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8" r:id="rId3"/>
    <p:sldId id="293" r:id="rId4"/>
    <p:sldId id="295" r:id="rId5"/>
    <p:sldId id="296" r:id="rId6"/>
    <p:sldId id="298" r:id="rId7"/>
    <p:sldId id="299" r:id="rId8"/>
    <p:sldId id="304" r:id="rId9"/>
    <p:sldId id="305" r:id="rId10"/>
    <p:sldId id="306" r:id="rId11"/>
    <p:sldId id="307" r:id="rId12"/>
    <p:sldId id="308" r:id="rId13"/>
    <p:sldId id="314" r:id="rId14"/>
    <p:sldId id="264" r:id="rId15"/>
    <p:sldId id="272" r:id="rId16"/>
    <p:sldId id="273" r:id="rId17"/>
    <p:sldId id="274" r:id="rId18"/>
    <p:sldId id="275" r:id="rId19"/>
    <p:sldId id="276" r:id="rId20"/>
    <p:sldId id="263" r:id="rId21"/>
    <p:sldId id="266" r:id="rId22"/>
    <p:sldId id="283" r:id="rId23"/>
    <p:sldId id="280" r:id="rId24"/>
    <p:sldId id="269" r:id="rId25"/>
    <p:sldId id="270" r:id="rId26"/>
    <p:sldId id="287" r:id="rId27"/>
    <p:sldId id="310" r:id="rId28"/>
    <p:sldId id="311" r:id="rId29"/>
    <p:sldId id="312" r:id="rId30"/>
    <p:sldId id="288" r:id="rId31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2D014-94AC-44E4-A5D9-17BE715F82B7}" type="datetimeFigureOut">
              <a:rPr lang="en-ZA" smtClean="0"/>
              <a:t>2013/10/29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BCE40-8E89-419F-BF67-951DF8C74D0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90570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6C161-A5A5-4A5F-996A-47A018A3AEB4}" type="slidenum">
              <a:rPr lang="en-ZA">
                <a:solidFill>
                  <a:prstClr val="black"/>
                </a:solidFill>
              </a:rPr>
              <a:pPr/>
              <a:t>2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96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FAE3-FBBB-4593-B1F2-C0DD8028F52E}" type="datetime1">
              <a:rPr lang="en-ZA" smtClean="0"/>
              <a:t>2013/10/29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1D1F7-227F-475D-A7D8-347B3EAE0256}" type="datetime1">
              <a:rPr lang="en-ZA" smtClean="0"/>
              <a:t>2013/10/29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8F8E-7AB0-4156-BC46-4D04D4076907}" type="datetime1">
              <a:rPr lang="en-ZA" smtClean="0"/>
              <a:t>2013/10/29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431D-CFCD-48F5-9D78-0EF8AFF9EFA6}" type="datetime1">
              <a:rPr lang="en-ZA" smtClean="0"/>
              <a:t>2013/10/29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1EF3-C012-433C-B1A7-1BD5E1C8B7D6}" type="datetime1">
              <a:rPr lang="en-ZA" smtClean="0"/>
              <a:t>2013/10/29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6EDC1-4F5E-4E63-89A5-216D9677BA28}" type="datetime1">
              <a:rPr lang="en-ZA" smtClean="0"/>
              <a:t>2013/10/29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‹#›</a:t>
            </a:fld>
            <a:endParaRPr lang="en-Z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D10D-33DC-45BA-BED6-F9927DFEED61}" type="datetime1">
              <a:rPr lang="en-ZA" smtClean="0"/>
              <a:t>2013/10/29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C127-CF09-4A84-9769-79775C282B60}" type="datetime1">
              <a:rPr lang="en-ZA" smtClean="0"/>
              <a:t>2013/10/29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8E3D-2F87-466D-B51E-9EBCD15795E6}" type="datetime1">
              <a:rPr lang="en-ZA" smtClean="0"/>
              <a:t>2013/10/29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DFDA-0188-4517-8427-2A056296C77A}" type="datetime1">
              <a:rPr lang="en-ZA" smtClean="0"/>
              <a:t>2013/10/29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BBE2B1-FB16-484D-AB3F-4DA54C9D7A48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291A-C0FF-4F81-BA43-17C8727FE41E}" type="datetime1">
              <a:rPr lang="en-ZA" smtClean="0"/>
              <a:t>2013/10/29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2112586-14A9-47D0-867D-12A956519A6C}" type="datetime1">
              <a:rPr lang="en-ZA" smtClean="0"/>
              <a:t>2013/10/29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EBBE2B1-FB16-484D-AB3F-4DA54C9D7A48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728191"/>
          </a:xfrm>
          <a:solidFill>
            <a:schemeClr val="bg2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prstTxWarp prst="textButtonPour">
              <a:avLst/>
            </a:prstTxWarp>
          </a:bodyPr>
          <a:lstStyle/>
          <a:p>
            <a:r>
              <a:rPr lang="en-Z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Ephraim Mogale Local Municipality</a:t>
            </a:r>
            <a:endParaRPr lang="en-Z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800800" cy="3312368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400" spc="-100" dirty="0">
                <a:solidFill>
                  <a:srgbClr val="1F497D"/>
                </a:solidFill>
                <a:latin typeface="Broadway" pitchFamily="82" charset="0"/>
              </a:rPr>
              <a:t>2013/2014 sdbip quarter 1 departmental performance results</a:t>
            </a:r>
            <a:r>
              <a:rPr lang="en-ZA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  <a:p>
            <a:endParaRPr lang="en-ZA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77072"/>
            <a:ext cx="3888432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2921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sz="3600" dirty="0" smtClean="0"/>
              <a:t>Budget and Treasury Services Directorate</a:t>
            </a:r>
            <a:endParaRPr lang="en-ZA" sz="3600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68760"/>
            <a:ext cx="8229600" cy="4366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6153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sz="3600" dirty="0"/>
              <a:t>Budget and Treasury Services Directorate</a:t>
            </a:r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68760"/>
            <a:ext cx="8229600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9658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sz="3600" dirty="0"/>
              <a:t>Budget and Treasury Services Directorate</a:t>
            </a:r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68760"/>
            <a:ext cx="822960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9694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13</a:t>
            </a:fld>
            <a:endParaRPr lang="en-ZA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55" y="1268760"/>
            <a:ext cx="8167890" cy="46085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1602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Corporate Services Directorate</a:t>
            </a:r>
            <a:endParaRPr lang="en-ZA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7669653" cy="432048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14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696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Corporate Services Directorate</a:t>
            </a:r>
            <a:endParaRPr lang="en-ZA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56792"/>
            <a:ext cx="8229600" cy="417646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15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1560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Corporate Services Directorate</a:t>
            </a:r>
            <a:endParaRPr lang="en-ZA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68760"/>
            <a:ext cx="8229600" cy="453650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16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1806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Corporate Services Directorate</a:t>
            </a:r>
            <a:endParaRPr lang="en-ZA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96752"/>
            <a:ext cx="8229600" cy="4608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17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2981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Corporate Services Directorate</a:t>
            </a:r>
            <a:endParaRPr lang="en-ZA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40768"/>
            <a:ext cx="8229600" cy="4320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18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6061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Corporate Services Directorate</a:t>
            </a:r>
            <a:endParaRPr lang="en-ZA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40768"/>
            <a:ext cx="822960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19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5793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696200" cy="720080"/>
          </a:xfrm>
        </p:spPr>
        <p:txBody>
          <a:bodyPr>
            <a:normAutofit/>
          </a:bodyPr>
          <a:lstStyle/>
          <a:p>
            <a:r>
              <a:rPr lang="en-ZA" sz="2000" b="1" dirty="0" smtClean="0"/>
              <a:t>Legend For Performance Results</a:t>
            </a:r>
            <a:endParaRPr lang="en-ZA" sz="2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552" y="1100628"/>
            <a:ext cx="7804348" cy="3579849"/>
          </a:xfrm>
        </p:spPr>
        <p:txBody>
          <a:bodyPr/>
          <a:lstStyle/>
          <a:p>
            <a:pPr marL="273050" lvl="1" indent="-190500">
              <a:buNone/>
            </a:pPr>
            <a:endParaRPr lang="en-ZA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E72EE-C1DC-4752-ADF5-F249014BAF72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41654"/>
              </p:ext>
            </p:extLst>
          </p:nvPr>
        </p:nvGraphicFramePr>
        <p:xfrm>
          <a:off x="539552" y="1124743"/>
          <a:ext cx="7992888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6504"/>
                <a:gridCol w="5086384"/>
              </a:tblGrid>
              <a:tr h="638657">
                <a:tc>
                  <a:txBody>
                    <a:bodyPr/>
                    <a:lstStyle/>
                    <a:p>
                      <a:r>
                        <a:rPr lang="en-ZA" dirty="0" smtClean="0"/>
                        <a:t>Colour Code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Rating</a:t>
                      </a:r>
                      <a:endParaRPr lang="en-ZA" dirty="0"/>
                    </a:p>
                  </a:txBody>
                  <a:tcPr/>
                </a:tc>
              </a:tr>
              <a:tr h="638657">
                <a:tc>
                  <a:txBody>
                    <a:bodyPr/>
                    <a:lstStyle/>
                    <a:p>
                      <a:r>
                        <a:rPr lang="en-ZA" dirty="0" smtClean="0"/>
                        <a:t>RED</a:t>
                      </a:r>
                      <a:endParaRPr lang="en-ZA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KPI</a:t>
                      </a:r>
                      <a:r>
                        <a:rPr lang="en-ZA" baseline="0" dirty="0" smtClean="0"/>
                        <a:t> not achieved</a:t>
                      </a:r>
                      <a:endParaRPr lang="en-ZA" dirty="0"/>
                    </a:p>
                  </a:txBody>
                  <a:tcPr/>
                </a:tc>
              </a:tr>
              <a:tr h="638657">
                <a:tc>
                  <a:txBody>
                    <a:bodyPr/>
                    <a:lstStyle/>
                    <a:p>
                      <a:r>
                        <a:rPr lang="en-ZA" dirty="0" smtClean="0"/>
                        <a:t>ORANGE</a:t>
                      </a:r>
                      <a:endParaRPr lang="en-ZA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KPI</a:t>
                      </a:r>
                      <a:r>
                        <a:rPr lang="en-ZA" baseline="0" dirty="0" smtClean="0"/>
                        <a:t> almost achieved</a:t>
                      </a:r>
                      <a:endParaRPr lang="en-ZA" dirty="0"/>
                    </a:p>
                  </a:txBody>
                  <a:tcPr/>
                </a:tc>
              </a:tr>
              <a:tr h="638657">
                <a:tc>
                  <a:txBody>
                    <a:bodyPr/>
                    <a:lstStyle/>
                    <a:p>
                      <a:r>
                        <a:rPr lang="en-ZA" dirty="0" smtClean="0"/>
                        <a:t>GREEN</a:t>
                      </a:r>
                      <a:endParaRPr lang="en-ZA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KPI</a:t>
                      </a:r>
                      <a:r>
                        <a:rPr lang="en-ZA" baseline="0" dirty="0" smtClean="0"/>
                        <a:t> achieved</a:t>
                      </a:r>
                      <a:endParaRPr lang="en-ZA" dirty="0"/>
                    </a:p>
                  </a:txBody>
                  <a:tcPr/>
                </a:tc>
              </a:tr>
              <a:tr h="638657">
                <a:tc>
                  <a:txBody>
                    <a:bodyPr/>
                    <a:lstStyle/>
                    <a:p>
                      <a:r>
                        <a:rPr lang="en-ZA" dirty="0" smtClean="0"/>
                        <a:t>GREEN 2</a:t>
                      </a:r>
                      <a:endParaRPr lang="en-ZA" dirty="0"/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KPI</a:t>
                      </a:r>
                      <a:r>
                        <a:rPr lang="en-ZA" baseline="0" dirty="0" smtClean="0"/>
                        <a:t> achieved above expectation</a:t>
                      </a:r>
                      <a:endParaRPr lang="en-ZA" dirty="0"/>
                    </a:p>
                  </a:txBody>
                  <a:tcPr/>
                </a:tc>
              </a:tr>
              <a:tr h="695147">
                <a:tc>
                  <a:txBody>
                    <a:bodyPr/>
                    <a:lstStyle/>
                    <a:p>
                      <a:r>
                        <a:rPr lang="en-ZA" dirty="0" smtClean="0"/>
                        <a:t>BLUE</a:t>
                      </a:r>
                      <a:endParaRPr lang="en-ZA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KPI achieved</a:t>
                      </a:r>
                      <a:r>
                        <a:rPr lang="en-ZA" baseline="0" dirty="0" smtClean="0"/>
                        <a:t> – outstanding performance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110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Community Services Directorate</a:t>
            </a:r>
            <a:endParaRPr lang="en-ZA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761" y="1644990"/>
            <a:ext cx="7129631" cy="368390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20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4036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Community Services Directorate</a:t>
            </a:r>
            <a:endParaRPr lang="en-ZA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56792"/>
            <a:ext cx="7416823" cy="424847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21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4798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Community Services Directorate</a:t>
            </a:r>
            <a:endParaRPr lang="en-ZA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68760"/>
            <a:ext cx="8291264" cy="4752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22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9889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Community Services Directorate</a:t>
            </a:r>
            <a:endParaRPr lang="en-ZA" dirty="0"/>
          </a:p>
        </p:txBody>
      </p:sp>
      <p:pic>
        <p:nvPicPr>
          <p:cNvPr id="1126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96752"/>
            <a:ext cx="8229600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23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6435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PLANNING AND ECONOMIC DEVELOPMENT</a:t>
            </a:r>
            <a:endParaRPr lang="en-ZA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2325" y="1607402"/>
            <a:ext cx="7521575" cy="256528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24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3769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Planning AND ECONOMIC DEVELOPMENT</a:t>
            </a:r>
            <a:endParaRPr lang="en-ZA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7848872" cy="446449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25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0665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sz="2800" dirty="0" smtClean="0"/>
              <a:t>Planning and Economic Development</a:t>
            </a:r>
            <a:endParaRPr lang="en-ZA" sz="2800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96752"/>
            <a:ext cx="8363272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26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4861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ZA" dirty="0" smtClean="0"/>
              <a:t>Municipal Manager Directorate</a:t>
            </a:r>
            <a:endParaRPr lang="en-ZA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24744"/>
            <a:ext cx="7502374" cy="388843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27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1392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Municipal Manager Directorate</a:t>
            </a:r>
            <a:endParaRPr lang="en-ZA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8720"/>
            <a:ext cx="7344816" cy="417646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28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3629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Municipal Manager Directorate</a:t>
            </a:r>
            <a:endParaRPr lang="en-Z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52736"/>
            <a:ext cx="8219256" cy="496855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29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8624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INFRASTRUCTURE Services Directorate</a:t>
            </a:r>
            <a:endParaRPr lang="en-ZA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33" y="1664045"/>
            <a:ext cx="7456534" cy="392519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4587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/>
          <a:lstStyle/>
          <a:p>
            <a:pPr algn="ctr"/>
            <a:r>
              <a:rPr lang="en-ZA" dirty="0" smtClean="0"/>
              <a:t>THE END</a:t>
            </a:r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30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29792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INFRASTRUCTURE Services Directorate</a:t>
            </a:r>
            <a:endParaRPr lang="en-ZA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28800"/>
            <a:ext cx="7128792" cy="403244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7868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INFRASTRUCTURE Services Directorate</a:t>
            </a:r>
            <a:endParaRPr lang="en-ZA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40768"/>
            <a:ext cx="8229600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1661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INFRASTRUCTURE Services Directorate</a:t>
            </a:r>
            <a:endParaRPr lang="en-ZA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96752"/>
            <a:ext cx="822960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6555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INFRASTRUCTURE Services Directorate</a:t>
            </a:r>
            <a:endParaRPr lang="en-ZA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40768"/>
            <a:ext cx="8229600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091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BUDGET AND TREASURY Services (BTO) Directorate</a:t>
            </a:r>
            <a:endParaRPr lang="en-ZA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7992888" cy="417646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9748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BUDGET AND TREASURY Services (BTO) Directorate</a:t>
            </a:r>
            <a:endParaRPr lang="en-ZA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7416824" cy="417646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E2B1-FB16-484D-AB3F-4DA54C9D7A48}" type="slidenum">
              <a:rPr lang="en-ZA" smtClean="0"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4393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171</Words>
  <Application>Microsoft Office PowerPoint</Application>
  <PresentationFormat>On-screen Show (4:3)</PresentationFormat>
  <Paragraphs>73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Angles</vt:lpstr>
      <vt:lpstr>Ephraim Mogale Local Municipality</vt:lpstr>
      <vt:lpstr>Legend For Performance Results</vt:lpstr>
      <vt:lpstr>INFRASTRUCTURE Services Directorate</vt:lpstr>
      <vt:lpstr>INFRASTRUCTURE Services Directorate</vt:lpstr>
      <vt:lpstr>INFRASTRUCTURE Services Directorate</vt:lpstr>
      <vt:lpstr>INFRASTRUCTURE Services Directorate</vt:lpstr>
      <vt:lpstr>INFRASTRUCTURE Services Directorate</vt:lpstr>
      <vt:lpstr>BUDGET AND TREASURY Services (BTO) Directorate</vt:lpstr>
      <vt:lpstr>BUDGET AND TREASURY Services (BTO) Directorate</vt:lpstr>
      <vt:lpstr>Budget and Treasury Services Directorate</vt:lpstr>
      <vt:lpstr>Budget and Treasury Services Directorate</vt:lpstr>
      <vt:lpstr>Budget and Treasury Services Directorate</vt:lpstr>
      <vt:lpstr>PowerPoint Presentation</vt:lpstr>
      <vt:lpstr>Corporate Services Directorate</vt:lpstr>
      <vt:lpstr>Corporate Services Directorate</vt:lpstr>
      <vt:lpstr>Corporate Services Directorate</vt:lpstr>
      <vt:lpstr>Corporate Services Directorate</vt:lpstr>
      <vt:lpstr>Corporate Services Directorate</vt:lpstr>
      <vt:lpstr>Corporate Services Directorate</vt:lpstr>
      <vt:lpstr>Community Services Directorate</vt:lpstr>
      <vt:lpstr>Community Services Directorate</vt:lpstr>
      <vt:lpstr>Community Services Directorate</vt:lpstr>
      <vt:lpstr>Community Services Directorate</vt:lpstr>
      <vt:lpstr>PLANNING AND ECONOMIC DEVELOPMENT</vt:lpstr>
      <vt:lpstr>Planning AND ECONOMIC DEVELOPMENT</vt:lpstr>
      <vt:lpstr>Planning and Economic Development</vt:lpstr>
      <vt:lpstr>Municipal Manager Directorate</vt:lpstr>
      <vt:lpstr>Municipal Manager Directorate</vt:lpstr>
      <vt:lpstr>Municipal Manager Directorate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Ephraim Mogale Local Municipality</dc:title>
  <dc:creator>Agnes</dc:creator>
  <cp:lastModifiedBy>Burnett Marais</cp:lastModifiedBy>
  <cp:revision>41</cp:revision>
  <cp:lastPrinted>2013-10-28T13:22:47Z</cp:lastPrinted>
  <dcterms:created xsi:type="dcterms:W3CDTF">2013-10-22T14:10:08Z</dcterms:created>
  <dcterms:modified xsi:type="dcterms:W3CDTF">2013-10-29T06:06:39Z</dcterms:modified>
</cp:coreProperties>
</file>