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6"/>
  </p:notesMasterIdLst>
  <p:handoutMasterIdLst>
    <p:handoutMasterId r:id="rId27"/>
  </p:handoutMasterIdLst>
  <p:sldIdLst>
    <p:sldId id="408" r:id="rId4"/>
    <p:sldId id="396" r:id="rId5"/>
    <p:sldId id="425" r:id="rId6"/>
    <p:sldId id="431" r:id="rId7"/>
    <p:sldId id="432" r:id="rId8"/>
    <p:sldId id="400" r:id="rId9"/>
    <p:sldId id="409" r:id="rId10"/>
    <p:sldId id="429" r:id="rId11"/>
    <p:sldId id="430" r:id="rId12"/>
    <p:sldId id="426" r:id="rId13"/>
    <p:sldId id="413" r:id="rId14"/>
    <p:sldId id="427" r:id="rId15"/>
    <p:sldId id="414" r:id="rId16"/>
    <p:sldId id="415" r:id="rId17"/>
    <p:sldId id="416" r:id="rId18"/>
    <p:sldId id="428" r:id="rId19"/>
    <p:sldId id="417" r:id="rId20"/>
    <p:sldId id="418" r:id="rId21"/>
    <p:sldId id="419" r:id="rId22"/>
    <p:sldId id="420" r:id="rId23"/>
    <p:sldId id="422" r:id="rId24"/>
    <p:sldId id="423" r:id="rId2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B1F6A1-027B-4D8D-AE55-181159A35EBA}">
          <p14:sldIdLst>
            <p14:sldId id="408"/>
            <p14:sldId id="396"/>
            <p14:sldId id="425"/>
            <p14:sldId id="431"/>
            <p14:sldId id="432"/>
            <p14:sldId id="400"/>
            <p14:sldId id="409"/>
            <p14:sldId id="429"/>
            <p14:sldId id="430"/>
            <p14:sldId id="426"/>
            <p14:sldId id="413"/>
            <p14:sldId id="427"/>
            <p14:sldId id="414"/>
            <p14:sldId id="415"/>
            <p14:sldId id="416"/>
            <p14:sldId id="428"/>
            <p14:sldId id="417"/>
            <p14:sldId id="418"/>
            <p14:sldId id="419"/>
            <p14:sldId id="420"/>
            <p14:sldId id="422"/>
            <p14:sldId id="4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5742" autoAdjust="0"/>
  </p:normalViewPr>
  <p:slideViewPr>
    <p:cSldViewPr snapToGrid="0">
      <p:cViewPr varScale="1">
        <p:scale>
          <a:sx n="80" d="100"/>
          <a:sy n="80" d="100"/>
        </p:scale>
        <p:origin x="24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83" cy="4971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300" y="0"/>
            <a:ext cx="2943583" cy="497127"/>
          </a:xfrm>
          <a:prstGeom prst="rect">
            <a:avLst/>
          </a:prstGeom>
        </p:spPr>
        <p:txBody>
          <a:bodyPr vert="horz" lIns="91440" tIns="45720" rIns="91440" bIns="45720" rtlCol="0"/>
          <a:lstStyle>
            <a:lvl1pPr algn="r">
              <a:defRPr sz="1200"/>
            </a:lvl1pPr>
          </a:lstStyle>
          <a:p>
            <a:fld id="{22AA1DE5-2642-45A5-A6B8-2E104C695C9B}" type="datetimeFigureOut">
              <a:rPr lang="en-US" smtClean="0"/>
              <a:t>4/6/2017</a:t>
            </a:fld>
            <a:endParaRPr lang="en-US"/>
          </a:p>
        </p:txBody>
      </p:sp>
      <p:sp>
        <p:nvSpPr>
          <p:cNvPr id="4" name="Footer Placeholder 3"/>
          <p:cNvSpPr>
            <a:spLocks noGrp="1"/>
          </p:cNvSpPr>
          <p:nvPr>
            <p:ph type="ftr" sz="quarter" idx="2"/>
          </p:nvPr>
        </p:nvSpPr>
        <p:spPr>
          <a:xfrm>
            <a:off x="0" y="9432686"/>
            <a:ext cx="2943583"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300" y="9432686"/>
            <a:ext cx="2943583" cy="497126"/>
          </a:xfrm>
          <a:prstGeom prst="rect">
            <a:avLst/>
          </a:prstGeom>
        </p:spPr>
        <p:txBody>
          <a:bodyPr vert="horz" lIns="91440" tIns="45720" rIns="91440" bIns="45720" rtlCol="0" anchor="b"/>
          <a:lstStyle>
            <a:lvl1pPr algn="r">
              <a:defRPr sz="1200"/>
            </a:lvl1pPr>
          </a:lstStyle>
          <a:p>
            <a:fld id="{85D205B4-A66F-4AD8-B9EE-A10A0DF07D60}" type="slidenum">
              <a:rPr lang="en-US" smtClean="0"/>
              <a:t>‹#›</a:t>
            </a:fld>
            <a:endParaRPr lang="en-US"/>
          </a:p>
        </p:txBody>
      </p:sp>
    </p:spTree>
    <p:extLst>
      <p:ext uri="{BB962C8B-B14F-4D97-AF65-F5344CB8AC3E}">
        <p14:creationId xmlns:p14="http://schemas.microsoft.com/office/powerpoint/2010/main" val="1740301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2B876CD-D41B-4B6A-AD15-E4DB4D02D474}" type="datetimeFigureOut">
              <a:rPr lang="en-US" smtClean="0"/>
              <a:t>4/6/2017</a:t>
            </a:fld>
            <a:endParaRPr lang="en-US"/>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7271E2B-F8B7-425B-AF7B-FD09C2815314}" type="slidenum">
              <a:rPr lang="en-US" smtClean="0"/>
              <a:t>‹#›</a:t>
            </a:fld>
            <a:endParaRPr lang="en-US"/>
          </a:p>
        </p:txBody>
      </p:sp>
    </p:spTree>
    <p:extLst>
      <p:ext uri="{BB962C8B-B14F-4D97-AF65-F5344CB8AC3E}">
        <p14:creationId xmlns:p14="http://schemas.microsoft.com/office/powerpoint/2010/main" val="27663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87271E2B-F8B7-425B-AF7B-FD09C2815314}" type="slidenum">
              <a:rPr lang="en-US" smtClean="0"/>
              <a:t>1</a:t>
            </a:fld>
            <a:endParaRPr lang="en-US"/>
          </a:p>
        </p:txBody>
      </p:sp>
    </p:spTree>
    <p:extLst>
      <p:ext uri="{BB962C8B-B14F-4D97-AF65-F5344CB8AC3E}">
        <p14:creationId xmlns:p14="http://schemas.microsoft.com/office/powerpoint/2010/main" val="39311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E8CA0C0D-E20F-4264-93A3-46C6EA53CB25}" type="datetime1">
              <a:rPr lang="en-US" smtClean="0"/>
              <a:t>4/6/2017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1BCFC26-62B4-4113-B485-962636936649}"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765122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06235-AEA2-4C69-8ECC-6775E604FC5C}"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228049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2320E-2DB5-4AA7-B4C7-D2AA4FF32BF2}"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2457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7A897644-9CC0-421B-9133-012FBE2752A5}" type="datetime1">
              <a:rPr lang="en-US" smtClean="0"/>
              <a:t>4/6/2017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1BCFC26-62B4-4113-B485-962636936649}"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37139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C50B58-BAE1-49B5-9C09-C5459C159BEB}"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725791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A3CD2-1910-4894-B7BF-9AEEC2B55A5D}"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040286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EE9A63-93BB-416F-B4F7-4AC050999186}" type="datetime1">
              <a:rPr lang="en-US" smtClean="0"/>
              <a:t>4/6/2017</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327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88C9FB-EB37-4F3C-ABCA-F3467649E723}" type="datetime1">
              <a:rPr lang="en-US" smtClean="0"/>
              <a:t>4/6/2017</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84624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C28D6-F113-4F27-8546-71679A8FD14C}" type="datetime1">
              <a:rPr lang="en-US" smtClean="0"/>
              <a:t>4/6/2017</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6708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EB5E1-A20F-4D41-B26E-E5C0018E1D9C}" type="datetime1">
              <a:rPr lang="en-US" smtClean="0"/>
              <a:t>4/6/2017</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91183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A0F0F3F6-9011-439B-A72F-5AEDBA892748}" type="datetime1">
              <a:rPr lang="en-US" smtClean="0"/>
              <a:t>4/6/2017</a:t>
            </a:fld>
            <a:endParaRPr lang="en-US"/>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2109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951511-44E8-4310-9D3C-37EFBD38BF62}"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1082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Advert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3E2B8-834B-4339-904D-8777DA196016}" type="datetime1">
              <a:rPr lang="en-US" smtClean="0"/>
              <a:t>4/6/2017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9052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D20E5-DC78-4939-B786-F820F33BC174}"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4002693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07265-BDE9-47FE-A323-1DE13016D3BA}"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580479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4ACC4313-FF71-49A0-8BDB-8C8CFA6E0D6D}" type="datetime1">
              <a:rPr lang="en-US" smtClean="0"/>
              <a:t>4/6/2017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7D502BA2-6B2A-4ED1-AF36-7DCDB34645AE}" type="slidenum">
              <a:rPr lang="en-US" smtClean="0">
                <a:solidFill>
                  <a:srgbClr val="94C600"/>
                </a:solidFill>
              </a:rPr>
              <a:pPr/>
              <a:t>‹#›</a:t>
            </a:fld>
            <a:endParaRPr lang="en-US">
              <a:solidFill>
                <a:srgbClr val="94C600"/>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01293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D2D6B5-FF76-4D46-A2EB-8C56866FEEA7}"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172280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5F24E-1E0B-4210-A9B0-C24FD350062F}"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80433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9608B4-E41F-48D5-A9BA-82A92471FE6D}" type="datetime1">
              <a:rPr lang="en-US" smtClean="0"/>
              <a:t>4/6/2017</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5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4288A9-D6F0-4668-8F7B-401EF474C6B2}" type="datetime1">
              <a:rPr lang="en-US" smtClean="0"/>
              <a:t>4/6/2017</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42484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832ED-242B-4733-B00C-6A81BE7015F2}" type="datetime1">
              <a:rPr lang="en-US" smtClean="0"/>
              <a:t>4/6/2017</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2065582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0D06A-854C-447E-B280-551B25272980}" type="datetime1">
              <a:rPr lang="en-US" smtClean="0"/>
              <a:t>4/6/2017</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94847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75CD0-5DF9-4EC3-A57B-0FDDAA199071}"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2138245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94783649-F0A3-404E-8E6F-5B1938F43DE3}" type="datetime1">
              <a:rPr lang="en-US" smtClean="0"/>
              <a:t>4/6/2017</a:t>
            </a:fld>
            <a:endParaRPr lang="en-US"/>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0792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67E07-C4FC-485C-AE28-CC96E5BA589E}" type="datetime1">
              <a:rPr lang="en-US" smtClean="0"/>
              <a:t>4/6/2017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48088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B271C-F42C-4336-AC1E-6D44D67C29B0}"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80991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78140-6F25-4A0C-AA1C-1C549D824BA0}" type="datetime1">
              <a:rPr lang="en-US" smtClean="0"/>
              <a:t>4/6/2017</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7D502BA2-6B2A-4ED1-AF36-7DCDB34645AE}" type="slidenum">
              <a:rPr lang="en-US" smtClean="0"/>
              <a:pPr/>
              <a:t>‹#›</a:t>
            </a:fld>
            <a:endParaRPr lang="en-US"/>
          </a:p>
        </p:txBody>
      </p:sp>
    </p:spTree>
    <p:extLst>
      <p:ext uri="{BB962C8B-B14F-4D97-AF65-F5344CB8AC3E}">
        <p14:creationId xmlns:p14="http://schemas.microsoft.com/office/powerpoint/2010/main" val="311981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1BC645-B671-4350-9314-AF8FC575D255}" type="datetime1">
              <a:rPr lang="en-US" smtClean="0"/>
              <a:t>4/6/2017</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71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4E590-9F0B-4303-A525-74D210C9AD23}" type="datetime1">
              <a:rPr lang="en-US" smtClean="0"/>
              <a:t>4/6/2017</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100648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196DC-1D92-48A3-B020-B9C7A0348DFA}" type="datetime1">
              <a:rPr lang="en-US" smtClean="0"/>
              <a:t>4/6/2017</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62961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04256-ABFE-4522-BDC3-BC59FDEA3E91}" type="datetime1">
              <a:rPr lang="en-US" smtClean="0"/>
              <a:t>4/6/2017</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03738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E19530E8-C19F-497B-852C-E2D0770D6DF9}" type="datetime1">
              <a:rPr lang="en-US" smtClean="0"/>
              <a:t>4/6/2017</a:t>
            </a:fld>
            <a:endParaRPr lang="en-US"/>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0666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Advert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14E71-1BDA-4D64-9145-3C673FD2595A}" type="datetime1">
              <a:rPr lang="en-US" smtClean="0"/>
              <a:t>4/6/2017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01BCFC26-62B4-4113-B485-962636936649}" type="slidenum">
              <a:rPr lang="en-US" smtClean="0"/>
              <a:pPr/>
              <a:t>‹#›</a:t>
            </a:fld>
            <a:endParaRPr lang="en-US"/>
          </a:p>
        </p:txBody>
      </p:sp>
    </p:spTree>
    <p:extLst>
      <p:ext uri="{BB962C8B-B14F-4D97-AF65-F5344CB8AC3E}">
        <p14:creationId xmlns:p14="http://schemas.microsoft.com/office/powerpoint/2010/main" val="3417948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ECA4638-8F52-452E-8B3C-83E4114E75DE}" type="datetime1">
              <a:rPr lang="en-US" smtClean="0"/>
              <a:t>4/6/2017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1BCFC26-62B4-4113-B485-962636936649}" type="slidenum">
              <a:rPr lang="en-US" smtClean="0"/>
              <a:pPr/>
              <a:t>‹#›</a:t>
            </a:fld>
            <a:endParaRPr lang="en-US"/>
          </a:p>
        </p:txBody>
      </p:sp>
    </p:spTree>
    <p:extLst>
      <p:ext uri="{BB962C8B-B14F-4D97-AF65-F5344CB8AC3E}">
        <p14:creationId xmlns:p14="http://schemas.microsoft.com/office/powerpoint/2010/main" val="98202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593D91F-67FC-4BAF-A542-8AFA72A2FF7B}" type="datetime1">
              <a:rPr lang="en-US" smtClean="0"/>
              <a:t>4/6/2017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1BCFC26-62B4-4113-B485-962636936649}" type="slidenum">
              <a:rPr lang="en-US" smtClean="0"/>
              <a:pPr/>
              <a:t>‹#›</a:t>
            </a:fld>
            <a:endParaRPr lang="en-US"/>
          </a:p>
        </p:txBody>
      </p:sp>
    </p:spTree>
    <p:extLst>
      <p:ext uri="{BB962C8B-B14F-4D97-AF65-F5344CB8AC3E}">
        <p14:creationId xmlns:p14="http://schemas.microsoft.com/office/powerpoint/2010/main" val="1366577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430C4540-C27F-44C5-987A-5A5F4E0B2066}" type="datetime1">
              <a:rPr lang="en-US" smtClean="0"/>
              <a:t>4/6/2017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7D502BA2-6B2A-4ED1-AF36-7DCDB34645AE}" type="slidenum">
              <a:rPr lang="en-US" smtClean="0"/>
              <a:pPr/>
              <a:t>‹#›</a:t>
            </a:fld>
            <a:endParaRPr lang="en-US"/>
          </a:p>
        </p:txBody>
      </p:sp>
    </p:spTree>
    <p:extLst>
      <p:ext uri="{BB962C8B-B14F-4D97-AF65-F5344CB8AC3E}">
        <p14:creationId xmlns:p14="http://schemas.microsoft.com/office/powerpoint/2010/main" val="4268787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459" y="152400"/>
            <a:ext cx="3565656"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94792" y="2895601"/>
            <a:ext cx="4096408" cy="2554545"/>
          </a:xfrm>
          <a:prstGeom prst="rect">
            <a:avLst/>
          </a:prstGeom>
        </p:spPr>
        <p:txBody>
          <a:bodyPr wrap="square">
            <a:spAutoFit/>
          </a:bodyPr>
          <a:lstStyle/>
          <a:p>
            <a:pPr algn="ctr"/>
            <a:r>
              <a:rPr lang="en-US" sz="4000" b="1" dirty="0">
                <a:solidFill>
                  <a:srgbClr val="002060"/>
                </a:solidFill>
                <a:latin typeface="Baskerville Old Face" panose="02020602080505020303" pitchFamily="18" charset="0"/>
              </a:rPr>
              <a:t>EPHRAIM MOGALE LOCAL MUNICIPALITY </a:t>
            </a:r>
            <a:endParaRPr lang="en-US" sz="4000" dirty="0">
              <a:solidFill>
                <a:prstClr val="black"/>
              </a:solidFill>
              <a:latin typeface="Baskerville Old Face" panose="02020602080505020303" pitchFamily="18"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4527" y="683115"/>
            <a:ext cx="1097291" cy="10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D502BA2-6B2A-4ED1-AF36-7DCDB34645AE}" type="slidenum">
              <a:rPr lang="en-US" smtClean="0">
                <a:solidFill>
                  <a:srgbClr val="94C600"/>
                </a:solidFill>
              </a:rPr>
              <a:pPr/>
              <a:t>1</a:t>
            </a:fld>
            <a:endParaRPr lang="en-US">
              <a:solidFill>
                <a:srgbClr val="94C600"/>
              </a:solidFill>
            </a:endParaRPr>
          </a:p>
        </p:txBody>
      </p:sp>
      <p:sp>
        <p:nvSpPr>
          <p:cNvPr id="9" name="Rectangle 8"/>
          <p:cNvSpPr/>
          <p:nvPr/>
        </p:nvSpPr>
        <p:spPr>
          <a:xfrm>
            <a:off x="6850626" y="2395980"/>
            <a:ext cx="3352800" cy="3693319"/>
          </a:xfrm>
          <a:prstGeom prst="rect">
            <a:avLst/>
          </a:prstGeom>
        </p:spPr>
        <p:txBody>
          <a:bodyPr wrap="square">
            <a:spAutoFit/>
          </a:bodyPr>
          <a:lstStyle/>
          <a:p>
            <a:pPr algn="ctr"/>
            <a:r>
              <a:rPr lang="en-ZA" b="1" dirty="0"/>
              <a:t>Draft </a:t>
            </a:r>
            <a:r>
              <a:rPr lang="en-ZA" b="1" dirty="0" smtClean="0"/>
              <a:t>2017/2018 </a:t>
            </a:r>
            <a:r>
              <a:rPr lang="en-ZA" b="1" dirty="0"/>
              <a:t>IDP/Budget Presentation to </a:t>
            </a:r>
            <a:r>
              <a:rPr lang="en-ZA" b="1" dirty="0" smtClean="0"/>
              <a:t>Stakeholders</a:t>
            </a:r>
          </a:p>
          <a:p>
            <a:pPr algn="ctr"/>
            <a:endParaRPr lang="en-ZA"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2017/18</a:t>
            </a:r>
            <a:endParaRPr lang="en-US"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Date: </a:t>
            </a:r>
            <a:endParaRPr lang="en-US" dirty="0">
              <a:latin typeface="Aharoni" panose="02010803020104030203" pitchFamily="2" charset="-79"/>
              <a:cs typeface="Aharoni" panose="02010803020104030203" pitchFamily="2" charset="-79"/>
            </a:endParaRPr>
          </a:p>
          <a:p>
            <a:pPr algn="ctr"/>
            <a:r>
              <a:rPr lang="en-US" sz="2400" smtClean="0">
                <a:latin typeface="Aharoni" panose="02010803020104030203" pitchFamily="2" charset="-79"/>
                <a:cs typeface="Aharoni" panose="02010803020104030203" pitchFamily="2" charset="-79"/>
              </a:rPr>
              <a:t>07 </a:t>
            </a:r>
            <a:r>
              <a:rPr lang="en-US" sz="2400" dirty="0" smtClean="0">
                <a:latin typeface="Aharoni" panose="02010803020104030203" pitchFamily="2" charset="-79"/>
                <a:cs typeface="Aharoni" panose="02010803020104030203" pitchFamily="2" charset="-79"/>
              </a:rPr>
              <a:t>APRIL 2017</a:t>
            </a:r>
            <a:endParaRPr lang="en-US" sz="2000" dirty="0">
              <a:latin typeface="Aharoni" panose="02010803020104030203" pitchFamily="2" charset="-79"/>
              <a:cs typeface="Aharoni" panose="02010803020104030203" pitchFamily="2" charset="-79"/>
            </a:endParaRPr>
          </a:p>
          <a:p>
            <a:pPr algn="ctr"/>
            <a:endParaRPr lang="en-US" dirty="0">
              <a:latin typeface="Aharoni" panose="02010803020104030203" pitchFamily="2" charset="-79"/>
              <a:cs typeface="Aharoni" panose="02010803020104030203" pitchFamily="2" charset="-79"/>
            </a:endParaRPr>
          </a:p>
          <a:p>
            <a:pPr algn="ctr"/>
            <a:r>
              <a:rPr lang="en-US" dirty="0" smtClean="0">
                <a:latin typeface="Aharoni" panose="02010803020104030203" pitchFamily="2" charset="-79"/>
                <a:cs typeface="Aharoni" panose="02010803020104030203" pitchFamily="2" charset="-79"/>
              </a:rPr>
              <a:t>Venue : </a:t>
            </a:r>
            <a:r>
              <a:rPr lang="en-US" dirty="0" err="1" smtClean="0">
                <a:latin typeface="Aharoni" panose="02010803020104030203" pitchFamily="2" charset="-79"/>
                <a:cs typeface="Aharoni" panose="02010803020104030203" pitchFamily="2" charset="-79"/>
              </a:rPr>
              <a:t>Kloppor</a:t>
            </a:r>
            <a:r>
              <a:rPr lang="en-US" dirty="0" smtClean="0">
                <a:latin typeface="Aharoni" panose="02010803020104030203" pitchFamily="2" charset="-79"/>
                <a:cs typeface="Aharoni" panose="02010803020104030203" pitchFamily="2" charset="-79"/>
              </a:rPr>
              <a:t> Community Hall </a:t>
            </a:r>
            <a:endParaRPr lang="en-US" dirty="0">
              <a:latin typeface="Aharoni" panose="02010803020104030203" pitchFamily="2" charset="-79"/>
              <a:cs typeface="Aharoni" panose="02010803020104030203" pitchFamily="2" charset="-79"/>
            </a:endParaRPr>
          </a:p>
          <a:p>
            <a:pPr algn="ctr"/>
            <a:r>
              <a:rPr lang="en-US" dirty="0">
                <a:latin typeface="Aharoni" panose="02010803020104030203" pitchFamily="2" charset="-79"/>
                <a:cs typeface="Aharoni" panose="02010803020104030203" pitchFamily="2" charset="-79"/>
              </a:rPr>
              <a:t>Time: </a:t>
            </a:r>
            <a:r>
              <a:rPr lang="en-US" sz="2400" dirty="0" smtClean="0">
                <a:latin typeface="Aharoni" panose="02010803020104030203" pitchFamily="2" charset="-79"/>
                <a:cs typeface="Aharoni" panose="02010803020104030203" pitchFamily="2" charset="-79"/>
              </a:rPr>
              <a:t>10:00</a:t>
            </a:r>
            <a:r>
              <a:rPr lang="en-US" sz="2000" dirty="0" smtClean="0">
                <a:latin typeface="Aharoni" panose="02010803020104030203" pitchFamily="2" charset="-79"/>
                <a:cs typeface="Aharoni" panose="02010803020104030203" pitchFamily="2" charset="-79"/>
              </a:rPr>
              <a:t>am</a:t>
            </a:r>
            <a:r>
              <a:rPr lang="en-US" sz="2400" dirty="0" smtClean="0">
                <a:latin typeface="Aharoni" panose="02010803020104030203" pitchFamily="2" charset="-79"/>
                <a:cs typeface="Aharoni" panose="02010803020104030203" pitchFamily="2" charset="-79"/>
              </a:rPr>
              <a:t> </a:t>
            </a:r>
          </a:p>
          <a:p>
            <a:pPr algn="ctr"/>
            <a:r>
              <a:rPr lang="en-US" dirty="0" smtClean="0">
                <a:latin typeface="Aharoni" panose="02010803020104030203" pitchFamily="2" charset="-79"/>
                <a:cs typeface="Aharoni" panose="02010803020104030203" pitchFamily="2" charset="-79"/>
              </a:rPr>
              <a:t>Presented by: </a:t>
            </a:r>
            <a:r>
              <a:rPr lang="en-ZA" b="1" dirty="0"/>
              <a:t>Her Worship Mayor </a:t>
            </a:r>
            <a:r>
              <a:rPr lang="en-ZA" b="1" dirty="0" smtClean="0"/>
              <a:t>C.R KUPA</a:t>
            </a:r>
            <a:endParaRPr lang="en-ZA" b="1" dirty="0"/>
          </a:p>
          <a:p>
            <a:pPr algn="ct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7280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smtClean="0">
                <a:latin typeface="Arial Narrow" pitchFamily="34" charset="0"/>
              </a:rPr>
              <a:t>Budget Notes </a:t>
            </a:r>
            <a:endParaRPr lang="en-US" b="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10</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3" name="Rectangle 2"/>
          <p:cNvSpPr/>
          <p:nvPr/>
        </p:nvSpPr>
        <p:spPr>
          <a:xfrm>
            <a:off x="1752599" y="538609"/>
            <a:ext cx="9259530" cy="805349"/>
          </a:xfrm>
          <a:prstGeom prst="rect">
            <a:avLst/>
          </a:prstGeom>
        </p:spPr>
        <p:txBody>
          <a:bodyPr wrap="square">
            <a:spAutoFit/>
          </a:bodyPr>
          <a:lstStyle/>
          <a:p>
            <a:pPr lvl="0" defTabSz="457200">
              <a:spcBef>
                <a:spcPts val="1000"/>
              </a:spcBef>
              <a:buClr>
                <a:srgbClr val="E6B91E"/>
              </a:buClr>
              <a:buSzPct val="80000"/>
              <a:defRPr/>
            </a:pPr>
            <a:endParaRPr lang="en-US" sz="2000" dirty="0" smtClean="0">
              <a:solidFill>
                <a:prstClr val="black">
                  <a:lumMod val="75000"/>
                  <a:lumOff val="25000"/>
                </a:prstClr>
              </a:solidFill>
              <a:latin typeface="Arial Narrow" pitchFamily="34" charset="0"/>
            </a:endParaRPr>
          </a:p>
          <a:p>
            <a:pPr lvl="0" defTabSz="457200">
              <a:spcBef>
                <a:spcPts val="1000"/>
              </a:spcBef>
              <a:buClr>
                <a:srgbClr val="90C226"/>
              </a:buClr>
              <a:buSzPct val="80000"/>
            </a:pPr>
            <a:endParaRPr lang="en-ZA" dirty="0">
              <a:latin typeface="Arial Narrow" panose="020B0606020202030204" pitchFamily="34" charset="0"/>
            </a:endParaRPr>
          </a:p>
        </p:txBody>
      </p:sp>
      <p:sp>
        <p:nvSpPr>
          <p:cNvPr id="4" name="Rectangle 3"/>
          <p:cNvSpPr/>
          <p:nvPr/>
        </p:nvSpPr>
        <p:spPr>
          <a:xfrm>
            <a:off x="1752597" y="851554"/>
            <a:ext cx="9259531" cy="5165517"/>
          </a:xfrm>
          <a:prstGeom prst="rect">
            <a:avLst/>
          </a:prstGeom>
        </p:spPr>
        <p:txBody>
          <a:bodyPr wrap="square">
            <a:spAutoFit/>
          </a:bodyPr>
          <a:lstStyle/>
          <a:p>
            <a:pPr lvl="0" algn="just" defTabSz="457200">
              <a:spcBef>
                <a:spcPts val="1000"/>
              </a:spcBef>
              <a:buClr>
                <a:srgbClr val="90C226"/>
              </a:buClr>
              <a:buSzPct val="80000"/>
            </a:pPr>
            <a:r>
              <a:rPr lang="en-US" b="1" dirty="0" smtClean="0">
                <a:latin typeface="Arial Narrow" panose="020B0606020202030204" pitchFamily="34" charset="0"/>
              </a:rPr>
              <a:t>DRAFT </a:t>
            </a:r>
            <a:r>
              <a:rPr lang="en-US" b="1" dirty="0">
                <a:latin typeface="Arial Narrow" panose="020B0606020202030204" pitchFamily="34" charset="0"/>
              </a:rPr>
              <a:t>BUDGET </a:t>
            </a:r>
            <a:r>
              <a:rPr lang="en-US" b="1" dirty="0" smtClean="0">
                <a:latin typeface="Arial Narrow" panose="020B0606020202030204" pitchFamily="34" charset="0"/>
              </a:rPr>
              <a:t>2017/18</a:t>
            </a:r>
            <a:endParaRPr lang="en-ZA" dirty="0">
              <a:latin typeface="Arial Narrow" panose="020B0606020202030204" pitchFamily="34" charset="0"/>
            </a:endParaRPr>
          </a:p>
          <a:p>
            <a:pPr marL="342900" lvl="0" indent="-342900" algn="just" defTabSz="457200">
              <a:spcBef>
                <a:spcPts val="1000"/>
              </a:spcBef>
              <a:buClr>
                <a:srgbClr val="90C226"/>
              </a:buClr>
              <a:buSzPct val="80000"/>
              <a:buFont typeface="Wingdings 3" charset="2"/>
              <a:buChar char=""/>
            </a:pPr>
            <a:r>
              <a:rPr lang="en-US" dirty="0">
                <a:latin typeface="Arial Narrow" panose="020B0606020202030204" pitchFamily="34" charset="0"/>
              </a:rPr>
              <a:t>As prescribed by section 23 of the Municipal Finance Management Act and our own believe in the importance of soliciting people’s needs and views, once more we have come before you to solicit your comments, aspirations and needs in terms of the draft budget.</a:t>
            </a:r>
            <a:endParaRPr lang="en-ZA" dirty="0">
              <a:latin typeface="Arial Narrow" panose="020B0606020202030204" pitchFamily="34" charset="0"/>
            </a:endParaRPr>
          </a:p>
          <a:p>
            <a:pPr marL="342900" lvl="0" indent="-342900" algn="just" defTabSz="457200">
              <a:spcBef>
                <a:spcPts val="1000"/>
              </a:spcBef>
              <a:buClr>
                <a:srgbClr val="90C226"/>
              </a:buClr>
              <a:buSzPct val="80000"/>
              <a:buFont typeface="Wingdings 3" charset="2"/>
              <a:buChar char=""/>
            </a:pPr>
            <a:r>
              <a:rPr lang="en-US" dirty="0">
                <a:latin typeface="Arial Narrow" panose="020B0606020202030204" pitchFamily="34" charset="0"/>
              </a:rPr>
              <a:t>The Council has developed a budget policy guideline to be used as guideline when compiling the budget. The guideline states that Council departments should develop operational/business plans for their departments which clearly spell out the projects to be implemented, the objectives, the activities, the KPI’s, the budget amounts, the source of funding and the time frames for the implementation of such projects. These plans and proposed revenue were used as a basis for the drafting of the budget.  </a:t>
            </a:r>
            <a:endParaRPr lang="en-ZA" dirty="0" smtClean="0">
              <a:latin typeface="Arial Narrow" panose="020B0606020202030204" pitchFamily="34" charset="0"/>
            </a:endParaRPr>
          </a:p>
          <a:p>
            <a:pPr lvl="0" algn="just" defTabSz="457200">
              <a:spcBef>
                <a:spcPts val="1000"/>
              </a:spcBef>
              <a:buClr>
                <a:srgbClr val="90C226"/>
              </a:buClr>
              <a:buSzPct val="80000"/>
            </a:pPr>
            <a:r>
              <a:rPr lang="en-US" b="1" dirty="0" smtClean="0">
                <a:latin typeface="Arial Narrow" panose="020B0606020202030204" pitchFamily="34" charset="0"/>
              </a:rPr>
              <a:t>OPERATIONAL </a:t>
            </a:r>
            <a:r>
              <a:rPr lang="en-US" b="1" dirty="0">
                <a:latin typeface="Arial Narrow" panose="020B0606020202030204" pitchFamily="34" charset="0"/>
              </a:rPr>
              <a:t>BUDGET </a:t>
            </a:r>
            <a:r>
              <a:rPr lang="en-US" b="1" dirty="0" smtClean="0">
                <a:latin typeface="Arial Narrow" panose="020B0606020202030204" pitchFamily="34" charset="0"/>
              </a:rPr>
              <a:t>2017/2018 </a:t>
            </a:r>
            <a:r>
              <a:rPr lang="en-US" b="1" dirty="0">
                <a:latin typeface="Arial Narrow" panose="020B0606020202030204" pitchFamily="34" charset="0"/>
              </a:rPr>
              <a:t>FINANCIAL YEAR</a:t>
            </a:r>
            <a:endParaRPr lang="en-ZA" dirty="0">
              <a:latin typeface="Arial Narrow" panose="020B0606020202030204" pitchFamily="34" charset="0"/>
            </a:endParaRPr>
          </a:p>
          <a:p>
            <a:pPr lvl="0" algn="just" defTabSz="457200">
              <a:spcBef>
                <a:spcPts val="1000"/>
              </a:spcBef>
              <a:buClr>
                <a:srgbClr val="90C226"/>
              </a:buClr>
              <a:buSzPct val="80000"/>
            </a:pPr>
            <a:r>
              <a:rPr lang="en-US" b="1" dirty="0" smtClean="0">
                <a:latin typeface="Arial Narrow" panose="020B0606020202030204" pitchFamily="34" charset="0"/>
              </a:rPr>
              <a:t>Revenue</a:t>
            </a:r>
            <a:endParaRPr lang="en-ZA" dirty="0">
              <a:latin typeface="Arial Narrow" panose="020B0606020202030204" pitchFamily="34" charset="0"/>
            </a:endParaRPr>
          </a:p>
          <a:p>
            <a:pPr marL="342900" lvl="0" indent="-342900" algn="just" defTabSz="457200">
              <a:spcBef>
                <a:spcPts val="1000"/>
              </a:spcBef>
              <a:buClr>
                <a:srgbClr val="90C226"/>
              </a:buClr>
              <a:buSzPct val="80000"/>
              <a:buFont typeface="Wingdings 3" charset="2"/>
              <a:buChar char=""/>
            </a:pPr>
            <a:r>
              <a:rPr lang="en-US" dirty="0">
                <a:latin typeface="Arial Narrow" panose="020B0606020202030204" pitchFamily="34" charset="0"/>
              </a:rPr>
              <a:t>National Treasury guides that when municipalities revise their rates, tariffs and other charges for their </a:t>
            </a:r>
            <a:r>
              <a:rPr lang="en-US" dirty="0" smtClean="0">
                <a:latin typeface="Arial Narrow" panose="020B0606020202030204" pitchFamily="34" charset="0"/>
              </a:rPr>
              <a:t>2017/18 </a:t>
            </a:r>
            <a:r>
              <a:rPr lang="en-US" dirty="0">
                <a:latin typeface="Arial Narrow" panose="020B0606020202030204" pitchFamily="34" charset="0"/>
              </a:rPr>
              <a:t>budgets and MTREF, they need to take into account the </a:t>
            </a:r>
            <a:r>
              <a:rPr lang="en-US" dirty="0" err="1">
                <a:latin typeface="Arial Narrow" panose="020B0606020202030204" pitchFamily="34" charset="0"/>
              </a:rPr>
              <a:t>labour</a:t>
            </a:r>
            <a:r>
              <a:rPr lang="en-US" dirty="0">
                <a:latin typeface="Arial Narrow" panose="020B0606020202030204" pitchFamily="34" charset="0"/>
              </a:rPr>
              <a:t> (i.e. the wage agreements with unions) and other input costs of services provided by the municipality or entity, the need to ensure financial sustainability, local economic conditions and the affordability of services, taking into consideration the municipality’s indigent policy.</a:t>
            </a:r>
            <a:endParaRPr lang="en-ZA" dirty="0">
              <a:latin typeface="Arial Narrow" panose="020B0606020202030204" pitchFamily="34" charset="0"/>
            </a:endParaRPr>
          </a:p>
        </p:txBody>
      </p:sp>
    </p:spTree>
    <p:extLst>
      <p:ext uri="{BB962C8B-B14F-4D97-AF65-F5344CB8AC3E}">
        <p14:creationId xmlns:p14="http://schemas.microsoft.com/office/powerpoint/2010/main" val="273245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595283" y="127952"/>
            <a:ext cx="4343400" cy="461665"/>
          </a:xfrm>
          <a:prstGeom prst="rect">
            <a:avLst/>
          </a:prstGeom>
          <a:solidFill>
            <a:srgbClr val="92D050"/>
          </a:solidFill>
        </p:spPr>
        <p:txBody>
          <a:bodyPr wrap="square" rtlCol="0">
            <a:spAutoFit/>
          </a:bodyPr>
          <a:lstStyle/>
          <a:p>
            <a:pPr algn="ctr"/>
            <a:r>
              <a:rPr lang="en-ZA" sz="2400" b="1" dirty="0">
                <a:latin typeface="Arial Narrow" panose="020B0606020202030204" pitchFamily="34" charset="0"/>
              </a:rPr>
              <a:t>TARIFF INCREASE</a:t>
            </a:r>
            <a:endParaRPr lang="en-US" sz="2400" b="1" dirty="0">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11</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4" name="Rectangle 3"/>
          <p:cNvSpPr/>
          <p:nvPr/>
        </p:nvSpPr>
        <p:spPr>
          <a:xfrm>
            <a:off x="1752599" y="843925"/>
            <a:ext cx="9190703" cy="4165243"/>
          </a:xfrm>
          <a:prstGeom prst="rect">
            <a:avLst/>
          </a:prstGeom>
        </p:spPr>
        <p:txBody>
          <a:bodyPr wrap="square">
            <a:spAutoFit/>
          </a:bodyPr>
          <a:lstStyle/>
          <a:p>
            <a:pPr lvl="0" defTabSz="457200">
              <a:spcBef>
                <a:spcPts val="1000"/>
              </a:spcBef>
              <a:buClr>
                <a:srgbClr val="90C226"/>
              </a:buClr>
              <a:buSzPct val="80000"/>
            </a:pPr>
            <a:r>
              <a:rPr lang="en-ZA" dirty="0">
                <a:latin typeface="Trebuchet MS" panose="020B0603020202020204"/>
              </a:rPr>
              <a:t>The following are the proposed tariff increases after taking into consideration the guidelines from National Treasury:</a:t>
            </a:r>
          </a:p>
          <a:p>
            <a:pPr lvl="0" defTabSz="457200">
              <a:spcBef>
                <a:spcPts val="1000"/>
              </a:spcBef>
              <a:buClr>
                <a:srgbClr val="90C226"/>
              </a:buClr>
              <a:buSzPct val="80000"/>
            </a:pPr>
            <a:endParaRPr lang="en-ZA" dirty="0">
              <a:latin typeface="Trebuchet MS" panose="020B0603020202020204"/>
            </a:endParaRPr>
          </a:p>
          <a:p>
            <a:pPr marL="342900" lvl="0" indent="-342900" defTabSz="457200">
              <a:spcBef>
                <a:spcPts val="1000"/>
              </a:spcBef>
              <a:buClr>
                <a:srgbClr val="90C226"/>
              </a:buClr>
              <a:buSzPct val="80000"/>
              <a:buFont typeface="Wingdings 3" charset="2"/>
              <a:buChar char=""/>
            </a:pPr>
            <a:r>
              <a:rPr lang="en-ZA" dirty="0">
                <a:latin typeface="Trebuchet MS" panose="020B0603020202020204"/>
              </a:rPr>
              <a:t>Assessment Rates: 			      </a:t>
            </a:r>
            <a:r>
              <a:rPr lang="en-ZA" dirty="0" smtClean="0">
                <a:latin typeface="Trebuchet MS" panose="020B0603020202020204"/>
              </a:rPr>
              <a:t>0% (New valuation roll will be implemented in  									2017/2018 financial year)</a:t>
            </a:r>
            <a:endParaRPr lang="en-ZA" dirty="0">
              <a:latin typeface="Trebuchet MS" panose="020B0603020202020204"/>
            </a:endParaRPr>
          </a:p>
          <a:p>
            <a:pPr lvl="0" defTabSz="457200">
              <a:spcBef>
                <a:spcPts val="1000"/>
              </a:spcBef>
              <a:buClr>
                <a:srgbClr val="90C226"/>
              </a:buClr>
              <a:buSzPct val="80000"/>
            </a:pPr>
            <a:r>
              <a:rPr lang="en-ZA" dirty="0">
                <a:latin typeface="Trebuchet MS" panose="020B0603020202020204"/>
              </a:rPr>
              <a:t> </a:t>
            </a:r>
          </a:p>
          <a:p>
            <a:pPr marL="342900" lvl="0" indent="-342900" defTabSz="457200">
              <a:spcBef>
                <a:spcPts val="1000"/>
              </a:spcBef>
              <a:buClr>
                <a:srgbClr val="90C226"/>
              </a:buClr>
              <a:buSzPct val="80000"/>
              <a:buFont typeface="Wingdings 3" charset="2"/>
              <a:buChar char=""/>
            </a:pPr>
            <a:r>
              <a:rPr lang="en-ZA" dirty="0">
                <a:latin typeface="Trebuchet MS" panose="020B0603020202020204"/>
              </a:rPr>
              <a:t>Electricity: 				            </a:t>
            </a:r>
            <a:r>
              <a:rPr lang="en-ZA" dirty="0" smtClean="0">
                <a:latin typeface="Trebuchet MS" panose="020B0603020202020204"/>
              </a:rPr>
              <a:t>1.88% </a:t>
            </a:r>
            <a:endParaRPr lang="en-ZA" dirty="0">
              <a:latin typeface="Trebuchet MS" panose="020B0603020202020204"/>
            </a:endParaRPr>
          </a:p>
          <a:p>
            <a:pPr lvl="0" defTabSz="457200">
              <a:spcBef>
                <a:spcPts val="1000"/>
              </a:spcBef>
              <a:buClr>
                <a:srgbClr val="90C226"/>
              </a:buClr>
              <a:buSzPct val="80000"/>
            </a:pPr>
            <a:r>
              <a:rPr lang="en-ZA" dirty="0">
                <a:latin typeface="Trebuchet MS" panose="020B0603020202020204"/>
              </a:rPr>
              <a:t> </a:t>
            </a:r>
          </a:p>
          <a:p>
            <a:pPr marL="342900" lvl="0" indent="-342900" defTabSz="457200">
              <a:spcBef>
                <a:spcPts val="1000"/>
              </a:spcBef>
              <a:buClr>
                <a:srgbClr val="90C226"/>
              </a:buClr>
              <a:buSzPct val="80000"/>
              <a:buFont typeface="Wingdings 3" charset="2"/>
              <a:buChar char=""/>
            </a:pPr>
            <a:r>
              <a:rPr lang="en-ZA" dirty="0">
                <a:latin typeface="Trebuchet MS" panose="020B0603020202020204"/>
              </a:rPr>
              <a:t>Cleansing: 				            </a:t>
            </a:r>
            <a:r>
              <a:rPr lang="en-ZA" dirty="0" smtClean="0">
                <a:latin typeface="Trebuchet MS" panose="020B0603020202020204"/>
              </a:rPr>
              <a:t>6.4%</a:t>
            </a:r>
            <a:endParaRPr lang="en-ZA" dirty="0">
              <a:latin typeface="Trebuchet MS" panose="020B0603020202020204"/>
            </a:endParaRPr>
          </a:p>
          <a:p>
            <a:pPr lvl="0" defTabSz="457200">
              <a:spcBef>
                <a:spcPts val="1000"/>
              </a:spcBef>
              <a:buClr>
                <a:srgbClr val="90C226"/>
              </a:buClr>
              <a:buSzPct val="80000"/>
            </a:pPr>
            <a:r>
              <a:rPr lang="en-ZA" dirty="0">
                <a:latin typeface="Trebuchet MS" panose="020B0603020202020204"/>
              </a:rPr>
              <a:t> </a:t>
            </a:r>
          </a:p>
          <a:p>
            <a:pPr marL="342900" lvl="0" indent="-342900" defTabSz="457200">
              <a:spcBef>
                <a:spcPts val="1000"/>
              </a:spcBef>
              <a:buClr>
                <a:srgbClr val="90C226"/>
              </a:buClr>
              <a:buSzPct val="80000"/>
              <a:buFont typeface="Wingdings 3" charset="2"/>
              <a:buChar char=""/>
            </a:pPr>
            <a:r>
              <a:rPr lang="en-ZA" dirty="0">
                <a:latin typeface="Trebuchet MS" panose="020B0603020202020204"/>
              </a:rPr>
              <a:t>Other income:			     	           </a:t>
            </a:r>
            <a:r>
              <a:rPr lang="en-ZA" dirty="0" smtClean="0">
                <a:latin typeface="Trebuchet MS" panose="020B0603020202020204"/>
              </a:rPr>
              <a:t>  6.4%</a:t>
            </a:r>
            <a:endParaRPr lang="en-ZA" dirty="0">
              <a:latin typeface="Trebuchet MS" panose="020B0603020202020204"/>
            </a:endParaRPr>
          </a:p>
        </p:txBody>
      </p:sp>
    </p:spTree>
    <p:extLst>
      <p:ext uri="{BB962C8B-B14F-4D97-AF65-F5344CB8AC3E}">
        <p14:creationId xmlns:p14="http://schemas.microsoft.com/office/powerpoint/2010/main" val="372362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595283" y="127952"/>
            <a:ext cx="4343400" cy="369332"/>
          </a:xfrm>
          <a:prstGeom prst="rect">
            <a:avLst/>
          </a:prstGeom>
          <a:solidFill>
            <a:srgbClr val="92D050"/>
          </a:solidFill>
        </p:spPr>
        <p:txBody>
          <a:bodyPr wrap="square" rtlCol="0">
            <a:spAutoFit/>
          </a:bodyPr>
          <a:lstStyle/>
          <a:p>
            <a:pPr lvl="0" defTabSz="457200">
              <a:spcBef>
                <a:spcPts val="1000"/>
              </a:spcBef>
              <a:buClr>
                <a:srgbClr val="90C226"/>
              </a:buClr>
              <a:buSzPct val="80000"/>
            </a:pPr>
            <a:r>
              <a:rPr lang="en-US" b="1" dirty="0">
                <a:latin typeface="Arial Narrow" panose="020B0606020202030204" pitchFamily="34" charset="0"/>
              </a:rPr>
              <a:t>Trends in major sources of own revenue</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12</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3" name="Rectangle 2"/>
          <p:cNvSpPr/>
          <p:nvPr/>
        </p:nvSpPr>
        <p:spPr>
          <a:xfrm>
            <a:off x="1485456" y="773129"/>
            <a:ext cx="9426678" cy="3652282"/>
          </a:xfrm>
          <a:prstGeom prst="rect">
            <a:avLst/>
          </a:prstGeom>
        </p:spPr>
        <p:txBody>
          <a:bodyPr wrap="square">
            <a:spAutoFit/>
          </a:bodyPr>
          <a:lstStyle/>
          <a:p>
            <a:pPr lvl="0" defTabSz="457200">
              <a:spcBef>
                <a:spcPts val="1000"/>
              </a:spcBef>
              <a:buClr>
                <a:srgbClr val="90C226"/>
              </a:buClr>
              <a:buSzPct val="80000"/>
            </a:pPr>
            <a:endParaRPr lang="en-ZA" dirty="0">
              <a:solidFill>
                <a:prstClr val="black">
                  <a:lumMod val="75000"/>
                  <a:lumOff val="25000"/>
                </a:prstClr>
              </a:solidFill>
              <a:latin typeface="Trebuchet MS" panose="020B0603020202020204"/>
            </a:endParaRPr>
          </a:p>
          <a:p>
            <a:pPr marL="342900" lvl="0" indent="-342900" defTabSz="457200">
              <a:spcBef>
                <a:spcPts val="1000"/>
              </a:spcBef>
              <a:buClr>
                <a:srgbClr val="90C226"/>
              </a:buClr>
              <a:buSzPct val="80000"/>
              <a:buFont typeface="Wingdings 3" charset="2"/>
              <a:buChar char=""/>
            </a:pPr>
            <a:r>
              <a:rPr lang="en-US" dirty="0">
                <a:latin typeface="Arial Narrow" panose="020B0606020202030204" pitchFamily="34" charset="0"/>
              </a:rPr>
              <a:t>Revenue from own sources, which is total revenue excluding transfers represents 40% of total revenue in </a:t>
            </a:r>
            <a:r>
              <a:rPr lang="en-US" dirty="0" smtClean="0">
                <a:latin typeface="Arial Narrow" panose="020B0606020202030204" pitchFamily="34" charset="0"/>
              </a:rPr>
              <a:t>2017/2018. </a:t>
            </a:r>
            <a:r>
              <a:rPr lang="en-US" dirty="0">
                <a:latin typeface="Arial Narrow" panose="020B0606020202030204" pitchFamily="34" charset="0"/>
              </a:rPr>
              <a:t>This has reduced in comparison with the previous financial year and indicates that the municipality is still largely dependent on government grants. Total transfers from National Treasury represent a total of 60% of the municipal revenue in </a:t>
            </a:r>
            <a:r>
              <a:rPr lang="en-US" dirty="0" smtClean="0">
                <a:latin typeface="Arial Narrow" panose="020B0606020202030204" pitchFamily="34" charset="0"/>
              </a:rPr>
              <a:t>2017/18.</a:t>
            </a:r>
            <a:endParaRPr lang="en-ZA"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dirty="0">
                <a:latin typeface="Arial Narrow" panose="020B0606020202030204" pitchFamily="34" charset="0"/>
              </a:rPr>
              <a:t>Electricity and property rates remain the major source of own revenue for the municipality.</a:t>
            </a:r>
            <a:endParaRPr lang="en-ZA"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dirty="0">
                <a:latin typeface="Arial Narrow" panose="020B0606020202030204" pitchFamily="34" charset="0"/>
              </a:rPr>
              <a:t>The only municipal service charges the municipality provide to the community is refuse removal. Water and sanitation has now been taken fully over by the District Municipality.</a:t>
            </a:r>
            <a:endParaRPr lang="en-ZA"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dirty="0">
                <a:latin typeface="Arial Narrow" panose="020B0606020202030204" pitchFamily="34" charset="0"/>
              </a:rPr>
              <a:t>Total revenue of R </a:t>
            </a:r>
            <a:r>
              <a:rPr lang="en-US" dirty="0" smtClean="0">
                <a:latin typeface="Arial Narrow" panose="020B0606020202030204" pitchFamily="34" charset="0"/>
              </a:rPr>
              <a:t>286 438 545 </a:t>
            </a:r>
            <a:r>
              <a:rPr lang="en-US" dirty="0">
                <a:latin typeface="Arial Narrow" panose="020B0606020202030204" pitchFamily="34" charset="0"/>
              </a:rPr>
              <a:t>has been budgeted for in the </a:t>
            </a:r>
            <a:r>
              <a:rPr lang="en-US" dirty="0" smtClean="0">
                <a:latin typeface="Arial Narrow" panose="020B0606020202030204" pitchFamily="34" charset="0"/>
              </a:rPr>
              <a:t>2017/18 </a:t>
            </a:r>
            <a:r>
              <a:rPr lang="en-US" dirty="0">
                <a:latin typeface="Arial Narrow" panose="020B0606020202030204" pitchFamily="34" charset="0"/>
              </a:rPr>
              <a:t>financial year which is an average increase of 7</a:t>
            </a:r>
            <a:r>
              <a:rPr lang="en-US" dirty="0" smtClean="0">
                <a:latin typeface="Arial Narrow" panose="020B0606020202030204" pitchFamily="34" charset="0"/>
              </a:rPr>
              <a:t>% </a:t>
            </a:r>
            <a:r>
              <a:rPr lang="en-US" dirty="0">
                <a:latin typeface="Arial Narrow" panose="020B0606020202030204" pitchFamily="34" charset="0"/>
              </a:rPr>
              <a:t>from </a:t>
            </a:r>
            <a:r>
              <a:rPr lang="en-US" dirty="0" smtClean="0">
                <a:latin typeface="Arial Narrow" panose="020B0606020202030204" pitchFamily="34" charset="0"/>
              </a:rPr>
              <a:t>2016/2017 </a:t>
            </a:r>
            <a:r>
              <a:rPr lang="en-US" dirty="0">
                <a:latin typeface="Arial Narrow" panose="020B0606020202030204" pitchFamily="34" charset="0"/>
              </a:rPr>
              <a:t>so as to enable the municipality to fund its operating and capital expenditure:</a:t>
            </a:r>
            <a:endParaRPr lang="en-ZA" dirty="0">
              <a:latin typeface="Arial Narrow" panose="020B0606020202030204" pitchFamily="34" charset="0"/>
            </a:endParaRPr>
          </a:p>
        </p:txBody>
      </p:sp>
    </p:spTree>
    <p:extLst>
      <p:ext uri="{BB962C8B-B14F-4D97-AF65-F5344CB8AC3E}">
        <p14:creationId xmlns:p14="http://schemas.microsoft.com/office/powerpoint/2010/main" val="2252245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US" sz="2000" b="1" dirty="0">
                <a:latin typeface="Arial Narrow" panose="020B0606020202030204" pitchFamily="34" charset="0"/>
              </a:rPr>
              <a:t>GRANTS AND SUBSIDIES</a:t>
            </a:r>
            <a:endParaRPr lang="en-US" sz="2000" b="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13</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657126897"/>
              </p:ext>
            </p:extLst>
          </p:nvPr>
        </p:nvGraphicFramePr>
        <p:xfrm>
          <a:off x="653144" y="783770"/>
          <a:ext cx="10877796" cy="5617029"/>
        </p:xfrm>
        <a:graphic>
          <a:graphicData uri="http://schemas.openxmlformats.org/drawingml/2006/table">
            <a:tbl>
              <a:tblPr firstRow="1" bandRow="1"/>
              <a:tblGrid>
                <a:gridCol w="4293345"/>
                <a:gridCol w="2160524"/>
                <a:gridCol w="2160524"/>
                <a:gridCol w="2263403"/>
              </a:tblGrid>
              <a:tr h="1496589">
                <a:tc>
                  <a:txBody>
                    <a:bodyPr/>
                    <a:lstStyle>
                      <a:lvl1pPr marL="0" algn="l" defTabSz="914400" rtl="0" eaLnBrk="1" latinLnBrk="0" hangingPunct="1">
                        <a:defRPr sz="1800" b="1" kern="1200">
                          <a:solidFill>
                            <a:schemeClr val="lt1"/>
                          </a:solidFill>
                          <a:latin typeface="Trebuchet MS" panose="020B0603020202020204"/>
                          <a:ea typeface=""/>
                          <a:cs typeface=""/>
                        </a:defRPr>
                      </a:lvl1pPr>
                      <a:lvl2pPr marL="457200" algn="l" defTabSz="914400" rtl="0" eaLnBrk="1" latinLnBrk="0" hangingPunct="1">
                        <a:defRPr sz="1800" b="1" kern="1200">
                          <a:solidFill>
                            <a:schemeClr val="lt1"/>
                          </a:solidFill>
                          <a:latin typeface="Trebuchet MS" panose="020B0603020202020204"/>
                          <a:ea typeface=""/>
                          <a:cs typeface=""/>
                        </a:defRPr>
                      </a:lvl2pPr>
                      <a:lvl3pPr marL="914400" algn="l" defTabSz="914400" rtl="0" eaLnBrk="1" latinLnBrk="0" hangingPunct="1">
                        <a:defRPr sz="1800" b="1" kern="1200">
                          <a:solidFill>
                            <a:schemeClr val="lt1"/>
                          </a:solidFill>
                          <a:latin typeface="Trebuchet MS" panose="020B0603020202020204"/>
                          <a:ea typeface=""/>
                          <a:cs typeface=""/>
                        </a:defRPr>
                      </a:lvl3pPr>
                      <a:lvl4pPr marL="1371600" algn="l" defTabSz="914400" rtl="0" eaLnBrk="1" latinLnBrk="0" hangingPunct="1">
                        <a:defRPr sz="1800" b="1" kern="1200">
                          <a:solidFill>
                            <a:schemeClr val="lt1"/>
                          </a:solidFill>
                          <a:latin typeface="Trebuchet MS" panose="020B0603020202020204"/>
                          <a:ea typeface=""/>
                          <a:cs typeface=""/>
                        </a:defRPr>
                      </a:lvl4pPr>
                      <a:lvl5pPr marL="1828800" algn="l" defTabSz="914400" rtl="0" eaLnBrk="1" latinLnBrk="0" hangingPunct="1">
                        <a:defRPr sz="1800" b="1" kern="1200">
                          <a:solidFill>
                            <a:schemeClr val="lt1"/>
                          </a:solidFill>
                          <a:latin typeface="Trebuchet MS" panose="020B0603020202020204"/>
                          <a:ea typeface=""/>
                          <a:cs typeface=""/>
                        </a:defRPr>
                      </a:lvl5pPr>
                      <a:lvl6pPr marL="2286000" algn="l" defTabSz="914400" rtl="0" eaLnBrk="1" latinLnBrk="0" hangingPunct="1">
                        <a:defRPr sz="1800" b="1" kern="1200">
                          <a:solidFill>
                            <a:schemeClr val="lt1"/>
                          </a:solidFill>
                          <a:latin typeface="Trebuchet MS" panose="020B0603020202020204"/>
                          <a:ea typeface=""/>
                          <a:cs typeface=""/>
                        </a:defRPr>
                      </a:lvl6pPr>
                      <a:lvl7pPr marL="2743200" algn="l" defTabSz="914400" rtl="0" eaLnBrk="1" latinLnBrk="0" hangingPunct="1">
                        <a:defRPr sz="1800" b="1" kern="1200">
                          <a:solidFill>
                            <a:schemeClr val="lt1"/>
                          </a:solidFill>
                          <a:latin typeface="Trebuchet MS" panose="020B0603020202020204"/>
                          <a:ea typeface=""/>
                          <a:cs typeface=""/>
                        </a:defRPr>
                      </a:lvl7pPr>
                      <a:lvl8pPr marL="3200400" algn="l" defTabSz="914400" rtl="0" eaLnBrk="1" latinLnBrk="0" hangingPunct="1">
                        <a:defRPr sz="1800" b="1" kern="1200">
                          <a:solidFill>
                            <a:schemeClr val="lt1"/>
                          </a:solidFill>
                          <a:latin typeface="Trebuchet MS" panose="020B0603020202020204"/>
                          <a:ea typeface=""/>
                          <a:cs typeface=""/>
                        </a:defRPr>
                      </a:lvl8pPr>
                      <a:lvl9pPr marL="3657600" algn="l" defTabSz="914400" rtl="0" eaLnBrk="1" latinLnBrk="0" hangingPunct="1">
                        <a:defRPr sz="1800" b="1" kern="1200">
                          <a:solidFill>
                            <a:schemeClr val="lt1"/>
                          </a:solidFill>
                          <a:latin typeface="Trebuchet MS" panose="020B0603020202020204"/>
                          <a:ea typeface=""/>
                          <a:cs typeface=""/>
                        </a:defRPr>
                      </a:lvl9pPr>
                    </a:lstStyle>
                    <a:p>
                      <a:pPr algn="l">
                        <a:lnSpc>
                          <a:spcPct val="107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ITEM DESCRITPION</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tc>
                  <a:txBody>
                    <a:bodyPr/>
                    <a:lstStyle>
                      <a:lvl1pPr marL="0" algn="l" defTabSz="914400" rtl="0" eaLnBrk="1" latinLnBrk="0" hangingPunct="1">
                        <a:defRPr sz="1800" b="1" kern="1200">
                          <a:solidFill>
                            <a:schemeClr val="lt1"/>
                          </a:solidFill>
                          <a:latin typeface="Trebuchet MS" panose="020B0603020202020204"/>
                          <a:ea typeface=""/>
                          <a:cs typeface=""/>
                        </a:defRPr>
                      </a:lvl1pPr>
                      <a:lvl2pPr marL="457200" algn="l" defTabSz="914400" rtl="0" eaLnBrk="1" latinLnBrk="0" hangingPunct="1">
                        <a:defRPr sz="1800" b="1" kern="1200">
                          <a:solidFill>
                            <a:schemeClr val="lt1"/>
                          </a:solidFill>
                          <a:latin typeface="Trebuchet MS" panose="020B0603020202020204"/>
                          <a:ea typeface=""/>
                          <a:cs typeface=""/>
                        </a:defRPr>
                      </a:lvl2pPr>
                      <a:lvl3pPr marL="914400" algn="l" defTabSz="914400" rtl="0" eaLnBrk="1" latinLnBrk="0" hangingPunct="1">
                        <a:defRPr sz="1800" b="1" kern="1200">
                          <a:solidFill>
                            <a:schemeClr val="lt1"/>
                          </a:solidFill>
                          <a:latin typeface="Trebuchet MS" panose="020B0603020202020204"/>
                          <a:ea typeface=""/>
                          <a:cs typeface=""/>
                        </a:defRPr>
                      </a:lvl3pPr>
                      <a:lvl4pPr marL="1371600" algn="l" defTabSz="914400" rtl="0" eaLnBrk="1" latinLnBrk="0" hangingPunct="1">
                        <a:defRPr sz="1800" b="1" kern="1200">
                          <a:solidFill>
                            <a:schemeClr val="lt1"/>
                          </a:solidFill>
                          <a:latin typeface="Trebuchet MS" panose="020B0603020202020204"/>
                          <a:ea typeface=""/>
                          <a:cs typeface=""/>
                        </a:defRPr>
                      </a:lvl4pPr>
                      <a:lvl5pPr marL="1828800" algn="l" defTabSz="914400" rtl="0" eaLnBrk="1" latinLnBrk="0" hangingPunct="1">
                        <a:defRPr sz="1800" b="1" kern="1200">
                          <a:solidFill>
                            <a:schemeClr val="lt1"/>
                          </a:solidFill>
                          <a:latin typeface="Trebuchet MS" panose="020B0603020202020204"/>
                          <a:ea typeface=""/>
                          <a:cs typeface=""/>
                        </a:defRPr>
                      </a:lvl5pPr>
                      <a:lvl6pPr marL="2286000" algn="l" defTabSz="914400" rtl="0" eaLnBrk="1" latinLnBrk="0" hangingPunct="1">
                        <a:defRPr sz="1800" b="1" kern="1200">
                          <a:solidFill>
                            <a:schemeClr val="lt1"/>
                          </a:solidFill>
                          <a:latin typeface="Trebuchet MS" panose="020B0603020202020204"/>
                          <a:ea typeface=""/>
                          <a:cs typeface=""/>
                        </a:defRPr>
                      </a:lvl6pPr>
                      <a:lvl7pPr marL="2743200" algn="l" defTabSz="914400" rtl="0" eaLnBrk="1" latinLnBrk="0" hangingPunct="1">
                        <a:defRPr sz="1800" b="1" kern="1200">
                          <a:solidFill>
                            <a:schemeClr val="lt1"/>
                          </a:solidFill>
                          <a:latin typeface="Trebuchet MS" panose="020B0603020202020204"/>
                          <a:ea typeface=""/>
                          <a:cs typeface=""/>
                        </a:defRPr>
                      </a:lvl7pPr>
                      <a:lvl8pPr marL="3200400" algn="l" defTabSz="914400" rtl="0" eaLnBrk="1" latinLnBrk="0" hangingPunct="1">
                        <a:defRPr sz="1800" b="1" kern="1200">
                          <a:solidFill>
                            <a:schemeClr val="lt1"/>
                          </a:solidFill>
                          <a:latin typeface="Trebuchet MS" panose="020B0603020202020204"/>
                          <a:ea typeface=""/>
                          <a:cs typeface=""/>
                        </a:defRPr>
                      </a:lvl8pPr>
                      <a:lvl9pPr marL="3657600" algn="l" defTabSz="914400" rtl="0" eaLnBrk="1" latinLnBrk="0" hangingPunct="1">
                        <a:defRPr sz="1800" b="1" kern="1200">
                          <a:solidFill>
                            <a:schemeClr val="lt1"/>
                          </a:solidFill>
                          <a:latin typeface="Trebuchet MS" panose="020B0603020202020204"/>
                          <a:ea typeface=""/>
                          <a:cs typeface=""/>
                        </a:defRPr>
                      </a:lvl9pPr>
                    </a:lstStyle>
                    <a:p>
                      <a:pPr algn="ctr">
                        <a:lnSpc>
                          <a:spcPct val="107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FORECASTT </a:t>
                      </a:r>
                      <a:r>
                        <a:rPr lang="en-ZA" sz="16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2017/2018</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tc>
                  <a:txBody>
                    <a:bodyPr/>
                    <a:lstStyle>
                      <a:lvl1pPr marL="0" algn="l" defTabSz="914400" rtl="0" eaLnBrk="1" latinLnBrk="0" hangingPunct="1">
                        <a:defRPr sz="1800" b="1" kern="1200">
                          <a:solidFill>
                            <a:schemeClr val="lt1"/>
                          </a:solidFill>
                          <a:latin typeface="Trebuchet MS" panose="020B0603020202020204"/>
                          <a:ea typeface=""/>
                          <a:cs typeface=""/>
                        </a:defRPr>
                      </a:lvl1pPr>
                      <a:lvl2pPr marL="457200" algn="l" defTabSz="914400" rtl="0" eaLnBrk="1" latinLnBrk="0" hangingPunct="1">
                        <a:defRPr sz="1800" b="1" kern="1200">
                          <a:solidFill>
                            <a:schemeClr val="lt1"/>
                          </a:solidFill>
                          <a:latin typeface="Trebuchet MS" panose="020B0603020202020204"/>
                          <a:ea typeface=""/>
                          <a:cs typeface=""/>
                        </a:defRPr>
                      </a:lvl2pPr>
                      <a:lvl3pPr marL="914400" algn="l" defTabSz="914400" rtl="0" eaLnBrk="1" latinLnBrk="0" hangingPunct="1">
                        <a:defRPr sz="1800" b="1" kern="1200">
                          <a:solidFill>
                            <a:schemeClr val="lt1"/>
                          </a:solidFill>
                          <a:latin typeface="Trebuchet MS" panose="020B0603020202020204"/>
                          <a:ea typeface=""/>
                          <a:cs typeface=""/>
                        </a:defRPr>
                      </a:lvl3pPr>
                      <a:lvl4pPr marL="1371600" algn="l" defTabSz="914400" rtl="0" eaLnBrk="1" latinLnBrk="0" hangingPunct="1">
                        <a:defRPr sz="1800" b="1" kern="1200">
                          <a:solidFill>
                            <a:schemeClr val="lt1"/>
                          </a:solidFill>
                          <a:latin typeface="Trebuchet MS" panose="020B0603020202020204"/>
                          <a:ea typeface=""/>
                          <a:cs typeface=""/>
                        </a:defRPr>
                      </a:lvl4pPr>
                      <a:lvl5pPr marL="1828800" algn="l" defTabSz="914400" rtl="0" eaLnBrk="1" latinLnBrk="0" hangingPunct="1">
                        <a:defRPr sz="1800" b="1" kern="1200">
                          <a:solidFill>
                            <a:schemeClr val="lt1"/>
                          </a:solidFill>
                          <a:latin typeface="Trebuchet MS" panose="020B0603020202020204"/>
                          <a:ea typeface=""/>
                          <a:cs typeface=""/>
                        </a:defRPr>
                      </a:lvl5pPr>
                      <a:lvl6pPr marL="2286000" algn="l" defTabSz="914400" rtl="0" eaLnBrk="1" latinLnBrk="0" hangingPunct="1">
                        <a:defRPr sz="1800" b="1" kern="1200">
                          <a:solidFill>
                            <a:schemeClr val="lt1"/>
                          </a:solidFill>
                          <a:latin typeface="Trebuchet MS" panose="020B0603020202020204"/>
                          <a:ea typeface=""/>
                          <a:cs typeface=""/>
                        </a:defRPr>
                      </a:lvl6pPr>
                      <a:lvl7pPr marL="2743200" algn="l" defTabSz="914400" rtl="0" eaLnBrk="1" latinLnBrk="0" hangingPunct="1">
                        <a:defRPr sz="1800" b="1" kern="1200">
                          <a:solidFill>
                            <a:schemeClr val="lt1"/>
                          </a:solidFill>
                          <a:latin typeface="Trebuchet MS" panose="020B0603020202020204"/>
                          <a:ea typeface=""/>
                          <a:cs typeface=""/>
                        </a:defRPr>
                      </a:lvl7pPr>
                      <a:lvl8pPr marL="3200400" algn="l" defTabSz="914400" rtl="0" eaLnBrk="1" latinLnBrk="0" hangingPunct="1">
                        <a:defRPr sz="1800" b="1" kern="1200">
                          <a:solidFill>
                            <a:schemeClr val="lt1"/>
                          </a:solidFill>
                          <a:latin typeface="Trebuchet MS" panose="020B0603020202020204"/>
                          <a:ea typeface=""/>
                          <a:cs typeface=""/>
                        </a:defRPr>
                      </a:lvl8pPr>
                      <a:lvl9pPr marL="3657600" algn="l" defTabSz="914400" rtl="0" eaLnBrk="1" latinLnBrk="0" hangingPunct="1">
                        <a:defRPr sz="1800" b="1" kern="1200">
                          <a:solidFill>
                            <a:schemeClr val="lt1"/>
                          </a:solidFill>
                          <a:latin typeface="Trebuchet MS" panose="020B0603020202020204"/>
                          <a:ea typeface=""/>
                          <a:cs typeface=""/>
                        </a:defRPr>
                      </a:lvl9pPr>
                    </a:lstStyle>
                    <a:p>
                      <a:pPr algn="ctr">
                        <a:lnSpc>
                          <a:spcPct val="107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FORECAST </a:t>
                      </a:r>
                      <a:r>
                        <a:rPr lang="en-ZA" sz="16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2018/2019</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FORECAST 2019/2020</a:t>
                      </a:r>
                      <a:endPar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endParaRPr lang="en-GB" dirty="0"/>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0C226"/>
                    </a:solidFill>
                  </a:tcPr>
                </a:tc>
              </a:tr>
              <a:tr h="824088">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EQUITABLE SHARE</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R123 766 000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R129 255 000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R132 946 000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r>
              <a:tr h="824088">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GRANT: MIG</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R44</a:t>
                      </a:r>
                      <a:r>
                        <a:rPr lang="en-ZA" sz="160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810 000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 35 775 000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R37 670 000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r h="824088">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GRANT: FINANCIAL MANAGEMENT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R2 145 000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R2</a:t>
                      </a:r>
                      <a:r>
                        <a:rPr lang="en-ZA" sz="160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400 000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R2 660 000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r h="824088">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EPWP INCENTIVE GRANT</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a:t>
                      </a:r>
                      <a:r>
                        <a:rPr lang="en-ZA" sz="1600" baseline="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447 000</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r>
              <a:tr h="824088">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GRANTS &amp; SUBSIDIES</a:t>
                      </a:r>
                      <a:endParaRPr lang="en-Z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b="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R172 168 000</a:t>
                      </a:r>
                      <a:endParaRPr lang="en-ZA"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b="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R167 430 000</a:t>
                      </a:r>
                      <a:endParaRPr lang="en-ZA"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ea typeface=""/>
                          <a:cs typeface=""/>
                        </a:defRPr>
                      </a:lvl1pPr>
                      <a:lvl2pPr marL="457200" algn="l" defTabSz="914400" rtl="0" eaLnBrk="1" latinLnBrk="0" hangingPunct="1">
                        <a:defRPr sz="1800" kern="1200">
                          <a:solidFill>
                            <a:schemeClr val="dk1"/>
                          </a:solidFill>
                          <a:latin typeface="Trebuchet MS" panose="020B0603020202020204"/>
                          <a:ea typeface=""/>
                          <a:cs typeface=""/>
                        </a:defRPr>
                      </a:lvl2pPr>
                      <a:lvl3pPr marL="914400" algn="l" defTabSz="914400" rtl="0" eaLnBrk="1" latinLnBrk="0" hangingPunct="1">
                        <a:defRPr sz="1800" kern="1200">
                          <a:solidFill>
                            <a:schemeClr val="dk1"/>
                          </a:solidFill>
                          <a:latin typeface="Trebuchet MS" panose="020B0603020202020204"/>
                          <a:ea typeface=""/>
                          <a:cs typeface=""/>
                        </a:defRPr>
                      </a:lvl3pPr>
                      <a:lvl4pPr marL="1371600" algn="l" defTabSz="914400" rtl="0" eaLnBrk="1" latinLnBrk="0" hangingPunct="1">
                        <a:defRPr sz="1800" kern="1200">
                          <a:solidFill>
                            <a:schemeClr val="dk1"/>
                          </a:solidFill>
                          <a:latin typeface="Trebuchet MS" panose="020B0603020202020204"/>
                          <a:ea typeface=""/>
                          <a:cs typeface=""/>
                        </a:defRPr>
                      </a:lvl4pPr>
                      <a:lvl5pPr marL="1828800" algn="l" defTabSz="914400" rtl="0" eaLnBrk="1" latinLnBrk="0" hangingPunct="1">
                        <a:defRPr sz="1800" kern="1200">
                          <a:solidFill>
                            <a:schemeClr val="dk1"/>
                          </a:solidFill>
                          <a:latin typeface="Trebuchet MS" panose="020B0603020202020204"/>
                          <a:ea typeface=""/>
                          <a:cs typeface=""/>
                        </a:defRPr>
                      </a:lvl5pPr>
                      <a:lvl6pPr marL="2286000" algn="l" defTabSz="914400" rtl="0" eaLnBrk="1" latinLnBrk="0" hangingPunct="1">
                        <a:defRPr sz="1800" kern="1200">
                          <a:solidFill>
                            <a:schemeClr val="dk1"/>
                          </a:solidFill>
                          <a:latin typeface="Trebuchet MS" panose="020B0603020202020204"/>
                          <a:ea typeface=""/>
                          <a:cs typeface=""/>
                        </a:defRPr>
                      </a:lvl6pPr>
                      <a:lvl7pPr marL="2743200" algn="l" defTabSz="914400" rtl="0" eaLnBrk="1" latinLnBrk="0" hangingPunct="1">
                        <a:defRPr sz="1800" kern="1200">
                          <a:solidFill>
                            <a:schemeClr val="dk1"/>
                          </a:solidFill>
                          <a:latin typeface="Trebuchet MS" panose="020B0603020202020204"/>
                          <a:ea typeface=""/>
                          <a:cs typeface=""/>
                        </a:defRPr>
                      </a:lvl7pPr>
                      <a:lvl8pPr marL="3200400" algn="l" defTabSz="914400" rtl="0" eaLnBrk="1" latinLnBrk="0" hangingPunct="1">
                        <a:defRPr sz="1800" kern="1200">
                          <a:solidFill>
                            <a:schemeClr val="dk1"/>
                          </a:solidFill>
                          <a:latin typeface="Trebuchet MS" panose="020B0603020202020204"/>
                          <a:ea typeface=""/>
                          <a:cs typeface=""/>
                        </a:defRPr>
                      </a:lvl8pPr>
                      <a:lvl9pPr marL="3657600" algn="l" defTabSz="914400" rtl="0" eaLnBrk="1" latinLnBrk="0" hangingPunct="1">
                        <a:defRPr sz="1800" kern="1200">
                          <a:solidFill>
                            <a:schemeClr val="dk1"/>
                          </a:solidFill>
                          <a:latin typeface="Trebuchet MS" panose="020B0603020202020204"/>
                          <a:ea typeface=""/>
                          <a:cs typeface=""/>
                        </a:defRPr>
                      </a:lvl9pPr>
                    </a:lstStyle>
                    <a:p>
                      <a:pPr algn="l">
                        <a:lnSpc>
                          <a:spcPct val="107000"/>
                        </a:lnSpc>
                        <a:spcAft>
                          <a:spcPts val="0"/>
                        </a:spcAft>
                      </a:pPr>
                      <a:r>
                        <a:rPr lang="en-ZA" sz="1600" b="1"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R173 276 000</a:t>
                      </a:r>
                      <a:endParaRPr lang="en-ZA"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r>
            </a:tbl>
          </a:graphicData>
        </a:graphic>
      </p:graphicFrame>
    </p:spTree>
    <p:extLst>
      <p:ext uri="{BB962C8B-B14F-4D97-AF65-F5344CB8AC3E}">
        <p14:creationId xmlns:p14="http://schemas.microsoft.com/office/powerpoint/2010/main" val="252876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US" sz="2000" b="1" dirty="0">
                <a:latin typeface="Arial Narrow" panose="020B0606020202030204" pitchFamily="34" charset="0"/>
              </a:rPr>
              <a:t>OPERATING REVENUE BUDGET</a:t>
            </a:r>
            <a:endParaRPr lang="en-US" sz="2000" b="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14</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8" name="Rectangle 7"/>
          <p:cNvSpPr/>
          <p:nvPr/>
        </p:nvSpPr>
        <p:spPr>
          <a:xfrm>
            <a:off x="617517" y="5485458"/>
            <a:ext cx="10865922" cy="307777"/>
          </a:xfrm>
          <a:prstGeom prst="rect">
            <a:avLst/>
          </a:prstGeom>
        </p:spPr>
        <p:txBody>
          <a:bodyPr wrap="square">
            <a:spAutoFit/>
          </a:bodyPr>
          <a:lstStyle/>
          <a:p>
            <a:pPr lvl="0"/>
            <a:r>
              <a:rPr lang="en-US" sz="1400" dirty="0">
                <a:latin typeface="Arial Narrow" panose="020B0606020202030204" pitchFamily="34" charset="0"/>
              </a:rPr>
              <a:t>Other revenue consists of all other revenue sources of the municipality that are not main sources such as </a:t>
            </a:r>
            <a:r>
              <a:rPr lang="en-US" sz="1400" dirty="0" smtClean="0">
                <a:latin typeface="Arial Narrow" panose="020B0606020202030204" pitchFamily="34" charset="0"/>
              </a:rPr>
              <a:t>hiring </a:t>
            </a:r>
            <a:r>
              <a:rPr lang="en-US" sz="1400" dirty="0">
                <a:latin typeface="Arial Narrow" panose="020B0606020202030204" pitchFamily="34" charset="0"/>
              </a:rPr>
              <a:t>of </a:t>
            </a:r>
            <a:r>
              <a:rPr lang="en-US" sz="1400" dirty="0" smtClean="0">
                <a:latin typeface="Arial Narrow" panose="020B0606020202030204" pitchFamily="34" charset="0"/>
              </a:rPr>
              <a:t>facilities</a:t>
            </a:r>
            <a:r>
              <a:rPr lang="en-US" sz="1400" dirty="0">
                <a:latin typeface="Arial Narrow" panose="020B0606020202030204" pitchFamily="34" charset="0"/>
              </a:rPr>
              <a:t> </a:t>
            </a:r>
            <a:r>
              <a:rPr lang="en-US" sz="1400" dirty="0" smtClean="0">
                <a:latin typeface="Arial Narrow" panose="020B0606020202030204" pitchFamily="34" charset="0"/>
              </a:rPr>
              <a:t>and sale of tender documents</a:t>
            </a:r>
            <a:endParaRPr lang="en-ZA" sz="14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34994570"/>
              </p:ext>
            </p:extLst>
          </p:nvPr>
        </p:nvGraphicFramePr>
        <p:xfrm>
          <a:off x="700643" y="858949"/>
          <a:ext cx="10782797" cy="4710578"/>
        </p:xfrm>
        <a:graphic>
          <a:graphicData uri="http://schemas.openxmlformats.org/drawingml/2006/table">
            <a:tbl>
              <a:tblPr>
                <a:tableStyleId>{5C22544A-7EE6-4342-B048-85BDC9FD1C3A}</a:tableStyleId>
              </a:tblPr>
              <a:tblGrid>
                <a:gridCol w="4883861"/>
                <a:gridCol w="1966312"/>
                <a:gridCol w="1966312"/>
                <a:gridCol w="1966312"/>
              </a:tblGrid>
              <a:tr h="451096">
                <a:tc>
                  <a:txBody>
                    <a:bodyPr/>
                    <a:lstStyle/>
                    <a:p>
                      <a:pPr algn="ctr" fontAlgn="ctr"/>
                      <a:r>
                        <a:rPr lang="en-US" sz="1400" b="1" u="none" strike="noStrike" dirty="0">
                          <a:effectLst/>
                        </a:rPr>
                        <a:t>Description</a:t>
                      </a:r>
                      <a:endParaRPr lang="en-US" sz="1400" b="1" i="0" u="none" strike="noStrike" dirty="0">
                        <a:solidFill>
                          <a:srgbClr val="000000"/>
                        </a:solidFill>
                        <a:effectLst/>
                        <a:latin typeface="Arial Narrow" panose="020B0606020202030204" pitchFamily="34" charset="0"/>
                      </a:endParaRPr>
                    </a:p>
                  </a:txBody>
                  <a:tcPr marL="8393" marR="8393" marT="8393" marB="0" anchor="ctr"/>
                </a:tc>
                <a:tc gridSpan="3">
                  <a:txBody>
                    <a:bodyPr/>
                    <a:lstStyle/>
                    <a:p>
                      <a:pPr algn="ctr" fontAlgn="ctr"/>
                      <a:r>
                        <a:rPr lang="en-US" sz="1400" b="1" u="none" strike="noStrike" dirty="0">
                          <a:effectLst/>
                        </a:rPr>
                        <a:t>2017/18 Medium Term Revenue &amp; Expenditure Framework</a:t>
                      </a:r>
                      <a:endParaRPr lang="en-US" sz="1400" b="1" i="0" u="none" strike="noStrike" dirty="0">
                        <a:solidFill>
                          <a:srgbClr val="000000"/>
                        </a:solidFill>
                        <a:effectLst/>
                        <a:latin typeface="Arial Narrow" panose="020B0606020202030204" pitchFamily="34" charset="0"/>
                      </a:endParaRPr>
                    </a:p>
                  </a:txBody>
                  <a:tcPr marL="8393" marR="8393" marT="8393" marB="0" anchor="ctr"/>
                </a:tc>
                <a:tc hMerge="1">
                  <a:txBody>
                    <a:bodyPr/>
                    <a:lstStyle/>
                    <a:p>
                      <a:endParaRPr lang="en-US"/>
                    </a:p>
                  </a:txBody>
                  <a:tcPr/>
                </a:tc>
                <a:tc hMerge="1">
                  <a:txBody>
                    <a:bodyPr/>
                    <a:lstStyle/>
                    <a:p>
                      <a:endParaRPr lang="en-US"/>
                    </a:p>
                  </a:txBody>
                  <a:tcPr/>
                </a:tc>
              </a:tr>
              <a:tr h="482961">
                <a:tc>
                  <a:txBody>
                    <a:bodyPr/>
                    <a:lstStyle/>
                    <a:p>
                      <a:pPr algn="l" fontAlgn="ctr"/>
                      <a:r>
                        <a:rPr lang="en-US" sz="1400" b="1" u="none" strike="noStrike" dirty="0">
                          <a:effectLst/>
                        </a:rPr>
                        <a:t> </a:t>
                      </a:r>
                      <a:endParaRPr lang="en-US" sz="1400" b="1" i="0" u="none" strike="noStrike" dirty="0">
                        <a:solidFill>
                          <a:srgbClr val="000000"/>
                        </a:solidFill>
                        <a:effectLst/>
                        <a:latin typeface="Arial Narrow" panose="020B0606020202030204" pitchFamily="34" charset="0"/>
                      </a:endParaRPr>
                    </a:p>
                  </a:txBody>
                  <a:tcPr marL="8393" marR="8393" marT="8393" marB="0" anchor="ctr"/>
                </a:tc>
                <a:tc>
                  <a:txBody>
                    <a:bodyPr/>
                    <a:lstStyle/>
                    <a:p>
                      <a:pPr algn="ctr" fontAlgn="ctr"/>
                      <a:r>
                        <a:rPr lang="en-US" sz="1400" b="1" u="none" strike="noStrike" dirty="0">
                          <a:effectLst/>
                        </a:rPr>
                        <a:t>Budget Year 2017/18</a:t>
                      </a:r>
                      <a:endParaRPr lang="en-US" sz="1400" b="1" i="0" u="none" strike="noStrike" dirty="0">
                        <a:solidFill>
                          <a:srgbClr val="000000"/>
                        </a:solidFill>
                        <a:effectLst/>
                        <a:latin typeface="Arial Narrow" panose="020B0606020202030204" pitchFamily="34" charset="0"/>
                      </a:endParaRPr>
                    </a:p>
                  </a:txBody>
                  <a:tcPr marL="8393" marR="8393" marT="8393" marB="0" anchor="ctr"/>
                </a:tc>
                <a:tc>
                  <a:txBody>
                    <a:bodyPr/>
                    <a:lstStyle/>
                    <a:p>
                      <a:pPr algn="ctr" fontAlgn="ctr"/>
                      <a:r>
                        <a:rPr lang="en-US" sz="1400" b="1" u="none" strike="noStrike" dirty="0">
                          <a:effectLst/>
                        </a:rPr>
                        <a:t>Budget Year +1 2018/19</a:t>
                      </a:r>
                      <a:endParaRPr lang="en-US" sz="1400" b="1" i="0" u="none" strike="noStrike" dirty="0">
                        <a:solidFill>
                          <a:srgbClr val="000000"/>
                        </a:solidFill>
                        <a:effectLst/>
                        <a:latin typeface="Arial Narrow" panose="020B0606020202030204" pitchFamily="34" charset="0"/>
                      </a:endParaRPr>
                    </a:p>
                  </a:txBody>
                  <a:tcPr marL="8393" marR="8393" marT="8393" marB="0" anchor="ctr"/>
                </a:tc>
                <a:tc>
                  <a:txBody>
                    <a:bodyPr/>
                    <a:lstStyle/>
                    <a:p>
                      <a:pPr algn="ctr" fontAlgn="ctr"/>
                      <a:r>
                        <a:rPr lang="en-US" sz="1400" b="1" u="none" strike="noStrike" dirty="0">
                          <a:effectLst/>
                        </a:rPr>
                        <a:t>Budget Year +2 2019/20</a:t>
                      </a:r>
                      <a:endParaRPr lang="en-US" sz="1400" b="1" i="0" u="none" strike="noStrike" dirty="0">
                        <a:solidFill>
                          <a:srgbClr val="000000"/>
                        </a:solidFill>
                        <a:effectLst/>
                        <a:latin typeface="Arial Narrow" panose="020B0606020202030204" pitchFamily="34" charset="0"/>
                      </a:endParaRPr>
                    </a:p>
                  </a:txBody>
                  <a:tcPr marL="8393" marR="8393" marT="8393" marB="0" anchor="ctr"/>
                </a:tc>
              </a:tr>
              <a:tr h="264714">
                <a:tc>
                  <a:txBody>
                    <a:bodyPr/>
                    <a:lstStyle/>
                    <a:p>
                      <a:pPr algn="l" fontAlgn="b"/>
                      <a:r>
                        <a:rPr lang="en-US" sz="1400" b="1" u="sng" strike="noStrike" dirty="0">
                          <a:effectLst/>
                        </a:rPr>
                        <a:t>Revenue By Source</a:t>
                      </a:r>
                      <a:endParaRPr lang="en-US" sz="1400" b="1" i="0" u="sng" strike="noStrike" dirty="0">
                        <a:solidFill>
                          <a:srgbClr val="000000"/>
                        </a:solidFill>
                        <a:effectLst/>
                        <a:latin typeface="Arial Narrow" panose="020B0606020202030204" pitchFamily="34" charset="0"/>
                      </a:endParaRPr>
                    </a:p>
                  </a:txBody>
                  <a:tcPr marL="8393" marR="8393" marT="8393" marB="0" anchor="b"/>
                </a:tc>
                <a:tc>
                  <a:txBody>
                    <a:bodyPr/>
                    <a:lstStyle/>
                    <a:p>
                      <a:pPr algn="ctr" fontAlgn="b"/>
                      <a:r>
                        <a:rPr lang="en-US" sz="1400" b="1" u="none" strike="noStrike">
                          <a:effectLst/>
                        </a:rPr>
                        <a:t> </a:t>
                      </a:r>
                      <a:endParaRPr lang="en-US" sz="1400" b="1" i="0" u="none" strike="noStrike">
                        <a:solidFill>
                          <a:srgbClr val="000000"/>
                        </a:solidFill>
                        <a:effectLst/>
                        <a:latin typeface="Arial Narrow" panose="020B0606020202030204" pitchFamily="34" charset="0"/>
                      </a:endParaRPr>
                    </a:p>
                  </a:txBody>
                  <a:tcPr marL="8393" marR="8393" marT="8393" marB="0" anchor="b"/>
                </a:tc>
                <a:tc>
                  <a:txBody>
                    <a:bodyPr/>
                    <a:lstStyle/>
                    <a:p>
                      <a:pPr algn="ctr" fontAlgn="b"/>
                      <a:r>
                        <a:rPr lang="en-US" sz="1400" b="1" u="none" strike="noStrike">
                          <a:effectLst/>
                        </a:rPr>
                        <a:t> </a:t>
                      </a:r>
                      <a:endParaRPr lang="en-US" sz="1400" b="1" i="0" u="none" strike="noStrike">
                        <a:solidFill>
                          <a:srgbClr val="000000"/>
                        </a:solidFill>
                        <a:effectLst/>
                        <a:latin typeface="Arial Narrow" panose="020B0606020202030204" pitchFamily="34" charset="0"/>
                      </a:endParaRPr>
                    </a:p>
                  </a:txBody>
                  <a:tcPr marL="8393" marR="8393" marT="8393" marB="0" anchor="b"/>
                </a:tc>
                <a:tc>
                  <a:txBody>
                    <a:bodyPr/>
                    <a:lstStyle/>
                    <a:p>
                      <a:pPr algn="ctr" fontAlgn="b"/>
                      <a:r>
                        <a:rPr lang="en-US" sz="1400" b="1" u="none" strike="noStrike" dirty="0">
                          <a:effectLst/>
                        </a:rPr>
                        <a:t> </a:t>
                      </a:r>
                      <a:endParaRPr lang="en-US" sz="1400" b="1"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Property rates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dirty="0">
                          <a:effectLst/>
                        </a:rPr>
                        <a:t>          35,127,971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37,200,522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39,358,152 </a:t>
                      </a:r>
                      <a:endParaRPr lang="en-US" sz="1400" b="0" i="0" u="none" strike="noStrike">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a:effectLst/>
                        </a:rPr>
                        <a:t> Service charges - electricity revenue </a:t>
                      </a:r>
                      <a:endParaRPr lang="en-US" sz="1400" b="0" i="0" u="none" strike="noStrike">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a:effectLst/>
                        </a:rPr>
                        <a:t>          48,685,521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55,564,376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60,009,526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Service charges - refuse revenue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dirty="0">
                          <a:effectLst/>
                        </a:rPr>
                        <a:t>             4,968,405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5,261,541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5,566,710 </a:t>
                      </a:r>
                      <a:endParaRPr lang="en-US" sz="1400" b="0" i="0" u="none" strike="noStrike">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Rental of facilities and equipment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dirty="0">
                          <a:effectLst/>
                        </a:rPr>
                        <a:t>                151,965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160,454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169,884 </a:t>
                      </a:r>
                      <a:endParaRPr lang="en-US" sz="1400" b="0" i="0" u="none" strike="noStrike">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Interest earned - external investments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a:effectLst/>
                        </a:rPr>
                        <a:t>             6,933,293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7,342,358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7,277,134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a:effectLst/>
                        </a:rPr>
                        <a:t> Interest earned - outstanding debtors </a:t>
                      </a:r>
                      <a:endParaRPr lang="en-US" sz="1400" b="0" i="0" u="none" strike="noStrike">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a:effectLst/>
                        </a:rPr>
                        <a:t>             5,036,639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5,333,801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5,643,161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Fines, penalties and forfeits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dirty="0">
                          <a:effectLst/>
                        </a:rPr>
                        <a:t>                262,539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278,029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294,155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a:t>
                      </a:r>
                      <a:r>
                        <a:rPr lang="en-US" sz="1400" u="none" strike="noStrike" dirty="0" smtClean="0">
                          <a:effectLst/>
                        </a:rPr>
                        <a:t>Licenses </a:t>
                      </a:r>
                      <a:r>
                        <a:rPr lang="en-US" sz="1400" u="none" strike="noStrike" dirty="0">
                          <a:effectLst/>
                        </a:rPr>
                        <a:t>and permits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a:effectLst/>
                        </a:rPr>
                        <a:t>             3,181,453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3,369,158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3,564,570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dirty="0">
                          <a:effectLst/>
                        </a:rPr>
                        <a:t> Agency services </a:t>
                      </a:r>
                      <a:endParaRPr lang="en-US" sz="1400" b="0" i="0" u="none" strike="noStrike" dirty="0">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a:effectLst/>
                        </a:rPr>
                        <a:t>             7,635,500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8,085,993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8,554,983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a:effectLst/>
                        </a:rPr>
                        <a:t> Other revenue </a:t>
                      </a:r>
                      <a:endParaRPr lang="en-US" sz="1400" b="0" i="0" u="none" strike="noStrike">
                        <a:solidFill>
                          <a:srgbClr val="000000"/>
                        </a:solidFill>
                        <a:effectLst/>
                        <a:latin typeface="Arial Narrow" panose="020B0606020202030204" pitchFamily="34" charset="0"/>
                      </a:endParaRPr>
                    </a:p>
                  </a:txBody>
                  <a:tcPr marL="75539" marR="8393" marT="8393" marB="0" anchor="b"/>
                </a:tc>
                <a:tc>
                  <a:txBody>
                    <a:bodyPr/>
                    <a:lstStyle/>
                    <a:p>
                      <a:pPr algn="r" fontAlgn="b"/>
                      <a:r>
                        <a:rPr lang="en-US" sz="1400" u="none" strike="noStrike" dirty="0">
                          <a:effectLst/>
                        </a:rPr>
                        <a:t>             2,287,258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2,416,576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3,047,817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b"/>
                      <a:r>
                        <a:rPr lang="en-US" sz="1400" u="none" strike="noStrike">
                          <a:effectLst/>
                        </a:rPr>
                        <a:t> Grants &amp; Subsidies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172,168,000 </a:t>
                      </a:r>
                      <a:endParaRPr lang="en-US" sz="1400" b="0"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a:effectLst/>
                        </a:rPr>
                        <a:t>        167,430,000 </a:t>
                      </a:r>
                      <a:endParaRPr lang="en-US" sz="1400" b="0"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173,276,000 </a:t>
                      </a:r>
                      <a:endParaRPr lang="en-US" sz="1400" b="0"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t"/>
                      <a:endParaRPr lang="en-US" sz="1400" b="1" i="0" u="none" strike="noStrike" dirty="0">
                        <a:solidFill>
                          <a:srgbClr val="000000"/>
                        </a:solidFill>
                        <a:effectLst/>
                        <a:latin typeface="Arial Narrow" panose="020B0606020202030204" pitchFamily="34" charset="0"/>
                      </a:endParaRPr>
                    </a:p>
                  </a:txBody>
                  <a:tcPr marL="8393" marR="8393" marT="8393" marB="0"/>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endParaRPr lang="en-US" sz="1400" b="1"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8393" marR="8393" marT="8393" marB="0" anchor="b"/>
                </a:tc>
              </a:tr>
              <a:tr h="246138">
                <a:tc>
                  <a:txBody>
                    <a:bodyPr/>
                    <a:lstStyle/>
                    <a:p>
                      <a:pPr algn="l" fontAlgn="t"/>
                      <a:r>
                        <a:rPr lang="en-US" sz="1400" u="none" strike="noStrike" dirty="0">
                          <a:effectLst/>
                        </a:rPr>
                        <a:t> </a:t>
                      </a:r>
                      <a:endParaRPr lang="en-US" sz="1400" b="1" i="0" u="none" strike="noStrike" dirty="0">
                        <a:solidFill>
                          <a:srgbClr val="000000"/>
                        </a:solidFill>
                        <a:effectLst/>
                        <a:latin typeface="Arial Narrow" panose="020B0606020202030204" pitchFamily="34" charset="0"/>
                      </a:endParaRPr>
                    </a:p>
                  </a:txBody>
                  <a:tcPr marL="8393" marR="8393" marT="8393" marB="0"/>
                </a:tc>
                <a:tc>
                  <a:txBody>
                    <a:bodyPr/>
                    <a:lstStyle/>
                    <a:p>
                      <a:pPr algn="r" fontAlgn="b"/>
                      <a:r>
                        <a:rPr lang="en-US" sz="1400" u="none" strike="noStrike">
                          <a:effectLst/>
                        </a:rPr>
                        <a:t> </a:t>
                      </a:r>
                      <a:endParaRPr lang="en-US" sz="1400" b="1" i="0" u="none" strike="noStrike">
                        <a:solidFill>
                          <a:srgbClr val="000000"/>
                        </a:solidFill>
                        <a:effectLst/>
                        <a:latin typeface="Arial Narrow" panose="020B0606020202030204" pitchFamily="34" charset="0"/>
                      </a:endParaRPr>
                    </a:p>
                  </a:txBody>
                  <a:tcPr marL="8393" marR="8393" marT="8393" marB="0" anchor="b"/>
                </a:tc>
                <a:tc>
                  <a:txBody>
                    <a:bodyPr/>
                    <a:lstStyle/>
                    <a:p>
                      <a:pPr algn="r" fontAlgn="b"/>
                      <a:endParaRPr lang="en-US" sz="1400" b="1" i="0" u="none" strike="noStrike" dirty="0">
                        <a:solidFill>
                          <a:srgbClr val="000000"/>
                        </a:solidFill>
                        <a:effectLst/>
                        <a:latin typeface="Arial Narrow" panose="020B0606020202030204" pitchFamily="34" charset="0"/>
                      </a:endParaRPr>
                    </a:p>
                  </a:txBody>
                  <a:tcPr marL="8393" marR="8393" marT="8393" marB="0" anchor="b"/>
                </a:tc>
                <a:tc>
                  <a:txBody>
                    <a:bodyPr/>
                    <a:lstStyle/>
                    <a:p>
                      <a:pPr algn="r" fontAlgn="b"/>
                      <a:r>
                        <a:rPr lang="en-US" sz="1400" u="none" strike="noStrike" dirty="0">
                          <a:effectLst/>
                        </a:rPr>
                        <a:t> </a:t>
                      </a:r>
                      <a:endParaRPr lang="en-US" sz="1400" b="1" i="0" u="none" strike="noStrike" dirty="0">
                        <a:solidFill>
                          <a:srgbClr val="000000"/>
                        </a:solidFill>
                        <a:effectLst/>
                        <a:latin typeface="Arial Narrow" panose="020B0606020202030204" pitchFamily="34" charset="0"/>
                      </a:endParaRPr>
                    </a:p>
                  </a:txBody>
                  <a:tcPr marL="8393" marR="8393" marT="8393" marB="0" anchor="b"/>
                </a:tc>
              </a:tr>
              <a:tr h="312013">
                <a:tc>
                  <a:txBody>
                    <a:bodyPr/>
                    <a:lstStyle/>
                    <a:p>
                      <a:pPr algn="l" fontAlgn="t"/>
                      <a:r>
                        <a:rPr lang="en-US" sz="1400" b="1" u="none" strike="noStrike" dirty="0">
                          <a:effectLst/>
                        </a:rPr>
                        <a:t>TOTAL REVENUE</a:t>
                      </a:r>
                      <a:endParaRPr lang="en-US" sz="1400" b="1" i="0" u="none" strike="noStrike" dirty="0">
                        <a:solidFill>
                          <a:srgbClr val="000000"/>
                        </a:solidFill>
                        <a:effectLst/>
                        <a:latin typeface="Arial Narrow" panose="020B0606020202030204" pitchFamily="34" charset="0"/>
                      </a:endParaRPr>
                    </a:p>
                  </a:txBody>
                  <a:tcPr marL="8393" marR="8393" marT="8393" marB="0"/>
                </a:tc>
                <a:tc>
                  <a:txBody>
                    <a:bodyPr/>
                    <a:lstStyle/>
                    <a:p>
                      <a:pPr algn="r" fontAlgn="b"/>
                      <a:r>
                        <a:rPr lang="en-US" sz="1400" b="1" u="none" strike="noStrike" kern="1200" dirty="0">
                          <a:solidFill>
                            <a:schemeClr val="dk1"/>
                          </a:solidFill>
                          <a:effectLst/>
                          <a:latin typeface="+mn-lt"/>
                          <a:ea typeface="+mn-ea"/>
                          <a:cs typeface="+mn-cs"/>
                        </a:rPr>
                        <a:t>286,438,544</a:t>
                      </a:r>
                    </a:p>
                  </a:txBody>
                  <a:tcPr marL="9525" marR="9525" marT="9525" marB="0" anchor="b"/>
                </a:tc>
                <a:tc>
                  <a:txBody>
                    <a:bodyPr/>
                    <a:lstStyle/>
                    <a:p>
                      <a:pPr algn="r" fontAlgn="b"/>
                      <a:r>
                        <a:rPr lang="en-US" sz="1400" b="1" u="none" strike="noStrike" kern="1200" dirty="0">
                          <a:solidFill>
                            <a:schemeClr val="dk1"/>
                          </a:solidFill>
                          <a:effectLst/>
                          <a:latin typeface="+mn-lt"/>
                          <a:ea typeface="+mn-ea"/>
                          <a:cs typeface="+mn-cs"/>
                        </a:rPr>
                        <a:t>292,442,808</a:t>
                      </a:r>
                    </a:p>
                  </a:txBody>
                  <a:tcPr marL="9525" marR="9525" marT="9525" marB="0" anchor="b"/>
                </a:tc>
                <a:tc>
                  <a:txBody>
                    <a:bodyPr/>
                    <a:lstStyle/>
                    <a:p>
                      <a:pPr algn="r" fontAlgn="b"/>
                      <a:r>
                        <a:rPr lang="en-US" sz="1400" b="1" u="none" strike="noStrike" kern="1200" dirty="0">
                          <a:solidFill>
                            <a:schemeClr val="dk1"/>
                          </a:solidFill>
                          <a:effectLst/>
                          <a:latin typeface="+mn-lt"/>
                          <a:ea typeface="+mn-ea"/>
                          <a:cs typeface="+mn-cs"/>
                        </a:rPr>
                        <a:t>306,762,092</a:t>
                      </a:r>
                    </a:p>
                  </a:txBody>
                  <a:tcPr marL="9525" marR="9525" marT="9525" marB="0" anchor="b"/>
                </a:tc>
              </a:tr>
            </a:tbl>
          </a:graphicData>
        </a:graphic>
      </p:graphicFrame>
    </p:spTree>
    <p:extLst>
      <p:ext uri="{BB962C8B-B14F-4D97-AF65-F5344CB8AC3E}">
        <p14:creationId xmlns:p14="http://schemas.microsoft.com/office/powerpoint/2010/main" val="3982448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a:latin typeface="Arial Narrow" panose="020B0606020202030204" pitchFamily="34" charset="0"/>
              </a:rPr>
              <a:t>OPERATING EXPENDITURE BUDGET</a:t>
            </a:r>
            <a:endParaRPr lang="en-US" sz="2000" b="1" dirty="0">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15</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6342209"/>
              </p:ext>
            </p:extLst>
          </p:nvPr>
        </p:nvGraphicFramePr>
        <p:xfrm>
          <a:off x="676896" y="870824"/>
          <a:ext cx="10865920" cy="5648734"/>
        </p:xfrm>
        <a:graphic>
          <a:graphicData uri="http://schemas.openxmlformats.org/drawingml/2006/table">
            <a:tbl>
              <a:tblPr>
                <a:tableStyleId>{5C22544A-7EE6-4342-B048-85BDC9FD1C3A}</a:tableStyleId>
              </a:tblPr>
              <a:tblGrid>
                <a:gridCol w="4921510"/>
                <a:gridCol w="1981470"/>
                <a:gridCol w="1981470"/>
                <a:gridCol w="1981470"/>
              </a:tblGrid>
              <a:tr h="537995">
                <a:tc>
                  <a:txBody>
                    <a:bodyPr/>
                    <a:lstStyle/>
                    <a:p>
                      <a:pPr algn="ctr" fontAlgn="ctr"/>
                      <a:r>
                        <a:rPr lang="en-US" sz="1400" b="1" u="none" strike="noStrike" dirty="0">
                          <a:effectLst/>
                        </a:rPr>
                        <a:t>Description</a:t>
                      </a:r>
                      <a:endParaRPr lang="en-US" sz="1400" b="1" i="0" u="none" strike="noStrike" dirty="0">
                        <a:solidFill>
                          <a:srgbClr val="000000"/>
                        </a:solidFill>
                        <a:effectLst/>
                        <a:latin typeface="Arial Narrow" panose="020B0606020202030204" pitchFamily="34" charset="0"/>
                      </a:endParaRPr>
                    </a:p>
                  </a:txBody>
                  <a:tcPr marL="9482" marR="9482" marT="9482" marB="0" anchor="ctr"/>
                </a:tc>
                <a:tc gridSpan="3">
                  <a:txBody>
                    <a:bodyPr/>
                    <a:lstStyle/>
                    <a:p>
                      <a:pPr algn="ctr" fontAlgn="ctr"/>
                      <a:r>
                        <a:rPr lang="en-US" sz="1400" b="1" u="none" strike="noStrike" dirty="0">
                          <a:effectLst/>
                        </a:rPr>
                        <a:t>2017/18 Medium Term Revenue &amp; Expenditure Framework</a:t>
                      </a:r>
                      <a:endParaRPr lang="en-US" sz="1400" b="1" i="0" u="none" strike="noStrike" dirty="0">
                        <a:solidFill>
                          <a:srgbClr val="000000"/>
                        </a:solidFill>
                        <a:effectLst/>
                        <a:latin typeface="Arial Narrow" panose="020B0606020202030204" pitchFamily="34" charset="0"/>
                      </a:endParaRPr>
                    </a:p>
                  </a:txBody>
                  <a:tcPr marL="9482" marR="9482" marT="9482" marB="0" anchor="ctr"/>
                </a:tc>
                <a:tc hMerge="1">
                  <a:txBody>
                    <a:bodyPr/>
                    <a:lstStyle/>
                    <a:p>
                      <a:endParaRPr lang="en-US"/>
                    </a:p>
                  </a:txBody>
                  <a:tcPr/>
                </a:tc>
                <a:tc hMerge="1">
                  <a:txBody>
                    <a:bodyPr/>
                    <a:lstStyle/>
                    <a:p>
                      <a:endParaRPr lang="en-US"/>
                    </a:p>
                  </a:txBody>
                  <a:tcPr/>
                </a:tc>
              </a:tr>
              <a:tr h="677325">
                <a:tc>
                  <a:txBody>
                    <a:bodyPr/>
                    <a:lstStyle/>
                    <a:p>
                      <a:pPr algn="l" fontAlgn="ctr"/>
                      <a:r>
                        <a:rPr lang="en-US" sz="1400" b="1" u="none" strike="noStrike" dirty="0">
                          <a:effectLst/>
                        </a:rPr>
                        <a:t> </a:t>
                      </a:r>
                      <a:endParaRPr lang="en-US" sz="1400" b="1" i="0" u="none" strike="noStrike" dirty="0">
                        <a:solidFill>
                          <a:srgbClr val="000000"/>
                        </a:solidFill>
                        <a:effectLst/>
                        <a:latin typeface="Arial Narrow" panose="020B0606020202030204" pitchFamily="34" charset="0"/>
                      </a:endParaRPr>
                    </a:p>
                  </a:txBody>
                  <a:tcPr marL="9482" marR="9482" marT="9482" marB="0" anchor="ctr"/>
                </a:tc>
                <a:tc>
                  <a:txBody>
                    <a:bodyPr/>
                    <a:lstStyle/>
                    <a:p>
                      <a:pPr algn="ctr" fontAlgn="ctr"/>
                      <a:r>
                        <a:rPr lang="en-US" sz="1400" b="1" u="none" strike="noStrike" dirty="0">
                          <a:effectLst/>
                        </a:rPr>
                        <a:t>Budget Year 2017/18</a:t>
                      </a:r>
                      <a:endParaRPr lang="en-US" sz="1400" b="1" i="0" u="none" strike="noStrike" dirty="0">
                        <a:solidFill>
                          <a:srgbClr val="000000"/>
                        </a:solidFill>
                        <a:effectLst/>
                        <a:latin typeface="Arial Narrow" panose="020B0606020202030204" pitchFamily="34" charset="0"/>
                      </a:endParaRPr>
                    </a:p>
                  </a:txBody>
                  <a:tcPr marL="9482" marR="9482" marT="9482" marB="0" anchor="ctr"/>
                </a:tc>
                <a:tc>
                  <a:txBody>
                    <a:bodyPr/>
                    <a:lstStyle/>
                    <a:p>
                      <a:pPr algn="ctr" fontAlgn="ctr"/>
                      <a:r>
                        <a:rPr lang="en-US" sz="1400" b="1" u="none" strike="noStrike" dirty="0">
                          <a:effectLst/>
                        </a:rPr>
                        <a:t>Budget Year +1 2018/19</a:t>
                      </a:r>
                      <a:endParaRPr lang="en-US" sz="1400" b="1" i="0" u="none" strike="noStrike" dirty="0">
                        <a:solidFill>
                          <a:srgbClr val="000000"/>
                        </a:solidFill>
                        <a:effectLst/>
                        <a:latin typeface="Arial Narrow" panose="020B0606020202030204" pitchFamily="34" charset="0"/>
                      </a:endParaRPr>
                    </a:p>
                  </a:txBody>
                  <a:tcPr marL="9482" marR="9482" marT="9482" marB="0" anchor="ctr"/>
                </a:tc>
                <a:tc>
                  <a:txBody>
                    <a:bodyPr/>
                    <a:lstStyle/>
                    <a:p>
                      <a:pPr algn="ctr" fontAlgn="ctr"/>
                      <a:r>
                        <a:rPr lang="en-US" sz="1400" b="1" u="none" strike="noStrike" dirty="0">
                          <a:effectLst/>
                        </a:rPr>
                        <a:t>Budget Year +2 2019/20</a:t>
                      </a:r>
                      <a:endParaRPr lang="en-US" sz="1400" b="1" i="0" u="none" strike="noStrike" dirty="0">
                        <a:solidFill>
                          <a:srgbClr val="000000"/>
                        </a:solidFill>
                        <a:effectLst/>
                        <a:latin typeface="Arial Narrow" panose="020B0606020202030204" pitchFamily="34" charset="0"/>
                      </a:endParaRPr>
                    </a:p>
                  </a:txBody>
                  <a:tcPr marL="9482" marR="9482" marT="9482" marB="0" anchor="ctr"/>
                </a:tc>
              </a:tr>
              <a:tr h="338664">
                <a:tc>
                  <a:txBody>
                    <a:bodyPr/>
                    <a:lstStyle/>
                    <a:p>
                      <a:pPr algn="l" fontAlgn="b"/>
                      <a:r>
                        <a:rPr lang="en-US" sz="1400" b="1" u="sng" strike="noStrike" dirty="0">
                          <a:effectLst/>
                        </a:rPr>
                        <a:t>Expenditure By Type</a:t>
                      </a:r>
                      <a:endParaRPr lang="en-US" sz="1400" b="1" i="0" u="sng"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Employee related costs</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82,321,696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86,677,831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92,623,024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Remuneration of councillors</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dirty="0">
                          <a:effectLst/>
                        </a:rPr>
                        <a:t>          12,596,199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13,603,896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14,692,208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dirty="0">
                          <a:effectLst/>
                        </a:rPr>
                        <a:t>Debt impairment</a:t>
                      </a:r>
                      <a:endParaRPr lang="en-US" sz="1400" b="0" i="0" u="none" strike="noStrike" dirty="0">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dirty="0">
                          <a:effectLst/>
                        </a:rPr>
                        <a:t>             7,513,782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8,900,000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9,692,611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Depreciation &amp; asset impairment</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dirty="0">
                          <a:effectLst/>
                        </a:rPr>
                        <a:t>          45,000,000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46,000,000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48,500,000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Finance charges</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422,258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448,015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475,344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dirty="0">
                          <a:effectLst/>
                        </a:rPr>
                        <a:t>Bulk purchases</a:t>
                      </a:r>
                      <a:endParaRPr lang="en-US" sz="1400" b="0" i="0" u="none" strike="noStrike" dirty="0">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31,703,467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34,239,744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36,978,924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dirty="0">
                          <a:effectLst/>
                        </a:rPr>
                        <a:t>Other materials</a:t>
                      </a:r>
                      <a:endParaRPr lang="en-US" sz="1400" b="0" i="0" u="none" strike="noStrike" dirty="0">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10,853,969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11,744,955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13,281,636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Contracted services</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13,509,110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11,848,542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12,680,534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dirty="0">
                          <a:effectLst/>
                        </a:rPr>
                        <a:t>Transfers and subsidies</a:t>
                      </a:r>
                      <a:endParaRPr lang="en-US" sz="1400" b="0" i="0" u="none" strike="noStrike" dirty="0">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2,910,422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3,118,640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3,342,008 </a:t>
                      </a:r>
                      <a:endParaRPr lang="en-US" sz="1400" b="0" i="0" u="none" strike="noStrike">
                        <a:solidFill>
                          <a:srgbClr val="000000"/>
                        </a:solidFill>
                        <a:effectLst/>
                        <a:latin typeface="Arial Narrow" panose="020B0606020202030204" pitchFamily="34" charset="0"/>
                      </a:endParaRPr>
                    </a:p>
                  </a:txBody>
                  <a:tcPr marL="9482" marR="9482" marT="9482" marB="0" anchor="b"/>
                </a:tc>
              </a:tr>
              <a:tr h="338664">
                <a:tc>
                  <a:txBody>
                    <a:bodyPr/>
                    <a:lstStyle/>
                    <a:p>
                      <a:pPr algn="l" fontAlgn="b"/>
                      <a:r>
                        <a:rPr lang="en-US" sz="1400" u="none" strike="noStrike">
                          <a:effectLst/>
                        </a:rPr>
                        <a:t>Other expenditure</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63,322,643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65,206,693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67,641,722 </a:t>
                      </a:r>
                      <a:endParaRPr lang="en-US" sz="1400" b="0" i="0" u="none" strike="noStrike">
                        <a:solidFill>
                          <a:srgbClr val="000000"/>
                        </a:solidFill>
                        <a:effectLst/>
                        <a:latin typeface="Arial Narrow" panose="020B0606020202030204" pitchFamily="34" charset="0"/>
                      </a:endParaRPr>
                    </a:p>
                  </a:txBody>
                  <a:tcPr marL="9482" marR="9482" marT="9482" marB="0" anchor="b"/>
                </a:tc>
              </a:tr>
              <a:tr h="354055">
                <a:tc>
                  <a:txBody>
                    <a:bodyPr/>
                    <a:lstStyle/>
                    <a:p>
                      <a:pPr algn="l" fontAlgn="b"/>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85339" marR="9482" marT="9482" marB="0" anchor="b"/>
                </a:tc>
                <a:tc>
                  <a:txBody>
                    <a:bodyPr/>
                    <a:lstStyle/>
                    <a:p>
                      <a:pPr algn="r" fontAlgn="b"/>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482" marR="9482" marT="9482" marB="0" anchor="b"/>
                </a:tc>
                <a:tc>
                  <a:txBody>
                    <a:bodyPr/>
                    <a:lstStyle/>
                    <a:p>
                      <a:pPr algn="r" fontAlgn="b"/>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482" marR="9482" marT="9482" marB="0" anchor="b"/>
                </a:tc>
              </a:tr>
              <a:tr h="354055">
                <a:tc>
                  <a:txBody>
                    <a:bodyPr/>
                    <a:lstStyle/>
                    <a:p>
                      <a:pPr algn="l" fontAlgn="t"/>
                      <a:r>
                        <a:rPr lang="en-US" sz="1400" b="1" u="none" strike="noStrike" dirty="0">
                          <a:effectLst/>
                        </a:rPr>
                        <a:t>Total Expenditure</a:t>
                      </a:r>
                      <a:endParaRPr lang="en-US" sz="1400" b="1" i="0" u="none" strike="noStrike" dirty="0">
                        <a:solidFill>
                          <a:srgbClr val="000000"/>
                        </a:solidFill>
                        <a:effectLst/>
                        <a:latin typeface="Arial Narrow" panose="020B0606020202030204" pitchFamily="34" charset="0"/>
                      </a:endParaRPr>
                    </a:p>
                  </a:txBody>
                  <a:tcPr marL="9482" marR="9482" marT="9482" marB="0"/>
                </a:tc>
                <a:tc>
                  <a:txBody>
                    <a:bodyPr/>
                    <a:lstStyle/>
                    <a:p>
                      <a:pPr algn="r" fontAlgn="t"/>
                      <a:r>
                        <a:rPr lang="en-US" sz="1400" b="1" u="none" strike="noStrike" dirty="0">
                          <a:effectLst/>
                        </a:rPr>
                        <a:t>        270,153,545 </a:t>
                      </a:r>
                      <a:endParaRPr lang="en-US" sz="1400" b="1" i="0" u="none" strike="noStrike" dirty="0">
                        <a:solidFill>
                          <a:srgbClr val="000000"/>
                        </a:solidFill>
                        <a:effectLst/>
                        <a:latin typeface="Arial Narrow" panose="020B0606020202030204" pitchFamily="34" charset="0"/>
                      </a:endParaRPr>
                    </a:p>
                  </a:txBody>
                  <a:tcPr marL="9482" marR="9482" marT="9482" marB="0"/>
                </a:tc>
                <a:tc>
                  <a:txBody>
                    <a:bodyPr/>
                    <a:lstStyle/>
                    <a:p>
                      <a:pPr algn="r" fontAlgn="t"/>
                      <a:r>
                        <a:rPr lang="en-US" sz="1400" b="1" u="none" strike="noStrike" dirty="0">
                          <a:effectLst/>
                        </a:rPr>
                        <a:t>        281,788,316 </a:t>
                      </a:r>
                      <a:endParaRPr lang="en-US" sz="1400" b="1" i="0" u="none" strike="noStrike" dirty="0">
                        <a:solidFill>
                          <a:srgbClr val="000000"/>
                        </a:solidFill>
                        <a:effectLst/>
                        <a:latin typeface="Arial Narrow" panose="020B0606020202030204" pitchFamily="34" charset="0"/>
                      </a:endParaRPr>
                    </a:p>
                  </a:txBody>
                  <a:tcPr marL="9482" marR="9482" marT="9482" marB="0"/>
                </a:tc>
                <a:tc>
                  <a:txBody>
                    <a:bodyPr/>
                    <a:lstStyle/>
                    <a:p>
                      <a:pPr algn="r" fontAlgn="t"/>
                      <a:r>
                        <a:rPr lang="en-US" sz="1400" b="1" u="none" strike="noStrike" dirty="0">
                          <a:effectLst/>
                        </a:rPr>
                        <a:t>        299,908,011 </a:t>
                      </a:r>
                      <a:endParaRPr lang="en-US" sz="1400" b="1" i="0" u="none" strike="noStrike" dirty="0">
                        <a:solidFill>
                          <a:srgbClr val="000000"/>
                        </a:solidFill>
                        <a:effectLst/>
                        <a:latin typeface="Arial Narrow" panose="020B0606020202030204" pitchFamily="34" charset="0"/>
                      </a:endParaRPr>
                    </a:p>
                  </a:txBody>
                  <a:tcPr marL="9482" marR="9482" marT="9482" marB="0"/>
                </a:tc>
              </a:tr>
            </a:tbl>
          </a:graphicData>
        </a:graphic>
      </p:graphicFrame>
    </p:spTree>
    <p:extLst>
      <p:ext uri="{BB962C8B-B14F-4D97-AF65-F5344CB8AC3E}">
        <p14:creationId xmlns:p14="http://schemas.microsoft.com/office/powerpoint/2010/main" val="3354186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307777"/>
          </a:xfrm>
          <a:prstGeom prst="rect">
            <a:avLst/>
          </a:prstGeom>
          <a:solidFill>
            <a:srgbClr val="92D050"/>
          </a:solidFill>
        </p:spPr>
        <p:txBody>
          <a:bodyPr wrap="square" rtlCol="0">
            <a:spAutoFit/>
          </a:bodyPr>
          <a:lstStyle/>
          <a:p>
            <a:pPr lvl="0" defTabSz="457200">
              <a:spcBef>
                <a:spcPts val="1000"/>
              </a:spcBef>
              <a:buClr>
                <a:srgbClr val="90C226"/>
              </a:buClr>
              <a:buSzPct val="80000"/>
            </a:pPr>
            <a:r>
              <a:rPr lang="en-US" sz="1400" b="1" dirty="0">
                <a:latin typeface="Arial Narrow" panose="020B0606020202030204" pitchFamily="34" charset="0"/>
              </a:rPr>
              <a:t>Employee related </a:t>
            </a:r>
            <a:r>
              <a:rPr lang="en-US" sz="1400" b="1" dirty="0" smtClean="0">
                <a:latin typeface="Arial Narrow" panose="020B0606020202030204" pitchFamily="34" charset="0"/>
              </a:rPr>
              <a:t>costs &amp; General Expenditure  </a:t>
            </a:r>
            <a:endParaRPr lang="en-ZA" sz="1400" dirty="0">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16</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4" name="Rectangle 3"/>
          <p:cNvSpPr/>
          <p:nvPr/>
        </p:nvSpPr>
        <p:spPr>
          <a:xfrm>
            <a:off x="1752599" y="1514695"/>
            <a:ext cx="9190703" cy="3406061"/>
          </a:xfrm>
          <a:prstGeom prst="rect">
            <a:avLst/>
          </a:prstGeom>
        </p:spPr>
        <p:txBody>
          <a:bodyPr wrap="square">
            <a:spAutoFit/>
          </a:bodyPr>
          <a:lstStyle/>
          <a:p>
            <a:pPr lvl="0" defTabSz="457200">
              <a:spcBef>
                <a:spcPts val="1000"/>
              </a:spcBef>
              <a:buClr>
                <a:srgbClr val="90C226"/>
              </a:buClr>
              <a:buSzPct val="80000"/>
            </a:pPr>
            <a:r>
              <a:rPr lang="en-US" sz="1400" b="1" i="1" dirty="0">
                <a:latin typeface="Arial Narrow" panose="020B0606020202030204" pitchFamily="34" charset="0"/>
              </a:rPr>
              <a:t>Employee related costs</a:t>
            </a:r>
            <a:endParaRPr lang="en-ZA" sz="14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400" dirty="0">
                <a:latin typeface="Arial Narrow" panose="020B0606020202030204" pitchFamily="34" charset="0"/>
              </a:rPr>
              <a:t>An increase of 7</a:t>
            </a:r>
            <a:r>
              <a:rPr lang="en-US" sz="1400" dirty="0" smtClean="0">
                <a:latin typeface="Arial Narrow" panose="020B0606020202030204" pitchFamily="34" charset="0"/>
              </a:rPr>
              <a:t>.4</a:t>
            </a:r>
            <a:r>
              <a:rPr lang="en-US" sz="1400" dirty="0">
                <a:latin typeface="Arial Narrow" panose="020B0606020202030204" pitchFamily="34" charset="0"/>
              </a:rPr>
              <a:t>% has been provided in the </a:t>
            </a:r>
            <a:r>
              <a:rPr lang="en-US" sz="1400" dirty="0" smtClean="0">
                <a:latin typeface="Arial Narrow" panose="020B0606020202030204" pitchFamily="34" charset="0"/>
              </a:rPr>
              <a:t>2017/18 </a:t>
            </a:r>
            <a:r>
              <a:rPr lang="en-US" sz="1400" dirty="0">
                <a:latin typeface="Arial Narrow" panose="020B0606020202030204" pitchFamily="34" charset="0"/>
              </a:rPr>
              <a:t>financial year as guided by National Treasury and </a:t>
            </a:r>
            <a:r>
              <a:rPr lang="en-US" sz="1400" dirty="0" err="1" smtClean="0">
                <a:latin typeface="Arial Narrow" panose="020B0606020202030204" pitchFamily="34" charset="0"/>
              </a:rPr>
              <a:t>Salga</a:t>
            </a:r>
            <a:r>
              <a:rPr lang="en-US" sz="1400" dirty="0" smtClean="0">
                <a:latin typeface="Arial Narrow" panose="020B0606020202030204" pitchFamily="34" charset="0"/>
              </a:rPr>
              <a:t>. The </a:t>
            </a:r>
            <a:r>
              <a:rPr lang="en-US" sz="1400" dirty="0">
                <a:latin typeface="Arial Narrow" panose="020B0606020202030204" pitchFamily="34" charset="0"/>
              </a:rPr>
              <a:t>municipality has followed a stringent review process on the organizational structure of the institution and believes that the reviewed structure will enhance service delivery and efficiency of operations. The draft budget indicates that the employee cost is 26% of the operating budget which is still within the National guidelines. </a:t>
            </a:r>
            <a:endParaRPr lang="en-ZA" sz="1400" dirty="0">
              <a:latin typeface="Arial Narrow" panose="020B0606020202030204" pitchFamily="34" charset="0"/>
            </a:endParaRPr>
          </a:p>
          <a:p>
            <a:pPr lvl="0" defTabSz="457200">
              <a:spcBef>
                <a:spcPts val="1000"/>
              </a:spcBef>
              <a:buClr>
                <a:srgbClr val="90C226"/>
              </a:buClr>
              <a:buSzPct val="80000"/>
            </a:pPr>
            <a:r>
              <a:rPr lang="en-US" sz="1400" b="1" i="1" dirty="0">
                <a:latin typeface="Arial Narrow" panose="020B0606020202030204" pitchFamily="34" charset="0"/>
              </a:rPr>
              <a:t>General Expenditure</a:t>
            </a:r>
            <a:endParaRPr lang="en-ZA" sz="14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400" dirty="0">
                <a:latin typeface="Arial Narrow" panose="020B0606020202030204" pitchFamily="34" charset="0"/>
              </a:rPr>
              <a:t>The current CPIX increase outlined within circular </a:t>
            </a:r>
            <a:r>
              <a:rPr lang="en-US" sz="1400" dirty="0" smtClean="0">
                <a:latin typeface="Arial Narrow" panose="020B0606020202030204" pitchFamily="34" charset="0"/>
              </a:rPr>
              <a:t>86 </a:t>
            </a:r>
            <a:r>
              <a:rPr lang="en-US" sz="1400" dirty="0">
                <a:latin typeface="Arial Narrow" panose="020B0606020202030204" pitchFamily="34" charset="0"/>
              </a:rPr>
              <a:t>to be utilized by municipalities in the estimation of their expenditure for </a:t>
            </a:r>
            <a:r>
              <a:rPr lang="en-US" sz="1400" dirty="0" smtClean="0">
                <a:latin typeface="Arial Narrow" panose="020B0606020202030204" pitchFamily="34" charset="0"/>
              </a:rPr>
              <a:t>2017/18 </a:t>
            </a:r>
            <a:r>
              <a:rPr lang="en-US" sz="1400" dirty="0">
                <a:latin typeface="Arial Narrow" panose="020B0606020202030204" pitchFamily="34" charset="0"/>
              </a:rPr>
              <a:t>is approximately </a:t>
            </a:r>
            <a:r>
              <a:rPr lang="en-US" sz="1400" dirty="0" smtClean="0">
                <a:latin typeface="Arial Narrow" panose="020B0606020202030204" pitchFamily="34" charset="0"/>
              </a:rPr>
              <a:t>6.4%. </a:t>
            </a:r>
            <a:r>
              <a:rPr lang="en-US" sz="1400" dirty="0">
                <a:latin typeface="Arial Narrow" panose="020B0606020202030204" pitchFamily="34" charset="0"/>
              </a:rPr>
              <a:t>Operating expenditure is budgeted as follows: Mainly the budget principle used was zero based budgeting where inputs were received from Departments and a trend analysis for the previous year’s outcomes and mid-year performance for the current were considered.  Where incremental budgeting was made it has been kept within </a:t>
            </a:r>
            <a:r>
              <a:rPr lang="en-US" sz="1400" dirty="0" smtClean="0">
                <a:latin typeface="Arial Narrow" panose="020B0606020202030204" pitchFamily="34" charset="0"/>
              </a:rPr>
              <a:t>6.4%.</a:t>
            </a:r>
            <a:endParaRPr lang="en-ZA" sz="14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400" dirty="0">
                <a:latin typeface="Arial Narrow" panose="020B0606020202030204" pitchFamily="34" charset="0"/>
              </a:rPr>
              <a:t>Overall increase of the total operating expenditure is 8</a:t>
            </a:r>
            <a:r>
              <a:rPr lang="en-US" sz="1400" dirty="0" smtClean="0">
                <a:latin typeface="Arial Narrow" panose="020B0606020202030204" pitchFamily="34" charset="0"/>
              </a:rPr>
              <a:t>% </a:t>
            </a:r>
            <a:r>
              <a:rPr lang="en-US" sz="1400" dirty="0">
                <a:latin typeface="Arial Narrow" panose="020B0606020202030204" pitchFamily="34" charset="0"/>
              </a:rPr>
              <a:t>as compared to </a:t>
            </a:r>
            <a:r>
              <a:rPr lang="en-US" sz="1400" dirty="0" smtClean="0">
                <a:latin typeface="Arial Narrow" panose="020B0606020202030204" pitchFamily="34" charset="0"/>
              </a:rPr>
              <a:t>2015/16. </a:t>
            </a:r>
            <a:r>
              <a:rPr lang="en-US" sz="1400" dirty="0">
                <a:latin typeface="Arial Narrow" panose="020B0606020202030204" pitchFamily="34" charset="0"/>
              </a:rPr>
              <a:t>This is mainly due to the effect of zero based budgeting. However the municipality will implement cost containment measures wherever possible implemented guided by MFMA Circular 58, 66, 67, 70, 74 ,</a:t>
            </a:r>
            <a:r>
              <a:rPr lang="en-US" sz="1400" dirty="0" smtClean="0">
                <a:latin typeface="Arial Narrow" panose="020B0606020202030204" pitchFamily="34" charset="0"/>
              </a:rPr>
              <a:t>75 and 82.</a:t>
            </a:r>
            <a:endParaRPr lang="en-ZA" sz="1400" dirty="0">
              <a:latin typeface="Arial Narrow" panose="020B0606020202030204" pitchFamily="34" charset="0"/>
            </a:endParaRPr>
          </a:p>
        </p:txBody>
      </p:sp>
    </p:spTree>
    <p:extLst>
      <p:ext uri="{BB962C8B-B14F-4D97-AF65-F5344CB8AC3E}">
        <p14:creationId xmlns:p14="http://schemas.microsoft.com/office/powerpoint/2010/main" val="420122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smtClean="0">
                <a:latin typeface="Arial Narrow" panose="020B0606020202030204" pitchFamily="34" charset="0"/>
              </a:rPr>
              <a:t>CAPITAL BUDGET</a:t>
            </a:r>
            <a:endParaRPr lang="en-US" sz="2000" b="1" dirty="0">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17</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3" name="Rectangle 2"/>
          <p:cNvSpPr/>
          <p:nvPr/>
        </p:nvSpPr>
        <p:spPr>
          <a:xfrm>
            <a:off x="605642" y="5314693"/>
            <a:ext cx="10949049" cy="963854"/>
          </a:xfrm>
          <a:prstGeom prst="rect">
            <a:avLst/>
          </a:prstGeom>
        </p:spPr>
        <p:txBody>
          <a:bodyPr wrap="square">
            <a:spAutoFit/>
          </a:bodyPr>
          <a:lstStyle/>
          <a:p>
            <a:pPr lvl="0" algn="just">
              <a:lnSpc>
                <a:spcPct val="115000"/>
              </a:lnSpc>
              <a:spcAft>
                <a:spcPts val="1000"/>
              </a:spcAft>
            </a:pPr>
            <a:r>
              <a:rPr lang="en-US" sz="1400" b="1" dirty="0">
                <a:solidFill>
                  <a:srgbClr val="FF0000"/>
                </a:solidFill>
                <a:latin typeface="Arial Narrow" panose="020B0606020202030204" pitchFamily="34" charset="0"/>
                <a:ea typeface="Calibri" panose="020F0502020204030204" pitchFamily="34" charset="0"/>
              </a:rPr>
              <a:t>Total capital </a:t>
            </a:r>
            <a:r>
              <a:rPr lang="en-US" sz="1400" b="1" dirty="0" smtClean="0">
                <a:solidFill>
                  <a:srgbClr val="FF0000"/>
                </a:solidFill>
                <a:latin typeface="Arial Narrow" panose="020B0606020202030204" pitchFamily="34" charset="0"/>
                <a:ea typeface="Calibri" panose="020F0502020204030204" pitchFamily="34" charset="0"/>
              </a:rPr>
              <a:t>2017/2018: R61 285 000.00 </a:t>
            </a:r>
            <a:endParaRPr lang="en-ZA" sz="1400" dirty="0">
              <a:solidFill>
                <a:srgbClr val="FF0000"/>
              </a:solidFill>
              <a:latin typeface="Arial Narrow" panose="020B0606020202030204" pitchFamily="34" charset="0"/>
              <a:ea typeface="Times New Roman" panose="02020603050405020304" pitchFamily="18" charset="0"/>
            </a:endParaRPr>
          </a:p>
          <a:p>
            <a:pPr lvl="0" algn="just">
              <a:lnSpc>
                <a:spcPct val="115000"/>
              </a:lnSpc>
            </a:pPr>
            <a:r>
              <a:rPr lang="en-US" sz="1400" dirty="0">
                <a:solidFill>
                  <a:prstClr val="black"/>
                </a:solidFill>
                <a:latin typeface="Arial Narrow" panose="020B0606020202030204" pitchFamily="34" charset="0"/>
                <a:ea typeface="Times New Roman" panose="02020603050405020304" pitchFamily="18" charset="0"/>
              </a:rPr>
              <a:t>Excluded in the MIG funding is the cost for PMU Establishment amounting </a:t>
            </a:r>
            <a:r>
              <a:rPr lang="en-US" sz="1400" dirty="0">
                <a:latin typeface="Arial Narrow" panose="020B0606020202030204" pitchFamily="34" charset="0"/>
                <a:ea typeface="Times New Roman" panose="02020603050405020304" pitchFamily="18" charset="0"/>
              </a:rPr>
              <a:t>to R 1 </a:t>
            </a:r>
            <a:r>
              <a:rPr lang="en-US" sz="1400" dirty="0" smtClean="0">
                <a:latin typeface="Arial Narrow" panose="020B0606020202030204" pitchFamily="34" charset="0"/>
                <a:ea typeface="Times New Roman" panose="02020603050405020304" pitchFamily="18" charset="0"/>
              </a:rPr>
              <a:t>700</a:t>
            </a:r>
            <a:r>
              <a:rPr lang="en-US" sz="1400" dirty="0">
                <a:latin typeface="Arial Narrow" panose="020B0606020202030204" pitchFamily="34" charset="0"/>
                <a:ea typeface="Times New Roman" panose="02020603050405020304" pitchFamily="18" charset="0"/>
              </a:rPr>
              <a:t> 000.00, which has been disclosed with Operational General Expenditure. Hence the total grant funding in relation to MIG is R </a:t>
            </a:r>
            <a:r>
              <a:rPr lang="en-US" sz="1400" dirty="0" smtClean="0">
                <a:latin typeface="Arial Narrow" panose="020B0606020202030204" pitchFamily="34" charset="0"/>
                <a:ea typeface="Times New Roman" panose="02020603050405020304" pitchFamily="18" charset="0"/>
              </a:rPr>
              <a:t>43 110</a:t>
            </a:r>
            <a:r>
              <a:rPr lang="en-US" sz="1400" dirty="0">
                <a:latin typeface="Arial Narrow" panose="020B0606020202030204" pitchFamily="34" charset="0"/>
                <a:ea typeface="Times New Roman" panose="02020603050405020304" pitchFamily="18" charset="0"/>
              </a:rPr>
              <a:t> 000.00</a:t>
            </a:r>
            <a:endParaRPr lang="en-ZA" sz="1400" dirty="0">
              <a:latin typeface="Arial Narrow" panose="020B0606020202030204" pitchFamily="34"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91776003"/>
              </p:ext>
            </p:extLst>
          </p:nvPr>
        </p:nvGraphicFramePr>
        <p:xfrm>
          <a:off x="605643" y="870823"/>
          <a:ext cx="10949049" cy="4443869"/>
        </p:xfrm>
        <a:graphic>
          <a:graphicData uri="http://schemas.openxmlformats.org/drawingml/2006/table">
            <a:tbl>
              <a:tblPr>
                <a:tableStyleId>{5C22544A-7EE6-4342-B048-85BDC9FD1C3A}</a:tableStyleId>
              </a:tblPr>
              <a:tblGrid>
                <a:gridCol w="908086"/>
                <a:gridCol w="5486345"/>
                <a:gridCol w="1518206"/>
                <a:gridCol w="1518206"/>
                <a:gridCol w="1518206"/>
              </a:tblGrid>
              <a:tr h="1024593">
                <a:tc>
                  <a:txBody>
                    <a:bodyPr/>
                    <a:lstStyle/>
                    <a:p>
                      <a:pPr algn="l" fontAlgn="b"/>
                      <a:r>
                        <a:rPr lang="en-US" sz="1100" b="1" u="none" strike="noStrike" dirty="0">
                          <a:effectLst/>
                        </a:rPr>
                        <a:t>DEP</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b="1" u="none" strike="noStrike" dirty="0">
                          <a:effectLst/>
                        </a:rPr>
                        <a:t>MUNICIPAL INFRASTRUCTURE GRANT (MIG) FUNDED CAPITAL PROJECTS</a:t>
                      </a:r>
                      <a:endParaRPr lang="en-US"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200" b="1" u="none" strike="noStrike" dirty="0">
                          <a:effectLst/>
                        </a:rPr>
                        <a:t>DRAFT BUDGET 2017/2018</a:t>
                      </a:r>
                      <a:endParaRPr lang="en-US"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200" b="1" u="none" strike="noStrike" dirty="0">
                          <a:effectLst/>
                        </a:rPr>
                        <a:t>FORECAST 2018/2019</a:t>
                      </a:r>
                      <a:endParaRPr lang="en-US" sz="12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200" b="1" u="none" strike="noStrike" dirty="0">
                          <a:effectLst/>
                        </a:rPr>
                        <a:t>FORECAST 2019/2020</a:t>
                      </a:r>
                      <a:endParaRPr lang="en-US" sz="1200" b="1" i="0" u="none" strike="noStrike" dirty="0">
                        <a:solidFill>
                          <a:srgbClr val="000000"/>
                        </a:solidFill>
                        <a:effectLst/>
                        <a:latin typeface="Arial Narrow" panose="020B0606020202030204" pitchFamily="34" charset="0"/>
                      </a:endParaRPr>
                    </a:p>
                  </a:txBody>
                  <a:tcPr marL="9525" marR="9525" marT="9525" marB="0" anchor="ctr"/>
                </a:tc>
              </a:tr>
              <a:tr h="325268">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UPGRADING OF LETEBEJANE/DITHOLONG INTERNAL STREETS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10,120,000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325268">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LEEUWFONTEIN SPORTS COMPLEX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10,832,000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352082">
                <a:tc>
                  <a:txBody>
                    <a:bodyPr/>
                    <a:lstStyle/>
                    <a:p>
                      <a:pPr algn="l" fontAlgn="b"/>
                      <a:r>
                        <a:rPr lang="en-US" sz="1100" u="none" strike="noStrike">
                          <a:effectLst/>
                        </a:rPr>
                        <a:t>650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DICHOEUNG INTERNAL ROAD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7,500,000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352082">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MAMPHOGO SPORTS COMPLEX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6,500,000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6,000,000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7,500,000 </a:t>
                      </a:r>
                      <a:endParaRPr lang="en-US" sz="1100" b="0" i="0" u="none" strike="noStrike">
                        <a:solidFill>
                          <a:srgbClr val="000000"/>
                        </a:solidFill>
                        <a:effectLst/>
                        <a:latin typeface="Calibri" panose="020F0502020204030204" pitchFamily="34" charset="0"/>
                      </a:endParaRPr>
                    </a:p>
                  </a:txBody>
                  <a:tcPr marL="9525" marR="9525" marT="9525" marB="0" anchor="b"/>
                </a:tc>
              </a:tr>
              <a:tr h="352082">
                <a:tc>
                  <a:txBody>
                    <a:bodyPr/>
                    <a:lstStyle/>
                    <a:p>
                      <a:pPr algn="l" fontAlgn="b"/>
                      <a:r>
                        <a:rPr lang="en-US" sz="1100" u="none" strike="noStrike">
                          <a:effectLst/>
                        </a:rPr>
                        <a:t>650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NGWALEMONG INTERNAL STREETS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8,158,000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9,142,000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325268">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MMAKGATLE A-B BUS ROUTE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18,844,250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r>
              <a:tr h="352082">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MALEBITSA INTERNAL STREETS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8,000,000 </a:t>
                      </a:r>
                      <a:endParaRPr lang="en-US" sz="1100" b="0" i="0" u="none" strike="noStrike">
                        <a:solidFill>
                          <a:srgbClr val="000000"/>
                        </a:solidFill>
                        <a:effectLst/>
                        <a:latin typeface="Calibri" panose="020F0502020204030204" pitchFamily="34" charset="0"/>
                      </a:endParaRPr>
                    </a:p>
                  </a:txBody>
                  <a:tcPr marL="9525" marR="9525" marT="9525" marB="0" anchor="b"/>
                </a:tc>
              </a:tr>
              <a:tr h="352082">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VAALBANK INTERNAL STREETS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8,286,500 </a:t>
                      </a:r>
                      <a:endParaRPr lang="en-US" sz="1100" b="0" i="0" u="none" strike="noStrike" dirty="0">
                        <a:solidFill>
                          <a:srgbClr val="000000"/>
                        </a:solidFill>
                        <a:effectLst/>
                        <a:latin typeface="Calibri" panose="020F0502020204030204" pitchFamily="34" charset="0"/>
                      </a:endParaRPr>
                    </a:p>
                  </a:txBody>
                  <a:tcPr marL="9525" marR="9525" marT="9525" marB="0" anchor="b"/>
                </a:tc>
              </a:tr>
              <a:tr h="341531">
                <a:tc>
                  <a:txBody>
                    <a:bodyPr/>
                    <a:lstStyle/>
                    <a:p>
                      <a:pPr algn="l" fontAlgn="b"/>
                      <a:r>
                        <a:rPr lang="en-US" sz="1100" u="none" strike="noStrike" dirty="0">
                          <a:effectLst/>
                        </a:rPr>
                        <a:t>650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RATHOKE INTERNAL STREET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12,000,000 </a:t>
                      </a:r>
                      <a:endParaRPr lang="en-US" sz="1100" b="0" i="0" u="none" strike="noStrike" dirty="0">
                        <a:solidFill>
                          <a:srgbClr val="000000"/>
                        </a:solidFill>
                        <a:effectLst/>
                        <a:latin typeface="Calibri" panose="020F0502020204030204" pitchFamily="34" charset="0"/>
                      </a:endParaRPr>
                    </a:p>
                  </a:txBody>
                  <a:tcPr marL="9525" marR="9525" marT="9525" marB="0" anchor="b"/>
                </a:tc>
              </a:tr>
              <a:tr h="341531">
                <a:tc>
                  <a:txBody>
                    <a:bodyPr/>
                    <a:lstStyle/>
                    <a:p>
                      <a:pPr algn="l" fontAlgn="b"/>
                      <a:r>
                        <a:rPr lang="en-US" sz="1100" b="1"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 </a:t>
                      </a:r>
                      <a:r>
                        <a:rPr lang="en-US" sz="1100" b="1" u="none" strike="noStrike" dirty="0" smtClean="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43,110,000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33,986,250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           35,786,500 </a:t>
                      </a:r>
                      <a:endParaRPr lang="en-US" sz="11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22898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a:solidFill>
                  <a:schemeClr val="tx1">
                    <a:lumMod val="95000"/>
                    <a:lumOff val="5000"/>
                  </a:schemeClr>
                </a:solidFill>
                <a:latin typeface="Arial Narrow" panose="020B0606020202030204" pitchFamily="34" charset="0"/>
              </a:rPr>
              <a:t>Capital Budget----CONT----</a:t>
            </a:r>
            <a:endParaRPr lang="en-US" sz="2000" b="1" dirty="0">
              <a:solidFill>
                <a:schemeClr val="tx1">
                  <a:lumMod val="95000"/>
                  <a:lumOff val="5000"/>
                </a:schemeClr>
              </a:solidFill>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18</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37791999"/>
              </p:ext>
            </p:extLst>
          </p:nvPr>
        </p:nvGraphicFramePr>
        <p:xfrm>
          <a:off x="558140" y="852139"/>
          <a:ext cx="11079678" cy="5619909"/>
        </p:xfrm>
        <a:graphic>
          <a:graphicData uri="http://schemas.openxmlformats.org/drawingml/2006/table">
            <a:tbl>
              <a:tblPr>
                <a:tableStyleId>{5C22544A-7EE6-4342-B048-85BDC9FD1C3A}</a:tableStyleId>
              </a:tblPr>
              <a:tblGrid>
                <a:gridCol w="352003"/>
                <a:gridCol w="6956228"/>
                <a:gridCol w="1257149"/>
                <a:gridCol w="1257149"/>
                <a:gridCol w="1257149"/>
              </a:tblGrid>
              <a:tr h="614491">
                <a:tc>
                  <a:txBody>
                    <a:bodyPr/>
                    <a:lstStyle/>
                    <a:p>
                      <a:pPr algn="l" fontAlgn="b"/>
                      <a:r>
                        <a:rPr lang="en-US" sz="1000" b="1" u="none" strike="noStrike" dirty="0">
                          <a:effectLst/>
                        </a:rPr>
                        <a:t>DEP</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ctr" fontAlgn="ctr"/>
                      <a:r>
                        <a:rPr lang="en-US" sz="1000" b="1" u="none" strike="noStrike" dirty="0">
                          <a:effectLst/>
                        </a:rPr>
                        <a:t>INTERNALLY FUNDED CAPITAL PROJECT</a:t>
                      </a:r>
                      <a:endParaRPr lang="en-US" sz="1000" b="1" i="0" u="none" strike="noStrike" dirty="0">
                        <a:solidFill>
                          <a:srgbClr val="000000"/>
                        </a:solidFill>
                        <a:effectLst/>
                        <a:latin typeface="Arial Narrow" panose="020B0606020202030204" pitchFamily="34" charset="0"/>
                      </a:endParaRPr>
                    </a:p>
                  </a:txBody>
                  <a:tcPr marL="5926" marR="5926" marT="5926" marB="0" anchor="ctr"/>
                </a:tc>
                <a:tc>
                  <a:txBody>
                    <a:bodyPr/>
                    <a:lstStyle/>
                    <a:p>
                      <a:pPr algn="ctr" fontAlgn="ctr"/>
                      <a:r>
                        <a:rPr lang="en-US" sz="1000" b="1" u="none" strike="noStrike" dirty="0">
                          <a:effectLst/>
                        </a:rPr>
                        <a:t>DRAFT BUDGET 2017/2018</a:t>
                      </a:r>
                      <a:endParaRPr lang="en-US" sz="1000" b="1" i="0" u="none" strike="noStrike" dirty="0">
                        <a:solidFill>
                          <a:srgbClr val="000000"/>
                        </a:solidFill>
                        <a:effectLst/>
                        <a:latin typeface="Arial Narrow" panose="020B0606020202030204" pitchFamily="34" charset="0"/>
                      </a:endParaRPr>
                    </a:p>
                  </a:txBody>
                  <a:tcPr marL="5926" marR="5926" marT="5926" marB="0" anchor="ctr"/>
                </a:tc>
                <a:tc>
                  <a:txBody>
                    <a:bodyPr/>
                    <a:lstStyle/>
                    <a:p>
                      <a:pPr algn="ctr" fontAlgn="ctr"/>
                      <a:r>
                        <a:rPr lang="en-US" sz="1000" b="1" u="none" strike="noStrike" dirty="0">
                          <a:effectLst/>
                        </a:rPr>
                        <a:t>FORECAST 2018/2019</a:t>
                      </a:r>
                      <a:endParaRPr lang="en-US" sz="1000" b="1" i="0" u="none" strike="noStrike" dirty="0">
                        <a:solidFill>
                          <a:srgbClr val="000000"/>
                        </a:solidFill>
                        <a:effectLst/>
                        <a:latin typeface="Arial Narrow" panose="020B0606020202030204" pitchFamily="34" charset="0"/>
                      </a:endParaRPr>
                    </a:p>
                  </a:txBody>
                  <a:tcPr marL="5926" marR="5926" marT="5926" marB="0" anchor="ctr"/>
                </a:tc>
                <a:tc>
                  <a:txBody>
                    <a:bodyPr/>
                    <a:lstStyle/>
                    <a:p>
                      <a:pPr algn="ctr" fontAlgn="ctr"/>
                      <a:r>
                        <a:rPr lang="en-US" sz="1000" b="1" u="none" strike="noStrike" dirty="0">
                          <a:effectLst/>
                        </a:rPr>
                        <a:t>FORECAST 2019/2020</a:t>
                      </a:r>
                      <a:endParaRPr lang="en-US" sz="1000" b="1" i="0" u="none" strike="noStrike" dirty="0">
                        <a:solidFill>
                          <a:srgbClr val="000000"/>
                        </a:solidFill>
                        <a:effectLst/>
                        <a:latin typeface="Arial Narrow" panose="020B0606020202030204" pitchFamily="34" charset="0"/>
                      </a:endParaRPr>
                    </a:p>
                  </a:txBody>
                  <a:tcPr marL="5926" marR="5926" marT="5926" marB="0" anchor="ctr"/>
                </a:tc>
              </a:tr>
              <a:tr h="177301">
                <a:tc gridSpan="2">
                  <a:txBody>
                    <a:bodyPr/>
                    <a:lstStyle/>
                    <a:p>
                      <a:pPr algn="l" fontAlgn="b"/>
                      <a:r>
                        <a:rPr lang="en-US" sz="1000" b="1" u="none" strike="noStrike" dirty="0">
                          <a:effectLst/>
                        </a:rPr>
                        <a:t>LICENCING AND TRAFFIC</a:t>
                      </a:r>
                      <a:endParaRPr lang="en-US" sz="1000" b="1" i="0" u="none" strike="noStrike" dirty="0">
                        <a:solidFill>
                          <a:srgbClr val="000000"/>
                        </a:solidFill>
                        <a:effectLst/>
                        <a:latin typeface="Calibri" panose="020F0502020204030204" pitchFamily="34" charset="0"/>
                      </a:endParaRPr>
                    </a:p>
                  </a:txBody>
                  <a:tcPr marL="5926" marR="5926" marT="5926"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225</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SPEED CAMERA</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300,000.00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86166">
                <a:tc>
                  <a:txBody>
                    <a:bodyPr/>
                    <a:lstStyle/>
                    <a:p>
                      <a:pPr algn="l" fontAlgn="b"/>
                      <a:r>
                        <a:rPr lang="en-US" sz="1000" u="none" strike="noStrike">
                          <a:effectLst/>
                        </a:rPr>
                        <a:t>225</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VEHICLES</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600,000.00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321934">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900,000.00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   </a:t>
                      </a:r>
                      <a:endParaRPr lang="en-US" sz="1000" b="1" i="0" u="none" strike="noStrike" dirty="0">
                        <a:solidFill>
                          <a:srgbClr val="000000"/>
                        </a:solidFill>
                        <a:effectLst/>
                        <a:latin typeface="Calibri" panose="020F0502020204030204" pitchFamily="34" charset="0"/>
                      </a:endParaRPr>
                    </a:p>
                  </a:txBody>
                  <a:tcPr marL="5926" marR="5926" marT="5926" marB="0" anchor="b"/>
                </a:tc>
              </a:tr>
              <a:tr h="18616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5926" marR="5926" marT="5926" marB="0" anchor="b"/>
                </a:tc>
              </a:tr>
              <a:tr h="177301">
                <a:tc gridSpan="2">
                  <a:txBody>
                    <a:bodyPr/>
                    <a:lstStyle/>
                    <a:p>
                      <a:pPr algn="l" fontAlgn="b"/>
                      <a:r>
                        <a:rPr lang="en-US" sz="1000" b="1" u="none" strike="noStrike" dirty="0">
                          <a:effectLst/>
                        </a:rPr>
                        <a:t>ELECTRICITY</a:t>
                      </a:r>
                      <a:endParaRPr lang="en-US" sz="1000" b="1" i="0" u="none" strike="noStrike" dirty="0">
                        <a:solidFill>
                          <a:srgbClr val="000000"/>
                        </a:solidFill>
                        <a:effectLst/>
                        <a:latin typeface="Calibri" panose="020F0502020204030204" pitchFamily="34" charset="0"/>
                      </a:endParaRPr>
                    </a:p>
                  </a:txBody>
                  <a:tcPr marL="5926" marR="5926" marT="5926" marB="0" anchor="b"/>
                </a:tc>
                <a:tc hMerge="1">
                  <a:txBody>
                    <a:bodyPr/>
                    <a:lstStyle/>
                    <a:p>
                      <a:endParaRPr lang="en-US"/>
                    </a:p>
                  </a:txBody>
                  <a:tcPr/>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INDUSTRIAL SUBSTATION SECOND SUPPLY PHASE 3 (CABLE, EARTH AND INSTALLATION)</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3,100,000.00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REPLACE OLD 35MM PILC 11KV CABLE FROM ERF181 -830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670,000.00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REPLACE MINISUB ERF 338 MOPANIE STREET</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600,000.00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CABLE REPLACEMENT ERF 749-754 WISTARIA &amp; DAHLIA STREETS</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450,000.00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RETROFIT MAST LIGHT FITTINGS - RATHOKE</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623,000.00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TRANSFORMER REPLACEMENT 500KVA - PORTION 515</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500,000.00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REPLACE RMU WITH SF6 CIRCUIT BREAKER -CNR AGAAT/EWOUD MALAN</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500,000.00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INDUSTRIAL SUBSTATION SECOND SUPPLY PHASE 2 (OTK PANEL)</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600,000.00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REPLACE 11KV OVERHEAD LINE WITH CABLE -IND STREET</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1,263,000.00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MINISUBSTATION STAND 456 IRIS STREET</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600,000.00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a:effectLst/>
                        </a:rPr>
                        <a:t>260</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UPGRADE MUNICIPAL MAIN SUPPLY (MAIN SUBSTATION)</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5,000,000.00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nn-NO" sz="1000" u="none" strike="noStrike">
                          <a:effectLst/>
                        </a:rPr>
                        <a:t>GENERATOR FOR MUNICPAL  EVENTS 50KVA</a:t>
                      </a:r>
                      <a:endParaRPr lang="nn-NO"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390,000.00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400,000.00 </a:t>
                      </a:r>
                      <a:endParaRPr lang="en-US" sz="1000" b="0" i="0" u="none" strike="noStrike" dirty="0">
                        <a:solidFill>
                          <a:srgbClr val="000000"/>
                        </a:solidFill>
                        <a:effectLst/>
                        <a:latin typeface="Calibri" panose="020F0502020204030204" pitchFamily="34" charset="0"/>
                      </a:endParaRPr>
                    </a:p>
                  </a:txBody>
                  <a:tcPr marL="5926" marR="5926" marT="5926" marB="0" anchor="b"/>
                </a:tc>
              </a:tr>
              <a:tr h="239302">
                <a:tc>
                  <a:txBody>
                    <a:bodyPr/>
                    <a:lstStyle/>
                    <a:p>
                      <a:pPr algn="l"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nn-NO" sz="1000" u="none" strike="noStrike" dirty="0">
                          <a:effectLst/>
                        </a:rPr>
                        <a:t>GENERATOR FOR OFFICE ADMIN 220KVA</a:t>
                      </a:r>
                      <a:endParaRPr lang="nn-NO"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1,100,000.00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   </a:t>
                      </a:r>
                      <a:endParaRPr lang="en-US" sz="1000" b="0" i="0" u="none" strike="noStrike" dirty="0">
                        <a:solidFill>
                          <a:srgbClr val="000000"/>
                        </a:solidFill>
                        <a:effectLst/>
                        <a:latin typeface="Calibri" panose="020F0502020204030204" pitchFamily="34" charset="0"/>
                      </a:endParaRPr>
                    </a:p>
                  </a:txBody>
                  <a:tcPr marL="5926" marR="5926" marT="5926" marB="0" anchor="b"/>
                </a:tc>
              </a:tr>
              <a:tr h="18616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2,200,000.00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2,753,000.00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10,843,000.00 </a:t>
                      </a:r>
                      <a:endParaRPr lang="en-US" sz="1000" b="1" i="0" u="none" strike="noStrike" dirty="0">
                        <a:solidFill>
                          <a:srgbClr val="000000"/>
                        </a:solidFill>
                        <a:effectLst/>
                        <a:latin typeface="Calibri" panose="020F0502020204030204" pitchFamily="34" charset="0"/>
                      </a:endParaRPr>
                    </a:p>
                  </a:txBody>
                  <a:tcPr marL="5926" marR="5926" marT="5926" marB="0" anchor="b"/>
                </a:tc>
              </a:tr>
              <a:tr h="18616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gridSpan="2">
                  <a:txBody>
                    <a:bodyPr/>
                    <a:lstStyle/>
                    <a:p>
                      <a:pPr algn="l" fontAlgn="b"/>
                      <a:r>
                        <a:rPr lang="en-US" sz="1000" b="1" u="none" strike="noStrike" dirty="0">
                          <a:effectLst/>
                        </a:rPr>
                        <a:t>SOLID WASTE</a:t>
                      </a:r>
                      <a:endParaRPr lang="en-US" sz="1000" b="1" i="0" u="none" strike="noStrike" dirty="0">
                        <a:solidFill>
                          <a:srgbClr val="000000"/>
                        </a:solidFill>
                        <a:effectLst/>
                        <a:latin typeface="Calibri" panose="020F0502020204030204" pitchFamily="34" charset="0"/>
                      </a:endParaRPr>
                    </a:p>
                  </a:txBody>
                  <a:tcPr marL="5926" marR="5926" marT="5926" marB="0" anchor="b"/>
                </a:tc>
                <a:tc hMerge="1">
                  <a:txBody>
                    <a:bodyPr/>
                    <a:lstStyle/>
                    <a:p>
                      <a:endParaRPr lang="en-US"/>
                    </a:p>
                  </a:txBody>
                  <a:tcPr/>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360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Tipper truck</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850,000.00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r>
              <a:tr h="177301">
                <a:tc>
                  <a:txBody>
                    <a:bodyPr/>
                    <a:lstStyle/>
                    <a:p>
                      <a:pPr algn="l" fontAlgn="b"/>
                      <a:r>
                        <a:rPr lang="en-US" sz="1000" u="none" strike="noStrike" dirty="0">
                          <a:effectLst/>
                        </a:rPr>
                        <a:t>360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Refuse Container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540,000.00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926" marR="5926" marT="5926" marB="0" anchor="b"/>
                </a:tc>
              </a:tr>
              <a:tr h="186166">
                <a:tc>
                  <a:txBody>
                    <a:bodyPr/>
                    <a:lstStyle/>
                    <a:p>
                      <a:pPr algn="l" fontAlgn="b"/>
                      <a:r>
                        <a:rPr lang="en-US" sz="1000" u="none" strike="noStrike" dirty="0">
                          <a:effectLst/>
                        </a:rPr>
                        <a:t>360</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a:effectLst/>
                        </a:rPr>
                        <a:t>Truck</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a:effectLst/>
                        </a:rPr>
                        <a:t>     1,568,800.00 </a:t>
                      </a:r>
                      <a:endParaRPr lang="en-US" sz="1000" b="0" i="0" u="none" strike="noStrike">
                        <a:solidFill>
                          <a:srgbClr val="000000"/>
                        </a:solidFill>
                        <a:effectLst/>
                        <a:latin typeface="Calibri" panose="020F0502020204030204" pitchFamily="34" charset="0"/>
                      </a:endParaRPr>
                    </a:p>
                  </a:txBody>
                  <a:tcPr marL="5926" marR="5926" marT="5926" marB="0" anchor="b"/>
                </a:tc>
                <a:tc>
                  <a:txBody>
                    <a:bodyPr/>
                    <a:lstStyle/>
                    <a:p>
                      <a:pPr algn="r" fontAlgn="b"/>
                      <a:r>
                        <a:rPr lang="en-US" sz="1000" u="none" strike="noStrike" dirty="0">
                          <a:effectLst/>
                        </a:rPr>
                        <a:t>                           -   </a:t>
                      </a:r>
                      <a:endParaRPr lang="en-US" sz="1000" b="0" i="0" u="none" strike="noStrike" dirty="0">
                        <a:solidFill>
                          <a:srgbClr val="000000"/>
                        </a:solidFill>
                        <a:effectLst/>
                        <a:latin typeface="Calibri" panose="020F0502020204030204" pitchFamily="34" charset="0"/>
                      </a:endParaRPr>
                    </a:p>
                  </a:txBody>
                  <a:tcPr marL="5926" marR="5926" marT="5926" marB="0" anchor="b"/>
                </a:tc>
              </a:tr>
              <a:tr h="321934">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1,390,000.00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1,568,800.00 </a:t>
                      </a:r>
                      <a:endParaRPr lang="en-US" sz="1000" b="1" i="0" u="none" strike="noStrike" dirty="0">
                        <a:solidFill>
                          <a:srgbClr val="000000"/>
                        </a:solidFill>
                        <a:effectLst/>
                        <a:latin typeface="Calibri" panose="020F0502020204030204" pitchFamily="34" charset="0"/>
                      </a:endParaRPr>
                    </a:p>
                  </a:txBody>
                  <a:tcPr marL="5926" marR="5926" marT="5926" marB="0" anchor="b"/>
                </a:tc>
                <a:tc>
                  <a:txBody>
                    <a:bodyPr/>
                    <a:lstStyle/>
                    <a:p>
                      <a:pPr algn="r" fontAlgn="b"/>
                      <a:r>
                        <a:rPr lang="en-US" sz="1000" b="1" u="none" strike="noStrike" dirty="0">
                          <a:effectLst/>
                        </a:rPr>
                        <a:t>                           -   </a:t>
                      </a:r>
                      <a:endParaRPr lang="en-US" sz="1000" b="1" i="0" u="none" strike="noStrike" dirty="0">
                        <a:solidFill>
                          <a:srgbClr val="000000"/>
                        </a:solidFill>
                        <a:effectLst/>
                        <a:latin typeface="Calibri" panose="020F0502020204030204" pitchFamily="34" charset="0"/>
                      </a:endParaRPr>
                    </a:p>
                  </a:txBody>
                  <a:tcPr marL="5926" marR="5926" marT="5926" marB="0" anchor="b"/>
                </a:tc>
              </a:tr>
            </a:tbl>
          </a:graphicData>
        </a:graphic>
      </p:graphicFrame>
    </p:spTree>
    <p:extLst>
      <p:ext uri="{BB962C8B-B14F-4D97-AF65-F5344CB8AC3E}">
        <p14:creationId xmlns:p14="http://schemas.microsoft.com/office/powerpoint/2010/main" val="1402715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lvl="0" algn="ctr"/>
            <a:r>
              <a:rPr lang="en-ZA" sz="2000" b="1" dirty="0">
                <a:solidFill>
                  <a:prstClr val="black">
                    <a:lumMod val="95000"/>
                    <a:lumOff val="5000"/>
                  </a:prstClr>
                </a:solidFill>
                <a:latin typeface="Arial Narrow" panose="020B0606020202030204" pitchFamily="34" charset="0"/>
              </a:rPr>
              <a:t>Capital Budget----CONT----</a:t>
            </a:r>
            <a:endParaRPr lang="en-US" sz="2000" b="1" dirty="0">
              <a:solidFill>
                <a:prstClr val="black">
                  <a:lumMod val="95000"/>
                  <a:lumOff val="5000"/>
                </a:prstClr>
              </a:solidFill>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19</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1262667"/>
              </p:ext>
            </p:extLst>
          </p:nvPr>
        </p:nvGraphicFramePr>
        <p:xfrm>
          <a:off x="605643" y="979725"/>
          <a:ext cx="11020300" cy="5504214"/>
        </p:xfrm>
        <a:graphic>
          <a:graphicData uri="http://schemas.openxmlformats.org/drawingml/2006/table">
            <a:tbl>
              <a:tblPr>
                <a:tableStyleId>{5C22544A-7EE6-4342-B048-85BDC9FD1C3A}</a:tableStyleId>
              </a:tblPr>
              <a:tblGrid>
                <a:gridCol w="350116"/>
                <a:gridCol w="6918945"/>
                <a:gridCol w="1250413"/>
                <a:gridCol w="1250413"/>
                <a:gridCol w="1250413"/>
              </a:tblGrid>
              <a:tr h="425730">
                <a:tc>
                  <a:txBody>
                    <a:bodyPr/>
                    <a:lstStyle/>
                    <a:p>
                      <a:pPr algn="l" fontAlgn="b"/>
                      <a:r>
                        <a:rPr lang="en-US" sz="900" b="1" u="none" strike="noStrike" dirty="0">
                          <a:effectLst/>
                        </a:rPr>
                        <a:t>DEP</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ctr" fontAlgn="ctr"/>
                      <a:r>
                        <a:rPr lang="en-US" sz="900" b="1" u="none" strike="noStrike" dirty="0">
                          <a:effectLst/>
                        </a:rPr>
                        <a:t>INTERNALLY FUNDED CAPITAL PROJECT</a:t>
                      </a:r>
                      <a:endParaRPr lang="en-US" sz="900" b="1" i="0" u="none" strike="noStrike" dirty="0">
                        <a:solidFill>
                          <a:srgbClr val="000000"/>
                        </a:solidFill>
                        <a:effectLst/>
                        <a:latin typeface="Arial Narrow" panose="020B0606020202030204" pitchFamily="34" charset="0"/>
                      </a:endParaRPr>
                    </a:p>
                  </a:txBody>
                  <a:tcPr marL="5308" marR="5308" marT="5308" marB="0" anchor="ctr"/>
                </a:tc>
                <a:tc>
                  <a:txBody>
                    <a:bodyPr/>
                    <a:lstStyle/>
                    <a:p>
                      <a:pPr algn="ctr" fontAlgn="ctr"/>
                      <a:r>
                        <a:rPr lang="en-US" sz="900" b="1" u="none" strike="noStrike" dirty="0">
                          <a:effectLst/>
                        </a:rPr>
                        <a:t>DRAFT BUDGET 2017/2018</a:t>
                      </a:r>
                      <a:endParaRPr lang="en-US" sz="900" b="1" i="0" u="none" strike="noStrike" dirty="0">
                        <a:solidFill>
                          <a:srgbClr val="000000"/>
                        </a:solidFill>
                        <a:effectLst/>
                        <a:latin typeface="Arial Narrow" panose="020B0606020202030204" pitchFamily="34" charset="0"/>
                      </a:endParaRPr>
                    </a:p>
                  </a:txBody>
                  <a:tcPr marL="5308" marR="5308" marT="5308" marB="0" anchor="ctr"/>
                </a:tc>
                <a:tc>
                  <a:txBody>
                    <a:bodyPr/>
                    <a:lstStyle/>
                    <a:p>
                      <a:pPr algn="ctr" fontAlgn="ctr"/>
                      <a:r>
                        <a:rPr lang="en-US" sz="900" b="1" u="none" strike="noStrike" dirty="0">
                          <a:effectLst/>
                        </a:rPr>
                        <a:t>FORECAST 2018/2019</a:t>
                      </a:r>
                      <a:endParaRPr lang="en-US" sz="900" b="1" i="0" u="none" strike="noStrike" dirty="0">
                        <a:solidFill>
                          <a:srgbClr val="000000"/>
                        </a:solidFill>
                        <a:effectLst/>
                        <a:latin typeface="Arial Narrow" panose="020B0606020202030204" pitchFamily="34" charset="0"/>
                      </a:endParaRPr>
                    </a:p>
                  </a:txBody>
                  <a:tcPr marL="5308" marR="5308" marT="5308" marB="0" anchor="ctr"/>
                </a:tc>
                <a:tc>
                  <a:txBody>
                    <a:bodyPr/>
                    <a:lstStyle/>
                    <a:p>
                      <a:pPr algn="ctr" fontAlgn="ctr"/>
                      <a:r>
                        <a:rPr lang="en-US" sz="900" b="1" u="none" strike="noStrike" dirty="0">
                          <a:effectLst/>
                        </a:rPr>
                        <a:t>FORECAST 2019/2020</a:t>
                      </a:r>
                      <a:endParaRPr lang="en-US" sz="900" b="1" i="0" u="none" strike="noStrike" dirty="0">
                        <a:solidFill>
                          <a:srgbClr val="000000"/>
                        </a:solidFill>
                        <a:effectLst/>
                        <a:latin typeface="Arial Narrow" panose="020B0606020202030204" pitchFamily="34" charset="0"/>
                      </a:endParaRPr>
                    </a:p>
                  </a:txBody>
                  <a:tcPr marL="5308" marR="5308" marT="5308" marB="0" anchor="ctr"/>
                </a:tc>
              </a:tr>
              <a:tr h="145004">
                <a:tc gridSpan="2">
                  <a:txBody>
                    <a:bodyPr/>
                    <a:lstStyle/>
                    <a:p>
                      <a:pPr algn="l" fontAlgn="b"/>
                      <a:r>
                        <a:rPr lang="en-US" sz="900" b="1" u="none" strike="noStrike" dirty="0">
                          <a:effectLst/>
                        </a:rPr>
                        <a:t>COMMUNITY SERVICES MANAGEMENT</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375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DIGITAL CAMERA</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10,000.00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28460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10,000.00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gridSpan="2">
                  <a:txBody>
                    <a:bodyPr/>
                    <a:lstStyle/>
                    <a:p>
                      <a:pPr algn="l" fontAlgn="b"/>
                      <a:r>
                        <a:rPr lang="en-US" sz="900" b="1" u="none" strike="noStrike" dirty="0">
                          <a:effectLst/>
                        </a:rPr>
                        <a:t>PARKS AND CEMETERIES</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425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TLB</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1,300,000.00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425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BUSH CARTERS</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160,000.00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425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LOAN MOWERS</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150,000.00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150,000.00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425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LANDSCAPING&amp; GREENING PROJECT</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1,335,422.00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1,909,110.00 </a:t>
                      </a:r>
                      <a:endParaRPr lang="en-US" sz="900" b="0" i="0" u="none" strike="noStrike">
                        <a:solidFill>
                          <a:srgbClr val="000000"/>
                        </a:solidFill>
                        <a:effectLst/>
                        <a:latin typeface="Calibri" panose="020F0502020204030204" pitchFamily="34" charset="0"/>
                      </a:endParaRPr>
                    </a:p>
                  </a:txBody>
                  <a:tcPr marL="5308" marR="5308" marT="5308" marB="0" anchor="b"/>
                </a:tc>
              </a:tr>
              <a:tr h="284605">
                <a:tc>
                  <a:txBody>
                    <a:bodyPr/>
                    <a:lstStyle/>
                    <a:p>
                      <a:pPr algn="r" fontAlgn="b"/>
                      <a:r>
                        <a:rPr lang="en-US" sz="900" u="none" strike="noStrike">
                          <a:effectLst/>
                        </a:rPr>
                        <a:t>425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EXTENSIONS TO CEMETERY</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300,000.00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2,460,000.00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1,785,422.00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2,059,110.00 </a:t>
                      </a:r>
                      <a:endParaRPr lang="en-US" sz="900" b="1"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gridSpan="2">
                  <a:txBody>
                    <a:bodyPr/>
                    <a:lstStyle/>
                    <a:p>
                      <a:pPr algn="l" fontAlgn="b"/>
                      <a:r>
                        <a:rPr lang="en-US" sz="900" b="1" u="none" strike="noStrike" dirty="0">
                          <a:effectLst/>
                        </a:rPr>
                        <a:t>ADMINMISTRATION</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500</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FILE STORAGE CENTRE</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75,000.00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284605">
                <a:tc>
                  <a:txBody>
                    <a:bodyPr/>
                    <a:lstStyle/>
                    <a:p>
                      <a:pPr algn="l"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75,000.00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gridSpan="2">
                  <a:txBody>
                    <a:bodyPr/>
                    <a:lstStyle/>
                    <a:p>
                      <a:pPr algn="l" fontAlgn="b"/>
                      <a:r>
                        <a:rPr lang="en-US" sz="900" b="1" u="none" strike="noStrike" dirty="0">
                          <a:effectLst/>
                        </a:rPr>
                        <a:t>ICT</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501</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Server</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100,000.00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501</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PURCHASE OF PRINTERS</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50,000.00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53,000.00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56,180.00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501</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PURCHASE OF ICT COMPUTERS</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65,000.00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68,900.00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73,034.00 </a:t>
                      </a:r>
                      <a:endParaRPr lang="en-US" sz="900" b="0" i="0" u="none" strike="noStrike">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215,000.00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121,900.00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129,214.00 </a:t>
                      </a:r>
                      <a:endParaRPr lang="en-US" sz="900" b="1" i="0" u="none" strike="noStrike" dirty="0">
                        <a:solidFill>
                          <a:srgbClr val="000000"/>
                        </a:solidFill>
                        <a:effectLst/>
                        <a:latin typeface="Calibri" panose="020F0502020204030204" pitchFamily="34" charset="0"/>
                      </a:endParaRPr>
                    </a:p>
                  </a:txBody>
                  <a:tcPr marL="5308" marR="5308" marT="5308" marB="0" anchor="b"/>
                </a:tc>
              </a:tr>
              <a:tr h="180766">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gridSpan="2">
                  <a:txBody>
                    <a:bodyPr/>
                    <a:lstStyle/>
                    <a:p>
                      <a:pPr algn="l" fontAlgn="b"/>
                      <a:r>
                        <a:rPr lang="en-US" sz="900" b="1" u="none" strike="noStrike" dirty="0">
                          <a:effectLst/>
                        </a:rPr>
                        <a:t>COUNCIL SUPPORT</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284605">
                <a:tc>
                  <a:txBody>
                    <a:bodyPr/>
                    <a:lstStyle/>
                    <a:p>
                      <a:pPr algn="r" fontAlgn="b"/>
                      <a:r>
                        <a:rPr lang="en-US" sz="900" u="none" strike="noStrike">
                          <a:effectLst/>
                        </a:rPr>
                        <a:t>505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VEHICLE</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950,000.00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   </a:t>
                      </a:r>
                      <a:endParaRPr lang="en-US" sz="900" b="0" i="0" u="none" strike="noStrike" dirty="0">
                        <a:solidFill>
                          <a:srgbClr val="000000"/>
                        </a:solidFill>
                        <a:effectLst/>
                        <a:latin typeface="Calibri" panose="020F0502020204030204" pitchFamily="34" charset="0"/>
                      </a:endParaRPr>
                    </a:p>
                  </a:txBody>
                  <a:tcPr marL="5308" marR="5308" marT="5308" marB="0" anchor="b"/>
                </a:tc>
              </a:tr>
              <a:tr h="28460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950,000.00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gridSpan="2">
                  <a:txBody>
                    <a:bodyPr/>
                    <a:lstStyle/>
                    <a:p>
                      <a:pPr algn="l" fontAlgn="b"/>
                      <a:r>
                        <a:rPr lang="en-US" sz="900" b="1" u="none" strike="noStrike" dirty="0">
                          <a:effectLst/>
                        </a:rPr>
                        <a:t>HOUSING AND BUILDING CONTROL</a:t>
                      </a:r>
                      <a:endParaRPr lang="en-US" sz="900" b="1" i="0" u="none" strike="noStrike" dirty="0">
                        <a:solidFill>
                          <a:srgbClr val="000000"/>
                        </a:solidFill>
                        <a:effectLst/>
                        <a:latin typeface="Calibri" panose="020F0502020204030204" pitchFamily="34" charset="0"/>
                      </a:endParaRPr>
                    </a:p>
                  </a:txBody>
                  <a:tcPr marL="5308" marR="5308" marT="5308"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145004">
                <a:tc>
                  <a:txBody>
                    <a:bodyPr/>
                    <a:lstStyle/>
                    <a:p>
                      <a:pPr algn="r" fontAlgn="b"/>
                      <a:r>
                        <a:rPr lang="en-US" sz="900" u="none" strike="noStrike">
                          <a:effectLst/>
                        </a:rPr>
                        <a:t>625</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dirty="0">
                          <a:effectLst/>
                        </a:rPr>
                        <a:t>AIR CONDITIONING</a:t>
                      </a:r>
                      <a:endParaRPr lang="en-US" sz="900" b="0"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200,000.00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5308" marR="5308" marT="5308" marB="0" anchor="b"/>
                </a:tc>
              </a:tr>
              <a:tr h="28460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200,000.00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5308" marR="5308" marT="5308" marB="0" anchor="b"/>
                </a:tc>
              </a:tr>
            </a:tbl>
          </a:graphicData>
        </a:graphic>
      </p:graphicFrame>
    </p:spTree>
    <p:extLst>
      <p:ext uri="{BB962C8B-B14F-4D97-AF65-F5344CB8AC3E}">
        <p14:creationId xmlns:p14="http://schemas.microsoft.com/office/powerpoint/2010/main" val="3186341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19398400"/>
              </p:ext>
            </p:extLst>
          </p:nvPr>
        </p:nvGraphicFramePr>
        <p:xfrm>
          <a:off x="833627" y="769962"/>
          <a:ext cx="10524745" cy="5198228"/>
        </p:xfrm>
        <a:graphic>
          <a:graphicData uri="http://schemas.openxmlformats.org/drawingml/2006/table">
            <a:tbl>
              <a:tblPr firstRow="1" firstCol="1" bandRow="1">
                <a:tableStyleId>{3C2FFA5D-87B4-456A-9821-1D502468CF0F}</a:tableStyleId>
              </a:tblPr>
              <a:tblGrid>
                <a:gridCol w="10524745"/>
              </a:tblGrid>
              <a:tr h="288270">
                <a:tc>
                  <a:txBody>
                    <a:bodyPr/>
                    <a:lstStyle/>
                    <a:p>
                      <a:pPr marL="0" marR="0">
                        <a:lnSpc>
                          <a:spcPct val="115000"/>
                        </a:lnSpc>
                        <a:spcBef>
                          <a:spcPts val="0"/>
                        </a:spcBef>
                        <a:spcAft>
                          <a:spcPts val="0"/>
                        </a:spcAft>
                      </a:pPr>
                      <a:r>
                        <a:rPr kumimoji="0" lang="en-ZA" sz="2400" b="1" i="0" u="none" strike="noStrike" kern="1200" cap="none" spc="0" normalizeH="0" baseline="0" noProof="0" dirty="0" smtClean="0">
                          <a:ln>
                            <a:noFill/>
                          </a:ln>
                          <a:solidFill>
                            <a:schemeClr val="tx1"/>
                          </a:solidFill>
                          <a:effectLst/>
                          <a:uLnTx/>
                          <a:uFillTx/>
                          <a:latin typeface="Arial Narrow" pitchFamily="34" charset="0"/>
                        </a:rPr>
                        <a:t>Introduction and Background</a:t>
                      </a:r>
                      <a:endParaRPr lang="en-US" sz="1200" b="1" dirty="0">
                        <a:solidFill>
                          <a:schemeClr val="tx1"/>
                        </a:solidFill>
                        <a:effectLst/>
                        <a:latin typeface="Calibri"/>
                        <a:ea typeface="Calibri"/>
                        <a:cs typeface="Times New Roman"/>
                      </a:endParaRPr>
                    </a:p>
                  </a:txBody>
                  <a:tcPr marL="58232" marR="58232" marT="0" marB="0"/>
                </a:tc>
              </a:tr>
              <a:tr h="4805099">
                <a:tc>
                  <a:txBody>
                    <a:bodyPr/>
                    <a:lstStyle/>
                    <a:p>
                      <a:pPr marL="0"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ZA" sz="1500" b="0" i="0" u="none" strike="noStrike" kern="1200" cap="none" spc="0" normalizeH="0" baseline="0" noProof="0" dirty="0" smtClean="0">
                        <a:ln>
                          <a:noFill/>
                        </a:ln>
                        <a:solidFill>
                          <a:prstClr val="black">
                            <a:lumMod val="75000"/>
                            <a:lumOff val="25000"/>
                          </a:prstClr>
                        </a:solidFill>
                        <a:effectLst/>
                        <a:uLnTx/>
                        <a:uFillTx/>
                        <a:latin typeface="Arial Narrow" pitchFamily="34" charset="0"/>
                      </a:endParaRP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An Integrated Development Plan is a super plan for an area that gives an overall framework for development. It aims to co-ordinate the work of local and other spheres of government in a coherent plan to improve the quality of life for all the people living in an area.</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It should take into account the existing conditions and problems and resources available for development. </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The plan should look at economic and social development for the area as a whole. </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It must set a framework for how land should be used, what infrastructure and services are needed and how the environment should be protected.</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rPr>
                        <a:t>Municipal Systems Act requires Municipalities to develop IDPs to respond to changing circumstances.</a:t>
                      </a:r>
                      <a:endParaRPr lang="en-US" sz="1600" b="0" i="0" dirty="0" smtClean="0">
                        <a:solidFill>
                          <a:schemeClr val="tx1"/>
                        </a:solidFill>
                        <a:effectLst/>
                        <a:latin typeface="Arial Narrow" panose="020B0606020202030204" pitchFamily="34" charset="0"/>
                      </a:endParaRP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The IDP has a lifespan of 5 years that is linked directly to the term of office for local councillors. After every local government elections, the new council has to decide on the future of the IDP. </a:t>
                      </a:r>
                    </a:p>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US" sz="1600" b="0" i="0" dirty="0" smtClean="0">
                          <a:solidFill>
                            <a:srgbClr val="000000"/>
                          </a:solidFill>
                          <a:effectLst/>
                          <a:latin typeface="Arial Narrow" panose="020B0606020202030204" pitchFamily="34" charset="0"/>
                        </a:rPr>
                        <a:t>The council can adopt the existing IDP or develop a new IDP that takes into consideration existing plans.</a:t>
                      </a:r>
                      <a:endParaRPr lang="en-US" sz="1600" dirty="0">
                        <a:effectLst/>
                        <a:latin typeface="Arial Narrow" panose="020B0606020202030204" pitchFamily="34" charset="0"/>
                        <a:ea typeface="Calibri"/>
                        <a:cs typeface="Arial" panose="020B0604020202020204" pitchFamily="34" charset="0"/>
                      </a:endParaRPr>
                    </a:p>
                  </a:txBody>
                  <a:tcPr marL="58232" marR="58232" marT="0" marB="0"/>
                </a:tc>
              </a:tr>
            </a:tbl>
          </a:graphicData>
        </a:graphic>
      </p:graphicFrame>
      <p:sp>
        <p:nvSpPr>
          <p:cNvPr id="6" name="TextBox 5"/>
          <p:cNvSpPr txBox="1"/>
          <p:nvPr/>
        </p:nvSpPr>
        <p:spPr>
          <a:xfrm>
            <a:off x="6193536" y="-1"/>
            <a:ext cx="3694176" cy="646331"/>
          </a:xfrm>
          <a:prstGeom prst="rect">
            <a:avLst/>
          </a:prstGeom>
          <a:solidFill>
            <a:srgbClr val="92D050"/>
          </a:solidFill>
        </p:spPr>
        <p:txBody>
          <a:bodyPr wrap="square" rtlCol="0">
            <a:spAutoFit/>
          </a:bodyPr>
          <a:lstStyle/>
          <a:p>
            <a:pPr algn="ctr"/>
            <a:r>
              <a:rPr lang="en-US" b="1" dirty="0" smtClean="0"/>
              <a:t>EPMLM Draft 2017/2018 IDP/Budget </a:t>
            </a:r>
            <a:endParaRPr lang="en-US"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7712" y="-30404"/>
            <a:ext cx="102179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2</a:t>
            </a:fld>
            <a:endParaRPr lang="en-US" dirty="0"/>
          </a:p>
        </p:txBody>
      </p:sp>
    </p:spTree>
    <p:extLst>
      <p:ext uri="{BB962C8B-B14F-4D97-AF65-F5344CB8AC3E}">
        <p14:creationId xmlns:p14="http://schemas.microsoft.com/office/powerpoint/2010/main" val="79976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lvl="0" algn="ctr"/>
            <a:r>
              <a:rPr lang="en-ZA" sz="2000" b="1" dirty="0">
                <a:solidFill>
                  <a:prstClr val="black">
                    <a:lumMod val="95000"/>
                    <a:lumOff val="5000"/>
                  </a:prstClr>
                </a:solidFill>
                <a:latin typeface="Arial Narrow" panose="020B0606020202030204" pitchFamily="34" charset="0"/>
              </a:rPr>
              <a:t>Capital Budget----CONT----</a:t>
            </a:r>
            <a:endParaRPr lang="en-US" sz="2000" b="1" dirty="0">
              <a:solidFill>
                <a:prstClr val="black">
                  <a:lumMod val="95000"/>
                  <a:lumOff val="5000"/>
                </a:prstClr>
              </a:solidFill>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20</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16627487"/>
              </p:ext>
            </p:extLst>
          </p:nvPr>
        </p:nvGraphicFramePr>
        <p:xfrm>
          <a:off x="534391" y="646334"/>
          <a:ext cx="11127178" cy="5924351"/>
        </p:xfrm>
        <a:graphic>
          <a:graphicData uri="http://schemas.openxmlformats.org/drawingml/2006/table">
            <a:tbl>
              <a:tblPr>
                <a:tableStyleId>{5C22544A-7EE6-4342-B048-85BDC9FD1C3A}</a:tableStyleId>
              </a:tblPr>
              <a:tblGrid>
                <a:gridCol w="286833"/>
                <a:gridCol w="7029283"/>
                <a:gridCol w="1270354"/>
                <a:gridCol w="1270354"/>
                <a:gridCol w="1270354"/>
              </a:tblGrid>
              <a:tr h="278140">
                <a:tc>
                  <a:txBody>
                    <a:bodyPr/>
                    <a:lstStyle/>
                    <a:p>
                      <a:pPr algn="l" fontAlgn="b"/>
                      <a:r>
                        <a:rPr lang="en-US" sz="900" b="1" u="none" strike="noStrike" dirty="0">
                          <a:effectLst/>
                        </a:rPr>
                        <a:t>DEP</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ctr" fontAlgn="ctr"/>
                      <a:r>
                        <a:rPr lang="en-US" sz="900" b="1" u="none" strike="noStrike" dirty="0">
                          <a:effectLst/>
                        </a:rPr>
                        <a:t>INTERNALLY FUNDED CAPITAL PROJECT</a:t>
                      </a:r>
                      <a:endParaRPr lang="en-US" sz="900" b="1" i="0" u="none" strike="noStrike" dirty="0">
                        <a:solidFill>
                          <a:srgbClr val="000000"/>
                        </a:solidFill>
                        <a:effectLst/>
                        <a:latin typeface="Arial Narrow" panose="020B0606020202030204" pitchFamily="34" charset="0"/>
                      </a:endParaRPr>
                    </a:p>
                  </a:txBody>
                  <a:tcPr marL="3991" marR="3991" marT="3991" marB="0" anchor="ctr"/>
                </a:tc>
                <a:tc>
                  <a:txBody>
                    <a:bodyPr/>
                    <a:lstStyle/>
                    <a:p>
                      <a:pPr algn="ctr" fontAlgn="ctr"/>
                      <a:r>
                        <a:rPr lang="en-US" sz="900" b="1" u="none" strike="noStrike" dirty="0">
                          <a:effectLst/>
                        </a:rPr>
                        <a:t>DRAFT BUDGET 2017/2018</a:t>
                      </a:r>
                      <a:endParaRPr lang="en-US" sz="900" b="1" i="0" u="none" strike="noStrike" dirty="0">
                        <a:solidFill>
                          <a:srgbClr val="000000"/>
                        </a:solidFill>
                        <a:effectLst/>
                        <a:latin typeface="Arial Narrow" panose="020B0606020202030204" pitchFamily="34" charset="0"/>
                      </a:endParaRPr>
                    </a:p>
                  </a:txBody>
                  <a:tcPr marL="3991" marR="3991" marT="3991" marB="0" anchor="ctr"/>
                </a:tc>
                <a:tc>
                  <a:txBody>
                    <a:bodyPr/>
                    <a:lstStyle/>
                    <a:p>
                      <a:pPr algn="ctr" fontAlgn="ctr"/>
                      <a:r>
                        <a:rPr lang="en-US" sz="900" b="1" u="none" strike="noStrike" dirty="0">
                          <a:effectLst/>
                        </a:rPr>
                        <a:t>FORECAST 2018/2019</a:t>
                      </a:r>
                      <a:endParaRPr lang="en-US" sz="900" b="1" i="0" u="none" strike="noStrike" dirty="0">
                        <a:solidFill>
                          <a:srgbClr val="000000"/>
                        </a:solidFill>
                        <a:effectLst/>
                        <a:latin typeface="Arial Narrow" panose="020B0606020202030204" pitchFamily="34" charset="0"/>
                      </a:endParaRPr>
                    </a:p>
                  </a:txBody>
                  <a:tcPr marL="3991" marR="3991" marT="3991" marB="0" anchor="ctr"/>
                </a:tc>
                <a:tc>
                  <a:txBody>
                    <a:bodyPr/>
                    <a:lstStyle/>
                    <a:p>
                      <a:pPr algn="ctr" fontAlgn="ctr"/>
                      <a:r>
                        <a:rPr lang="en-US" sz="900" b="1" u="none" strike="noStrike" dirty="0">
                          <a:effectLst/>
                        </a:rPr>
                        <a:t>FORECAST 2019/2020</a:t>
                      </a:r>
                      <a:endParaRPr lang="en-US" sz="900" b="1" i="0" u="none" strike="noStrike" dirty="0">
                        <a:solidFill>
                          <a:srgbClr val="000000"/>
                        </a:solidFill>
                        <a:effectLst/>
                        <a:latin typeface="Arial Narrow" panose="020B0606020202030204" pitchFamily="34" charset="0"/>
                      </a:endParaRPr>
                    </a:p>
                  </a:txBody>
                  <a:tcPr marL="3991" marR="3991" marT="3991" marB="0" anchor="ctr"/>
                </a:tc>
              </a:tr>
              <a:tr h="141065">
                <a:tc gridSpan="2">
                  <a:txBody>
                    <a:bodyPr/>
                    <a:lstStyle/>
                    <a:p>
                      <a:pPr algn="l" fontAlgn="b"/>
                      <a:r>
                        <a:rPr lang="en-US" sz="900" b="1" u="none" strike="noStrike" dirty="0">
                          <a:effectLst/>
                        </a:rPr>
                        <a:t>FLEET MANAGEMENT</a:t>
                      </a:r>
                      <a:endParaRPr lang="en-US" sz="900" b="1" i="0" u="none" strike="noStrike" dirty="0">
                        <a:solidFill>
                          <a:srgbClr val="000000"/>
                        </a:solidFill>
                        <a:effectLst/>
                        <a:latin typeface="Calibri" panose="020F0502020204030204" pitchFamily="34" charset="0"/>
                      </a:endParaRPr>
                    </a:p>
                  </a:txBody>
                  <a:tcPr marL="3991" marR="3991" marT="3991"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640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VEHICLES</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600,000.00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600,000.00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a:effectLst/>
                        </a:rPr>
                        <a:t>                           -   </a:t>
                      </a:r>
                      <a:endParaRPr lang="en-US" sz="900" b="1"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gridSpan="2">
                  <a:txBody>
                    <a:bodyPr/>
                    <a:lstStyle/>
                    <a:p>
                      <a:pPr algn="l" fontAlgn="b"/>
                      <a:r>
                        <a:rPr lang="en-US" sz="900" b="1" u="none" strike="noStrike" dirty="0">
                          <a:effectLst/>
                        </a:rPr>
                        <a:t>ROADS AND STORMWATER</a:t>
                      </a:r>
                      <a:endParaRPr lang="en-US" sz="900" b="1" i="0" u="none" strike="noStrike" dirty="0">
                        <a:solidFill>
                          <a:srgbClr val="000000"/>
                        </a:solidFill>
                        <a:effectLst/>
                        <a:latin typeface="Calibri" panose="020F0502020204030204" pitchFamily="34" charset="0"/>
                      </a:endParaRPr>
                    </a:p>
                  </a:txBody>
                  <a:tcPr marL="3991" marR="3991" marT="3991"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650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BOMAG ROLLER</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200,000.00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650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HIGH MAST LIGHTS (Internal Funding)</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3,000,000.00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3,000,000.00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PURCHASING OF CONSTRUCTION BOMAG ROLLER</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1,800,000.00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1,685,400.00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REHABILITATION OF SECOND STREET IN MARBLEHLL</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REHABILITATION OF TABOMBTIE</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1,424,214.00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RESEALING OF STREETS IN MARBLEHALL</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REPLACEMENT OF 20 STORMWATER CATCHMENT CONCRETE COVER</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500,000.00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4TH AVENUE</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115,068.00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AKASIA STREETS</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IMPLEMENTATION OF RMP :MAINTENANCE OF DELPHINIUM STREETS</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158,247.00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DIAMOND STREETS</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1ST STREETS</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2,000,000.00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EWOUD MALAN</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1,027,589.00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IMPLEMENTATION OF RMP :MAINTENANCE OF FICUS STREET</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1,452,611.00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650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DUMPER X 2</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400,000.00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800,000.00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LIGHT DELIVERY VEHICLE</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400,000.00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800,000.00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650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MOBILE TOILETS</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200,000.00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650</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STORMWATER EXT: 6</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5,000,000.00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5,000,000.00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6,000,000.00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SAW CUTTER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125,000.00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BACKHOE LOADER</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MOTOR GRADER</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4,000,000.00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7,425,000.00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a:effectLst/>
                        </a:rPr>
                        <a:t>   23,451,803.00 </a:t>
                      </a:r>
                      <a:endParaRPr lang="en-US" sz="900" b="1"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14,211,326.00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gridSpan="2">
                  <a:txBody>
                    <a:bodyPr/>
                    <a:lstStyle/>
                    <a:p>
                      <a:pPr algn="l" fontAlgn="b"/>
                      <a:r>
                        <a:rPr lang="en-US" sz="900" b="1" u="none" strike="noStrike" dirty="0">
                          <a:effectLst/>
                        </a:rPr>
                        <a:t>MUNICIPAL MANAGER</a:t>
                      </a:r>
                      <a:endParaRPr lang="en-US" sz="900" b="1" i="0" u="none" strike="noStrike" dirty="0">
                        <a:solidFill>
                          <a:srgbClr val="000000"/>
                        </a:solidFill>
                        <a:effectLst/>
                        <a:latin typeface="Calibri" panose="020F0502020204030204" pitchFamily="34" charset="0"/>
                      </a:endParaRPr>
                    </a:p>
                  </a:txBody>
                  <a:tcPr marL="3991" marR="3991" marT="3991"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750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err="1">
                          <a:effectLst/>
                        </a:rPr>
                        <a:t>Survelliance</a:t>
                      </a:r>
                      <a:r>
                        <a:rPr lang="en-US" sz="900" u="none" strike="noStrike" dirty="0">
                          <a:effectLst/>
                        </a:rPr>
                        <a:t> Cameras for the workshop</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100,000.00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gridSpan="2">
                  <a:txBody>
                    <a:bodyPr/>
                    <a:lstStyle/>
                    <a:p>
                      <a:pPr algn="l" fontAlgn="b"/>
                      <a:r>
                        <a:rPr lang="en-US" sz="900" b="1" u="none" strike="noStrike" dirty="0">
                          <a:effectLst/>
                        </a:rPr>
                        <a:t>PLANNING AND DEVELOPMENT</a:t>
                      </a:r>
                      <a:endParaRPr lang="en-US" sz="900" b="1" i="0" u="none" strike="noStrike" dirty="0">
                        <a:solidFill>
                          <a:srgbClr val="000000"/>
                        </a:solidFill>
                        <a:effectLst/>
                        <a:latin typeface="Calibri" panose="020F0502020204030204" pitchFamily="34" charset="0"/>
                      </a:endParaRPr>
                    </a:p>
                  </a:txBody>
                  <a:tcPr marL="3991" marR="3991" marT="3991"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640</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Office space</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1,500,000.00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1,500,000.00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gridSpan="2">
                  <a:txBody>
                    <a:bodyPr/>
                    <a:lstStyle/>
                    <a:p>
                      <a:pPr algn="l" fontAlgn="b"/>
                      <a:r>
                        <a:rPr lang="en-US" sz="900" b="1" u="none" strike="noStrike" dirty="0">
                          <a:effectLst/>
                        </a:rPr>
                        <a:t>FINANCE</a:t>
                      </a:r>
                      <a:endParaRPr lang="en-US" sz="900" b="1" i="0" u="none" strike="noStrike" dirty="0">
                        <a:solidFill>
                          <a:srgbClr val="000000"/>
                        </a:solidFill>
                        <a:effectLst/>
                        <a:latin typeface="Calibri" panose="020F0502020204030204" pitchFamily="34" charset="0"/>
                      </a:endParaRPr>
                    </a:p>
                  </a:txBody>
                  <a:tcPr marL="3991" marR="3991" marT="3991" marB="0" anchor="b"/>
                </a:tc>
                <a:tc hMerge="1">
                  <a:txBody>
                    <a:bodyPr/>
                    <a:lstStyle/>
                    <a:p>
                      <a:endParaRPr lang="en-US"/>
                    </a:p>
                  </a:txBody>
                  <a:tcPr/>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dirty="0">
                          <a:effectLst/>
                        </a:rPr>
                        <a:t>775</a:t>
                      </a:r>
                      <a:endParaRPr lang="en-US" sz="900" b="0"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CASH COUNTING MACHINES</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150,000.00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150,000.00 </a:t>
                      </a:r>
                      <a:endParaRPr lang="en-US" sz="900" b="1"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a:effectLst/>
                        </a:rPr>
                        <a:t>                           -   </a:t>
                      </a:r>
                      <a:endParaRPr lang="en-US" sz="900" b="1"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   </a:t>
                      </a:r>
                      <a:endParaRPr lang="en-US" sz="900" b="1"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endParaRPr lang="en-US" sz="900" b="0"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3991" marR="3991" marT="3991" marB="0" anchor="b"/>
                </a:tc>
              </a:tr>
              <a:tr h="141065">
                <a:tc>
                  <a:txBody>
                    <a:bodyPr/>
                    <a:lstStyle/>
                    <a:p>
                      <a:pPr algn="l" fontAlgn="b"/>
                      <a:r>
                        <a:rPr lang="en-US" sz="900" b="1" u="none" strike="noStrike" dirty="0">
                          <a:effectLst/>
                        </a:rPr>
                        <a:t>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l" fontAlgn="b"/>
                      <a:r>
                        <a:rPr lang="en-US" sz="900" b="1" u="none" strike="noStrike" dirty="0">
                          <a:effectLst/>
                        </a:rPr>
                        <a:t>TOTAL INTERNALLY FUNDED CAPITAL EXPENDITURE</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18,175,000.00 </a:t>
                      </a:r>
                      <a:endParaRPr lang="en-US" sz="900" b="1" i="0" u="none" strike="noStrike" dirty="0">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a:effectLst/>
                        </a:rPr>
                        <a:t>   29,680,925.00 </a:t>
                      </a:r>
                      <a:endParaRPr lang="en-US" sz="900" b="1" i="0" u="none" strike="noStrike">
                        <a:solidFill>
                          <a:srgbClr val="000000"/>
                        </a:solidFill>
                        <a:effectLst/>
                        <a:latin typeface="Calibri" panose="020F0502020204030204" pitchFamily="34" charset="0"/>
                      </a:endParaRPr>
                    </a:p>
                  </a:txBody>
                  <a:tcPr marL="3991" marR="3991" marT="3991" marB="0" anchor="b"/>
                </a:tc>
                <a:tc>
                  <a:txBody>
                    <a:bodyPr/>
                    <a:lstStyle/>
                    <a:p>
                      <a:pPr algn="r" fontAlgn="b"/>
                      <a:r>
                        <a:rPr lang="en-US" sz="900" b="1" u="none" strike="noStrike" dirty="0">
                          <a:effectLst/>
                        </a:rPr>
                        <a:t>   27,242,650.00 </a:t>
                      </a:r>
                      <a:endParaRPr lang="en-US" sz="900" b="1" i="0" u="none" strike="noStrike" dirty="0">
                        <a:solidFill>
                          <a:srgbClr val="000000"/>
                        </a:solidFill>
                        <a:effectLst/>
                        <a:latin typeface="Calibri" panose="020F0502020204030204" pitchFamily="34" charset="0"/>
                      </a:endParaRPr>
                    </a:p>
                  </a:txBody>
                  <a:tcPr marL="3991" marR="3991" marT="3991" marB="0" anchor="b"/>
                </a:tc>
              </a:tr>
            </a:tbl>
          </a:graphicData>
        </a:graphic>
      </p:graphicFrame>
    </p:spTree>
    <p:extLst>
      <p:ext uri="{BB962C8B-B14F-4D97-AF65-F5344CB8AC3E}">
        <p14:creationId xmlns:p14="http://schemas.microsoft.com/office/powerpoint/2010/main" val="241284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61665"/>
          </a:xfrm>
          <a:prstGeom prst="rect">
            <a:avLst/>
          </a:prstGeom>
          <a:solidFill>
            <a:srgbClr val="92D050"/>
          </a:solidFill>
        </p:spPr>
        <p:txBody>
          <a:bodyPr wrap="square" rtlCol="0">
            <a:spAutoFit/>
          </a:bodyPr>
          <a:lstStyle/>
          <a:p>
            <a:pPr algn="ctr"/>
            <a:r>
              <a:rPr lang="en-ZA" sz="2400" b="1" dirty="0">
                <a:solidFill>
                  <a:schemeClr val="tx1">
                    <a:lumMod val="95000"/>
                    <a:lumOff val="5000"/>
                  </a:schemeClr>
                </a:solidFill>
                <a:latin typeface="Arial Narrow" panose="020B0606020202030204" pitchFamily="34" charset="0"/>
              </a:rPr>
              <a:t>B</a:t>
            </a:r>
            <a:r>
              <a:rPr lang="en-ZA" sz="2400" b="1" dirty="0" smtClean="0">
                <a:solidFill>
                  <a:schemeClr val="tx1">
                    <a:lumMod val="95000"/>
                    <a:lumOff val="5000"/>
                  </a:schemeClr>
                </a:solidFill>
                <a:latin typeface="Arial Narrow" panose="020B0606020202030204" pitchFamily="34" charset="0"/>
              </a:rPr>
              <a:t>udget </a:t>
            </a:r>
            <a:r>
              <a:rPr lang="en-ZA" sz="2400" b="1" dirty="0">
                <a:solidFill>
                  <a:schemeClr val="tx1">
                    <a:lumMod val="95000"/>
                    <a:lumOff val="5000"/>
                  </a:schemeClr>
                </a:solidFill>
                <a:latin typeface="Arial Narrow" panose="020B0606020202030204" pitchFamily="34" charset="0"/>
              </a:rPr>
              <a:t>related </a:t>
            </a:r>
            <a:r>
              <a:rPr lang="en-ZA" sz="2400" b="1" dirty="0" smtClean="0">
                <a:solidFill>
                  <a:schemeClr val="tx1">
                    <a:lumMod val="95000"/>
                    <a:lumOff val="5000"/>
                  </a:schemeClr>
                </a:solidFill>
                <a:latin typeface="Arial Narrow" panose="020B0606020202030204" pitchFamily="34" charset="0"/>
              </a:rPr>
              <a:t>Policies </a:t>
            </a:r>
            <a:endParaRPr lang="en-US" sz="2400" b="1" dirty="0">
              <a:solidFill>
                <a:schemeClr val="tx1">
                  <a:lumMod val="95000"/>
                  <a:lumOff val="5000"/>
                </a:schemeClr>
              </a:solidFill>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21</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3" name="Rectangle 2"/>
          <p:cNvSpPr/>
          <p:nvPr/>
        </p:nvSpPr>
        <p:spPr>
          <a:xfrm>
            <a:off x="1752599" y="646332"/>
            <a:ext cx="9269362" cy="5581015"/>
          </a:xfrm>
          <a:prstGeom prst="rect">
            <a:avLst/>
          </a:prstGeom>
        </p:spPr>
        <p:txBody>
          <a:bodyPr wrap="square">
            <a:spAutoFit/>
          </a:bodyPr>
          <a:lstStyle/>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Budget </a:t>
            </a:r>
            <a:r>
              <a:rPr lang="en-US" sz="1600" dirty="0" smtClean="0">
                <a:latin typeface="Arial Narrow" panose="020B0606020202030204" pitchFamily="34" charset="0"/>
              </a:rPr>
              <a:t>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Tariffs and Sundry Charge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Property Rates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err="1">
                <a:latin typeface="Arial Narrow" panose="020B0606020202030204" pitchFamily="34" charset="0"/>
              </a:rPr>
              <a:t>Virement</a:t>
            </a:r>
            <a:r>
              <a:rPr lang="en-US" sz="1600" dirty="0">
                <a:latin typeface="Arial Narrow" panose="020B0606020202030204" pitchFamily="34" charset="0"/>
              </a:rPr>
              <a:t>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Credit Control and Debt Collection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smtClean="0">
                <a:latin typeface="Arial Narrow" panose="020B0606020202030204" pitchFamily="34" charset="0"/>
              </a:rPr>
              <a:t>Assets Management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Indigent Support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Investment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Cellphone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Overtime and Standby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Acting Allowance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Transport Allowance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Travel and Subsistence Policy</a:t>
            </a:r>
            <a:endParaRPr lang="en-ZA" sz="1600" dirty="0">
              <a:latin typeface="Arial Narrow" panose="020B0606020202030204" pitchFamily="34" charset="0"/>
            </a:endParaRPr>
          </a:p>
          <a:p>
            <a:pPr marL="342900" lvl="0" indent="-342900" defTabSz="457200">
              <a:spcBef>
                <a:spcPts val="1000"/>
              </a:spcBef>
              <a:buClr>
                <a:srgbClr val="90C226"/>
              </a:buClr>
              <a:buSzPct val="80000"/>
              <a:buFont typeface="Wingdings 3" charset="2"/>
              <a:buChar char=""/>
            </a:pPr>
            <a:r>
              <a:rPr lang="en-US" sz="1600" dirty="0">
                <a:latin typeface="Arial Narrow" panose="020B0606020202030204" pitchFamily="34" charset="0"/>
              </a:rPr>
              <a:t>Supply Chain Management </a:t>
            </a:r>
            <a:r>
              <a:rPr lang="en-US" sz="1600" dirty="0" smtClean="0">
                <a:latin typeface="Arial Narrow" panose="020B0606020202030204" pitchFamily="34" charset="0"/>
              </a:rPr>
              <a:t>Policy</a:t>
            </a:r>
          </a:p>
          <a:p>
            <a:pPr marL="342900" lvl="0" indent="-342900" defTabSz="457200">
              <a:spcBef>
                <a:spcPts val="1000"/>
              </a:spcBef>
              <a:buClr>
                <a:srgbClr val="90C226"/>
              </a:buClr>
              <a:buSzPct val="80000"/>
              <a:buFont typeface="Wingdings 3" charset="2"/>
              <a:buChar char=""/>
            </a:pPr>
            <a:r>
              <a:rPr lang="en-US" sz="1600" dirty="0" smtClean="0">
                <a:latin typeface="Arial Narrow" panose="020B0606020202030204" pitchFamily="34" charset="0"/>
              </a:rPr>
              <a:t>Funding and </a:t>
            </a:r>
            <a:r>
              <a:rPr lang="en-US" sz="1600" dirty="0">
                <a:latin typeface="Arial Narrow" panose="020B0606020202030204" pitchFamily="34" charset="0"/>
              </a:rPr>
              <a:t>R</a:t>
            </a:r>
            <a:r>
              <a:rPr lang="en-US" sz="1600" dirty="0" smtClean="0">
                <a:latin typeface="Arial Narrow" panose="020B0606020202030204" pitchFamily="34" charset="0"/>
              </a:rPr>
              <a:t>eserve Policy</a:t>
            </a:r>
            <a:endParaRPr lang="en-ZA" sz="1600" dirty="0">
              <a:latin typeface="Arial Narrow" panose="020B0606020202030204" pitchFamily="34" charset="0"/>
            </a:endParaRPr>
          </a:p>
        </p:txBody>
      </p:sp>
    </p:spTree>
    <p:extLst>
      <p:ext uri="{BB962C8B-B14F-4D97-AF65-F5344CB8AC3E}">
        <p14:creationId xmlns:p14="http://schemas.microsoft.com/office/powerpoint/2010/main" val="3063830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523220"/>
          </a:xfrm>
          <a:prstGeom prst="rect">
            <a:avLst/>
          </a:prstGeom>
          <a:solidFill>
            <a:srgbClr val="92D050"/>
          </a:solidFill>
        </p:spPr>
        <p:txBody>
          <a:bodyPr wrap="square" rtlCol="0">
            <a:spAutoFit/>
          </a:bodyPr>
          <a:lstStyle/>
          <a:p>
            <a:pPr algn="ctr"/>
            <a:r>
              <a:rPr lang="en-ZA" sz="2800" b="1" dirty="0">
                <a:latin typeface="Arial Narrow" pitchFamily="34" charset="0"/>
              </a:rPr>
              <a:t>Conclusion</a:t>
            </a:r>
            <a:endParaRPr lang="en-US" sz="2800" b="1" dirty="0">
              <a:latin typeface="Arial Narrow" panose="020B060602020203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22</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latin typeface="Arial Narrow" pitchFamily="34" charset="0"/>
            </a:endParaRPr>
          </a:p>
        </p:txBody>
      </p:sp>
      <p:sp>
        <p:nvSpPr>
          <p:cNvPr id="3" name="Rectangle 2"/>
          <p:cNvSpPr/>
          <p:nvPr/>
        </p:nvSpPr>
        <p:spPr>
          <a:xfrm>
            <a:off x="1673940" y="1502661"/>
            <a:ext cx="9269362" cy="2262158"/>
          </a:xfrm>
          <a:prstGeom prst="rect">
            <a:avLst/>
          </a:prstGeom>
        </p:spPr>
        <p:txBody>
          <a:bodyPr wrap="square">
            <a:spAutoFit/>
          </a:bodyPr>
          <a:lstStyle/>
          <a:p>
            <a:pPr marL="342900" lvl="0" indent="-342900" defTabSz="457200">
              <a:spcBef>
                <a:spcPts val="1000"/>
              </a:spcBef>
              <a:buClr>
                <a:srgbClr val="90C226"/>
              </a:buClr>
              <a:buSzPct val="80000"/>
              <a:buFont typeface="Wingdings" pitchFamily="2" charset="2"/>
              <a:buChar char="§"/>
            </a:pPr>
            <a:r>
              <a:rPr lang="en-US" sz="2000" dirty="0" smtClean="0">
                <a:latin typeface="Arial Narrow" pitchFamily="34" charset="0"/>
              </a:rPr>
              <a:t>IDP is a building block towards Integrated Intergovernmental Planning </a:t>
            </a:r>
          </a:p>
          <a:p>
            <a:pPr marL="342900" lvl="0" indent="-342900" defTabSz="457200">
              <a:spcBef>
                <a:spcPts val="1000"/>
              </a:spcBef>
              <a:buClr>
                <a:srgbClr val="90C226"/>
              </a:buClr>
              <a:buSzPct val="80000"/>
              <a:buFont typeface="Wingdings" pitchFamily="2" charset="2"/>
              <a:buChar char="§"/>
            </a:pPr>
            <a:r>
              <a:rPr lang="en-US" sz="2000" dirty="0" smtClean="0">
                <a:latin typeface="Arial Narrow" pitchFamily="34" charset="0"/>
              </a:rPr>
              <a:t> It is important that all stakeholders plays a role in developing this tool in order to improve service delivery in our Municipality.</a:t>
            </a:r>
          </a:p>
          <a:p>
            <a:pPr marL="342900" lvl="0" indent="-342900" defTabSz="457200">
              <a:spcBef>
                <a:spcPts val="1000"/>
              </a:spcBef>
              <a:buClr>
                <a:srgbClr val="90C226"/>
              </a:buClr>
              <a:buSzPct val="80000"/>
              <a:buFont typeface="Wingdings" pitchFamily="2" charset="2"/>
              <a:buChar char="§"/>
            </a:pPr>
            <a:r>
              <a:rPr lang="en-US" sz="2000" dirty="0" smtClean="0">
                <a:latin typeface="Arial Narrow" pitchFamily="34" charset="0"/>
              </a:rPr>
              <a:t> Communities and other stakeholders are invited to submit inputs before the final adoption of 2017 /2018 IDP/Budget on or before 08 May 2017.</a:t>
            </a:r>
          </a:p>
          <a:p>
            <a:pPr lvl="0" defTabSz="457200">
              <a:spcBef>
                <a:spcPts val="1000"/>
              </a:spcBef>
              <a:buClr>
                <a:srgbClr val="90C226"/>
              </a:buClr>
              <a:buSzPct val="80000"/>
            </a:pPr>
            <a:endParaRPr lang="en-ZA" sz="1600" dirty="0">
              <a:latin typeface="Arial Narrow" panose="020B0606020202030204" pitchFamily="34"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136" y="3864136"/>
            <a:ext cx="2431727" cy="2143696"/>
          </a:xfrm>
          <a:prstGeom prst="rect">
            <a:avLst/>
          </a:prstGeom>
          <a:noFill/>
          <a:ln>
            <a:noFill/>
          </a:ln>
        </p:spPr>
      </p:pic>
    </p:spTree>
    <p:extLst>
      <p:ext uri="{BB962C8B-B14F-4D97-AF65-F5344CB8AC3E}">
        <p14:creationId xmlns:p14="http://schemas.microsoft.com/office/powerpoint/2010/main" val="201388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37158096"/>
              </p:ext>
            </p:extLst>
          </p:nvPr>
        </p:nvGraphicFramePr>
        <p:xfrm>
          <a:off x="833627" y="769962"/>
          <a:ext cx="10524745" cy="5198228"/>
        </p:xfrm>
        <a:graphic>
          <a:graphicData uri="http://schemas.openxmlformats.org/drawingml/2006/table">
            <a:tbl>
              <a:tblPr firstRow="1" firstCol="1" bandRow="1">
                <a:tableStyleId>{3C2FFA5D-87B4-456A-9821-1D502468CF0F}</a:tableStyleId>
              </a:tblPr>
              <a:tblGrid>
                <a:gridCol w="10524745"/>
              </a:tblGrid>
              <a:tr h="288270">
                <a:tc>
                  <a:txBody>
                    <a:bodyPr/>
                    <a:lstStyle/>
                    <a:p>
                      <a:pPr marL="0" marR="0">
                        <a:lnSpc>
                          <a:spcPct val="115000"/>
                        </a:lnSpc>
                        <a:spcBef>
                          <a:spcPts val="0"/>
                        </a:spcBef>
                        <a:spcAft>
                          <a:spcPts val="0"/>
                        </a:spcAft>
                      </a:pPr>
                      <a:r>
                        <a:rPr kumimoji="0" lang="en-ZA" sz="2400" b="1" i="0" u="none" strike="noStrike" kern="1200" cap="none" spc="0" normalizeH="0" baseline="0" noProof="0" dirty="0" smtClean="0">
                          <a:ln>
                            <a:noFill/>
                          </a:ln>
                          <a:solidFill>
                            <a:schemeClr val="tx1"/>
                          </a:solidFill>
                          <a:effectLst/>
                          <a:uLnTx/>
                          <a:uFillTx/>
                          <a:latin typeface="Arial Narrow" pitchFamily="34" charset="0"/>
                        </a:rPr>
                        <a:t>Legislative Framework</a:t>
                      </a:r>
                      <a:endParaRPr lang="en-US" sz="1200" b="1" dirty="0">
                        <a:solidFill>
                          <a:schemeClr val="tx1"/>
                        </a:solidFill>
                        <a:effectLst/>
                        <a:latin typeface="Calibri"/>
                        <a:ea typeface="Calibri"/>
                        <a:cs typeface="Times New Roman"/>
                      </a:endParaRPr>
                    </a:p>
                  </a:txBody>
                  <a:tcPr marL="58232" marR="58232" marT="0" marB="0"/>
                </a:tc>
              </a:tr>
              <a:tr h="4805099">
                <a:tc>
                  <a:txBody>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ZA" sz="1500" b="0" i="0" u="none" strike="noStrike" kern="1200" cap="none" spc="0" normalizeH="0" baseline="0" noProof="0" dirty="0" smtClean="0">
                        <a:ln>
                          <a:noFill/>
                        </a:ln>
                        <a:solidFill>
                          <a:prstClr val="black">
                            <a:lumMod val="75000"/>
                            <a:lumOff val="25000"/>
                          </a:prstClr>
                        </a:solidFill>
                        <a:effectLst/>
                        <a:uLnTx/>
                        <a:uFillTx/>
                        <a:latin typeface="Arial Narrow"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sz="1600" b="0" dirty="0" smtClean="0">
                          <a:solidFill>
                            <a:schemeClr val="tx1"/>
                          </a:solidFill>
                          <a:effectLst/>
                          <a:latin typeface="Arial Narrow" panose="020B0606020202030204" pitchFamily="34" charset="0"/>
                          <a:ea typeface="Times New Roman" panose="02020603050405020304" pitchFamily="18" charset="0"/>
                        </a:rPr>
                        <a:t>Constitution</a:t>
                      </a:r>
                      <a:r>
                        <a:rPr lang="en-GB" sz="1600" b="0" baseline="0" dirty="0" smtClean="0">
                          <a:solidFill>
                            <a:schemeClr val="tx1"/>
                          </a:solidFill>
                          <a:effectLst/>
                          <a:latin typeface="Arial Narrow" panose="020B0606020202030204" pitchFamily="34" charset="0"/>
                          <a:ea typeface="Times New Roman" panose="02020603050405020304" pitchFamily="18" charset="0"/>
                        </a:rPr>
                        <a:t> of the Republic of South Africa</a:t>
                      </a:r>
                      <a:endParaRPr lang="en-GB" sz="1600" b="0" dirty="0" smtClean="0">
                        <a:solidFill>
                          <a:schemeClr val="tx1"/>
                        </a:solidFill>
                        <a:effectLst/>
                        <a:latin typeface="Arial Narrow" panose="020B0606020202030204" pitchFamily="34" charset="0"/>
                        <a:ea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lang="en-GB" sz="1600" b="0" dirty="0" smtClean="0">
                          <a:solidFill>
                            <a:schemeClr val="tx1"/>
                          </a:solidFill>
                          <a:effectLst/>
                          <a:latin typeface="Arial Narrow" panose="020B0606020202030204" pitchFamily="34" charset="0"/>
                          <a:ea typeface="Times New Roman" panose="02020603050405020304" pitchFamily="18" charset="0"/>
                        </a:rPr>
                        <a:t>Chapter 5 section 25 of the Municipal Systems Act 32, of 2000</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rPr>
                        <a:t>Chapter 4 of the MFMA</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rPr>
                        <a:t>National </a:t>
                      </a:r>
                      <a:r>
                        <a:rPr kumimoji="0" lang="en-ZA" sz="1600" b="0" i="0" u="none" strike="noStrike" kern="1200" cap="none" spc="0" normalizeH="0" baseline="0" noProof="0" dirty="0" smtClean="0">
                          <a:ln>
                            <a:noFill/>
                          </a:ln>
                          <a:solidFill>
                            <a:prstClr val="black"/>
                          </a:solidFill>
                          <a:effectLst/>
                          <a:uLnTx/>
                          <a:uFillTx/>
                          <a:latin typeface="Arial Narrow" pitchFamily="34" charset="0"/>
                        </a:rPr>
                        <a:t>Development Framework</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rPr>
                        <a:t>Limpopo </a:t>
                      </a:r>
                      <a:r>
                        <a:rPr kumimoji="0" lang="en-ZA" sz="1600" b="0" i="0" u="none" strike="noStrike" kern="1200" cap="none" spc="0" normalizeH="0" baseline="0" noProof="0" dirty="0" smtClean="0">
                          <a:ln>
                            <a:noFill/>
                          </a:ln>
                          <a:solidFill>
                            <a:prstClr val="black"/>
                          </a:solidFill>
                          <a:effectLst/>
                          <a:uLnTx/>
                          <a:uFillTx/>
                          <a:latin typeface="Arial Narrow" pitchFamily="34" charset="0"/>
                        </a:rPr>
                        <a:t>Development Framework</a:t>
                      </a:r>
                      <a:endParaRPr kumimoji="0" lang="en-ZA" sz="1600" b="0" i="0" u="none" strike="noStrike" kern="1200" cap="none" spc="0" normalizeH="0" baseline="0" noProof="0" dirty="0" smtClean="0">
                        <a:ln>
                          <a:noFill/>
                        </a:ln>
                        <a:solidFill>
                          <a:schemeClr val="tx1"/>
                        </a:solidFill>
                        <a:effectLst/>
                        <a:uLnTx/>
                        <a:uFillTx/>
                        <a:latin typeface="Arial Narrow"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ZA" sz="1600" b="0" i="0" u="none" strike="noStrike" kern="1200" cap="none" spc="0" normalizeH="0" baseline="0" noProof="0" dirty="0" smtClean="0">
                          <a:ln>
                            <a:noFill/>
                          </a:ln>
                          <a:solidFill>
                            <a:schemeClr val="tx1"/>
                          </a:solidFill>
                          <a:effectLst/>
                          <a:uLnTx/>
                          <a:uFillTx/>
                          <a:latin typeface="Arial Narrow" pitchFamily="34" charset="0"/>
                        </a:rPr>
                        <a:t>District Development Framework</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600" b="0" i="0" u="none" strike="noStrike" kern="1200" cap="none" spc="0" normalizeH="0" baseline="0" noProof="0" dirty="0" smtClean="0">
                        <a:ln>
                          <a:noFill/>
                        </a:ln>
                        <a:solidFill>
                          <a:schemeClr val="tx1"/>
                        </a:solidFill>
                        <a:effectLst/>
                        <a:uLnTx/>
                        <a:uFillTx/>
                        <a:latin typeface="Arial Narrow" pitchFamily="34" charset="0"/>
                      </a:endParaRPr>
                    </a:p>
                    <a:p>
                      <a:pPr marL="0" marR="0" lvl="0" indent="0" algn="just"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en-ZA" sz="1500" b="0" i="0" u="none" strike="noStrike" kern="1200" cap="none" spc="0" normalizeH="0" baseline="0" noProof="0" dirty="0" smtClean="0">
                        <a:ln>
                          <a:noFill/>
                        </a:ln>
                        <a:solidFill>
                          <a:prstClr val="black">
                            <a:lumMod val="75000"/>
                            <a:lumOff val="25000"/>
                          </a:prstClr>
                        </a:solidFill>
                        <a:effectLst/>
                        <a:uLnTx/>
                        <a:uFillTx/>
                        <a:latin typeface="Arial Narrow" pitchFamily="34" charset="0"/>
                      </a:endParaRPr>
                    </a:p>
                  </a:txBody>
                  <a:tcPr marL="58232" marR="58232" marT="0" marB="0"/>
                </a:tc>
              </a:tr>
            </a:tbl>
          </a:graphicData>
        </a:graphic>
      </p:graphicFrame>
      <p:sp>
        <p:nvSpPr>
          <p:cNvPr id="6" name="TextBox 5"/>
          <p:cNvSpPr txBox="1"/>
          <p:nvPr/>
        </p:nvSpPr>
        <p:spPr>
          <a:xfrm>
            <a:off x="6193536" y="-1"/>
            <a:ext cx="3694176" cy="646331"/>
          </a:xfrm>
          <a:prstGeom prst="rect">
            <a:avLst/>
          </a:prstGeom>
          <a:solidFill>
            <a:srgbClr val="92D050"/>
          </a:solidFill>
        </p:spPr>
        <p:txBody>
          <a:bodyPr wrap="square" rtlCol="0">
            <a:spAutoFit/>
          </a:bodyPr>
          <a:lstStyle/>
          <a:p>
            <a:pPr algn="ctr"/>
            <a:r>
              <a:rPr lang="en-US" b="1" dirty="0" smtClean="0"/>
              <a:t>EPMLM Draft 2017/2018 IDP/Budget </a:t>
            </a:r>
            <a:endParaRPr lang="en-US"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7712" y="-30404"/>
            <a:ext cx="1021793" cy="7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3</a:t>
            </a:fld>
            <a:endParaRPr lang="en-US" dirty="0"/>
          </a:p>
        </p:txBody>
      </p:sp>
    </p:spTree>
    <p:extLst>
      <p:ext uri="{BB962C8B-B14F-4D97-AF65-F5344CB8AC3E}">
        <p14:creationId xmlns:p14="http://schemas.microsoft.com/office/powerpoint/2010/main" val="3681525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057400" y="914400"/>
            <a:ext cx="8458200" cy="1200329"/>
          </a:xfrm>
          <a:prstGeom prst="rect">
            <a:avLst/>
          </a:prstGeom>
        </p:spPr>
        <p:txBody>
          <a:bodyPr wrap="square">
            <a:spAutoFit/>
          </a:bodyPr>
          <a:lstStyle/>
          <a:p>
            <a:endParaRPr lang="en-US" dirty="0">
              <a:solidFill>
                <a:prstClr val="black"/>
              </a:solidFill>
              <a:latin typeface="Arial" panose="020B0604020202020204" pitchFamily="34" charset="0"/>
              <a:cs typeface="Arial" panose="020B0604020202020204" pitchFamily="34" charset="0"/>
            </a:endParaRPr>
          </a:p>
          <a:p>
            <a:pPr>
              <a:defRPr/>
            </a:pPr>
            <a:endParaRPr lang="en-ZA" altLang="en-US" u="sng" dirty="0">
              <a:solidFill>
                <a:prstClr val="black"/>
              </a:solidFill>
              <a:latin typeface="Arial" panose="020B0604020202020204" pitchFamily="34" charset="0"/>
              <a:cs typeface="Arial" panose="020B0604020202020204" pitchFamily="34" charset="0"/>
            </a:endParaRPr>
          </a:p>
          <a:p>
            <a:pPr>
              <a:defRPr/>
            </a:pPr>
            <a:endParaRPr lang="en-ZA" altLang="en-US" u="sng"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707886"/>
          </a:xfrm>
          <a:prstGeom prst="rect">
            <a:avLst/>
          </a:prstGeom>
          <a:solidFill>
            <a:srgbClr val="92D050"/>
          </a:solidFill>
        </p:spPr>
        <p:txBody>
          <a:bodyPr wrap="square" rtlCol="0">
            <a:spAutoFit/>
          </a:bodyPr>
          <a:lstStyle/>
          <a:p>
            <a:pPr algn="ctr"/>
            <a:r>
              <a:rPr lang="en-US" sz="2000" b="1" dirty="0">
                <a:solidFill>
                  <a:prstClr val="black"/>
                </a:solidFill>
                <a:latin typeface="Arial Narrow" pitchFamily="34" charset="0"/>
              </a:rPr>
              <a:t>EPHRAIM MOGALE LOCAL MUNICIPALITY  VISION  </a:t>
            </a:r>
            <a:endParaRPr lang="en-US" b="1" dirty="0">
              <a:solidFill>
                <a:prstClr val="black"/>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14786"/>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676894" y="1199408"/>
          <a:ext cx="10794670" cy="5237019"/>
        </p:xfrm>
        <a:graphic>
          <a:graphicData uri="http://schemas.openxmlformats.org/drawingml/2006/table">
            <a:tbl>
              <a:tblPr firstRow="1" bandRow="1">
                <a:tableStyleId>{5C22544A-7EE6-4342-B048-85BDC9FD1C3A}</a:tableStyleId>
              </a:tblPr>
              <a:tblGrid>
                <a:gridCol w="10794670"/>
              </a:tblGrid>
              <a:tr h="1236890">
                <a:tc>
                  <a:txBody>
                    <a:bodyPr/>
                    <a:lstStyle/>
                    <a:p>
                      <a:pPr algn="ctr"/>
                      <a:r>
                        <a:rPr lang="en-US" sz="2400" dirty="0" smtClean="0">
                          <a:latin typeface="Arial Narrow" pitchFamily="34" charset="0"/>
                        </a:rPr>
                        <a:t>OLD VISION </a:t>
                      </a:r>
                      <a:endParaRPr lang="en-US" sz="2400" dirty="0">
                        <a:latin typeface="Arial Narrow" pitchFamily="34" charset="0"/>
                      </a:endParaRPr>
                    </a:p>
                  </a:txBody>
                  <a:tcPr marL="74687" marR="74687" anchor="ctr"/>
                </a:tc>
              </a:tr>
              <a:tr h="14512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en-US" sz="2400" b="1" i="1" u="none" strike="noStrike" kern="1200" cap="none" spc="0" normalizeH="0" baseline="0" noProof="0" dirty="0" smtClean="0">
                          <a:ln>
                            <a:noFill/>
                          </a:ln>
                          <a:solidFill>
                            <a:prstClr val="black"/>
                          </a:solidFill>
                          <a:effectLst/>
                          <a:uLnTx/>
                          <a:uFillTx/>
                          <a:latin typeface="Trebuchet MS" panose="020B0603020202020204"/>
                          <a:ea typeface="+mn-ea"/>
                          <a:cs typeface="+mn-cs"/>
                        </a:rPr>
                        <a:t>A viable and sustainable municipality that provide quality service and enhance socio-economic growth</a:t>
                      </a:r>
                      <a:r>
                        <a:rPr kumimoji="0" lang="en-US"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a:r>
                      <a:endParaRPr kumimoji="0" lang="en-ZA"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a:tc>
              </a:tr>
              <a:tr h="1097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Arial Narrow" pitchFamily="34" charset="0"/>
                        </a:rPr>
                        <a:t>NEW VISION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anchor="ctr">
                    <a:solidFill>
                      <a:schemeClr val="accent1"/>
                    </a:solidFill>
                  </a:tcPr>
                </a:tc>
              </a:tr>
              <a:tr h="14512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“Agricultural Hub of choice”</a:t>
                      </a:r>
                    </a:p>
                  </a:txBody>
                  <a:tcPr/>
                </a:tc>
              </a:tr>
            </a:tbl>
          </a:graphicData>
        </a:graphic>
      </p:graphicFrame>
      <p:sp>
        <p:nvSpPr>
          <p:cNvPr id="2" name="Slide Number Placeholder 1"/>
          <p:cNvSpPr>
            <a:spLocks noGrp="1"/>
          </p:cNvSpPr>
          <p:nvPr>
            <p:ph type="sldNum" sz="quarter" idx="12"/>
          </p:nvPr>
        </p:nvSpPr>
        <p:spPr/>
        <p:txBody>
          <a:bodyPr/>
          <a:lstStyle/>
          <a:p>
            <a:fld id="{01BCFC26-62B4-4113-B485-962636936649}" type="slidenum">
              <a:rPr lang="en-US" smtClean="0"/>
              <a:pPr/>
              <a:t>4</a:t>
            </a:fld>
            <a:endParaRPr lang="en-US"/>
          </a:p>
        </p:txBody>
      </p:sp>
    </p:spTree>
    <p:extLst>
      <p:ext uri="{BB962C8B-B14F-4D97-AF65-F5344CB8AC3E}">
        <p14:creationId xmlns:p14="http://schemas.microsoft.com/office/powerpoint/2010/main" val="323387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2057400" y="914400"/>
            <a:ext cx="8458200" cy="1200329"/>
          </a:xfrm>
          <a:prstGeom prst="rect">
            <a:avLst/>
          </a:prstGeom>
        </p:spPr>
        <p:txBody>
          <a:bodyPr wrap="square">
            <a:spAutoFit/>
          </a:bodyPr>
          <a:lstStyle/>
          <a:p>
            <a:endParaRPr lang="en-US" dirty="0">
              <a:solidFill>
                <a:prstClr val="black"/>
              </a:solidFill>
              <a:latin typeface="Arial" panose="020B0604020202020204" pitchFamily="34" charset="0"/>
              <a:cs typeface="Arial" panose="020B0604020202020204" pitchFamily="34" charset="0"/>
            </a:endParaRPr>
          </a:p>
          <a:p>
            <a:pPr>
              <a:defRPr/>
            </a:pPr>
            <a:endParaRPr lang="en-ZA" altLang="en-US" u="sng" dirty="0">
              <a:solidFill>
                <a:prstClr val="black"/>
              </a:solidFill>
              <a:latin typeface="Arial" panose="020B0604020202020204" pitchFamily="34" charset="0"/>
              <a:cs typeface="Arial" panose="020B0604020202020204" pitchFamily="34" charset="0"/>
            </a:endParaRPr>
          </a:p>
          <a:p>
            <a:pPr>
              <a:defRPr/>
            </a:pPr>
            <a:endParaRPr lang="en-ZA" altLang="en-US" u="sng"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707886"/>
          </a:xfrm>
          <a:prstGeom prst="rect">
            <a:avLst/>
          </a:prstGeom>
          <a:solidFill>
            <a:srgbClr val="92D050"/>
          </a:solidFill>
        </p:spPr>
        <p:txBody>
          <a:bodyPr wrap="square" rtlCol="0">
            <a:spAutoFit/>
          </a:bodyPr>
          <a:lstStyle/>
          <a:p>
            <a:pPr algn="ctr"/>
            <a:r>
              <a:rPr lang="en-US" sz="2000" b="1" dirty="0">
                <a:solidFill>
                  <a:prstClr val="black"/>
                </a:solidFill>
                <a:latin typeface="Arial Narrow" pitchFamily="34" charset="0"/>
              </a:rPr>
              <a:t>EPHRAIM MOGALE LOCAL MUNICIPALITY  </a:t>
            </a:r>
            <a:r>
              <a:rPr lang="en-US" sz="2000" b="1" dirty="0" smtClean="0">
                <a:solidFill>
                  <a:prstClr val="black"/>
                </a:solidFill>
                <a:latin typeface="Arial Narrow" pitchFamily="34" charset="0"/>
              </a:rPr>
              <a:t>MISSION </a:t>
            </a:r>
            <a:endParaRPr lang="en-US" b="1" dirty="0">
              <a:solidFill>
                <a:prstClr val="black"/>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14786"/>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676894" y="1238864"/>
          <a:ext cx="10865922" cy="5233188"/>
        </p:xfrm>
        <a:graphic>
          <a:graphicData uri="http://schemas.openxmlformats.org/drawingml/2006/table">
            <a:tbl>
              <a:tblPr firstRow="1" bandRow="1">
                <a:tableStyleId>{5C22544A-7EE6-4342-B048-85BDC9FD1C3A}</a:tableStyleId>
              </a:tblPr>
              <a:tblGrid>
                <a:gridCol w="10865922"/>
              </a:tblGrid>
              <a:tr h="862567">
                <a:tc>
                  <a:txBody>
                    <a:bodyPr/>
                    <a:lstStyle/>
                    <a:p>
                      <a:pPr algn="ctr"/>
                      <a:r>
                        <a:rPr lang="en-US" sz="2000" dirty="0" smtClean="0">
                          <a:latin typeface="Arial Narrow" pitchFamily="34" charset="0"/>
                        </a:rPr>
                        <a:t>OLD MISSION</a:t>
                      </a:r>
                      <a:endParaRPr lang="en-US" sz="2000" dirty="0">
                        <a:latin typeface="Arial Narrow" pitchFamily="34" charset="0"/>
                      </a:endParaRPr>
                    </a:p>
                  </a:txBody>
                  <a:tcPr marL="74687" marR="74687" anchor="ctr"/>
                </a:tc>
              </a:tr>
              <a:tr h="17941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en-US" sz="2000" b="1" i="1" u="none" strike="noStrike" kern="1200" cap="none" spc="0" normalizeH="0" baseline="0" noProof="0" dirty="0" smtClean="0">
                          <a:ln>
                            <a:noFill/>
                          </a:ln>
                          <a:solidFill>
                            <a:prstClr val="black"/>
                          </a:solidFill>
                          <a:effectLst/>
                          <a:uLnTx/>
                          <a:uFillTx/>
                          <a:latin typeface="Trebuchet MS" panose="020B0603020202020204"/>
                        </a:rPr>
                        <a:t>To involve all sectors of the community in the economic, environment and social development whilst improving service delivery thereby becoming a prominent agricultural, business and mega industrial growth point in the Sekhukhune District for the benefit of the residents and province</a:t>
                      </a:r>
                      <a:r>
                        <a:rPr kumimoji="0" lang="en-ZA" sz="2000" b="1" i="1" u="none" strike="noStrike" kern="1200" cap="none" spc="0" normalizeH="0" baseline="0" noProof="0" dirty="0" smtClean="0">
                          <a:ln>
                            <a:noFill/>
                          </a:ln>
                          <a:solidFill>
                            <a:prstClr val="black"/>
                          </a:solidFill>
                          <a:effectLst/>
                          <a:uLnTx/>
                          <a:uFillTx/>
                          <a:latin typeface="Trebuchet MS" panose="020B0603020202020204"/>
                        </a:rPr>
                        <a:t>”</a:t>
                      </a:r>
                    </a:p>
                  </a:txBody>
                  <a:tcPr/>
                </a:tc>
              </a:tr>
              <a:tr h="782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schemeClr val="bg1"/>
                          </a:solidFill>
                          <a:effectLst/>
                          <a:uLnTx/>
                          <a:uFillTx/>
                          <a:latin typeface="Arial Narrow" panose="020B0606020202030204" pitchFamily="34" charset="0"/>
                        </a:rPr>
                        <a:t>NEW MISSION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1" i="1" u="none" strike="noStrike" kern="1200" cap="none" spc="0" normalizeH="0" baseline="0" noProof="0" dirty="0" smtClean="0">
                        <a:ln>
                          <a:noFill/>
                        </a:ln>
                        <a:solidFill>
                          <a:prstClr val="black"/>
                        </a:solidFill>
                        <a:effectLst/>
                        <a:uLnTx/>
                        <a:uFillTx/>
                        <a:latin typeface="Trebuchet MS" panose="020B0603020202020204"/>
                      </a:endParaRPr>
                    </a:p>
                  </a:txBody>
                  <a:tcPr anchor="ctr">
                    <a:solidFill>
                      <a:schemeClr val="accent1"/>
                    </a:solidFill>
                  </a:tcPr>
                </a:tc>
              </a:tr>
              <a:tr h="17941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smtClean="0">
                          <a:ln>
                            <a:noFill/>
                          </a:ln>
                          <a:solidFill>
                            <a:prstClr val="black"/>
                          </a:solidFill>
                          <a:effectLst/>
                          <a:uLnTx/>
                          <a:uFillTx/>
                          <a:latin typeface="Trebuchet MS" panose="020B0603020202020204"/>
                        </a:rPr>
                        <a:t>“To involve the community in the economic, environment and social development for sustainable service delivery”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1" i="1" u="none" strike="noStrike" kern="1200" cap="none" spc="0" normalizeH="0" baseline="0" noProof="0" dirty="0" smtClean="0">
                        <a:ln>
                          <a:noFill/>
                        </a:ln>
                        <a:solidFill>
                          <a:prstClr val="black"/>
                        </a:solidFill>
                        <a:effectLst/>
                        <a:uLnTx/>
                        <a:uFillTx/>
                        <a:latin typeface="Trebuchet MS" panose="020B0603020202020204"/>
                      </a:endParaRPr>
                    </a:p>
                  </a:txBody>
                  <a:tcPr/>
                </a:tc>
              </a:tr>
            </a:tbl>
          </a:graphicData>
        </a:graphic>
      </p:graphicFrame>
      <p:sp>
        <p:nvSpPr>
          <p:cNvPr id="2" name="Slide Number Placeholder 1"/>
          <p:cNvSpPr>
            <a:spLocks noGrp="1"/>
          </p:cNvSpPr>
          <p:nvPr>
            <p:ph type="sldNum" sz="quarter" idx="12"/>
          </p:nvPr>
        </p:nvSpPr>
        <p:spPr/>
        <p:txBody>
          <a:bodyPr/>
          <a:lstStyle/>
          <a:p>
            <a:fld id="{01BCFC26-62B4-4113-B485-962636936649}" type="slidenum">
              <a:rPr lang="en-US" smtClean="0"/>
              <a:pPr/>
              <a:t>5</a:t>
            </a:fld>
            <a:endParaRPr lang="en-US"/>
          </a:p>
        </p:txBody>
      </p:sp>
    </p:spTree>
    <p:extLst>
      <p:ext uri="{BB962C8B-B14F-4D97-AF65-F5344CB8AC3E}">
        <p14:creationId xmlns:p14="http://schemas.microsoft.com/office/powerpoint/2010/main" val="2909095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4109" y="1007919"/>
            <a:ext cx="8447192" cy="3739485"/>
          </a:xfrm>
          <a:prstGeom prst="rect">
            <a:avLst/>
          </a:prstGeom>
        </p:spPr>
        <p:txBody>
          <a:bodyPr wrap="square">
            <a:spAutoFit/>
          </a:bodyPr>
          <a:lstStyle/>
          <a:p>
            <a:pPr marL="342900" lvl="0" indent="-342900" algn="just" defTabSz="457200">
              <a:spcBef>
                <a:spcPts val="1000"/>
              </a:spcBef>
              <a:buClr>
                <a:srgbClr val="90C226"/>
              </a:buClr>
              <a:buSzPct val="80000"/>
            </a:pPr>
            <a:r>
              <a:rPr lang="en-US" sz="1700" b="1" dirty="0">
                <a:latin typeface="Arial Narrow" pitchFamily="34" charset="0"/>
              </a:rPr>
              <a:t>Spatial Rationale</a:t>
            </a:r>
          </a:p>
          <a:p>
            <a:pPr marL="342900" lvl="0" indent="-342900" algn="just" defTabSz="457200">
              <a:spcBef>
                <a:spcPts val="1000"/>
              </a:spcBef>
              <a:buClr>
                <a:srgbClr val="90C226"/>
              </a:buClr>
              <a:buSzPct val="80000"/>
              <a:buFont typeface="Courier New" pitchFamily="49" charset="0"/>
              <a:buChar char="o"/>
            </a:pPr>
            <a:r>
              <a:rPr lang="en-US" sz="1700" dirty="0">
                <a:latin typeface="Arial Narrow" pitchFamily="34" charset="0"/>
              </a:rPr>
              <a:t>Acquire strategic land parcels for development</a:t>
            </a:r>
            <a:endParaRPr lang="en-US" sz="1700" b="1" dirty="0">
              <a:latin typeface="Arial Narrow" pitchFamily="34" charset="0"/>
            </a:endParaRPr>
          </a:p>
          <a:p>
            <a:pPr marL="342900" lvl="0" indent="-342900" algn="just" defTabSz="457200">
              <a:spcBef>
                <a:spcPts val="1000"/>
              </a:spcBef>
              <a:buClr>
                <a:srgbClr val="90C226"/>
              </a:buClr>
              <a:buSzPct val="80000"/>
            </a:pPr>
            <a:r>
              <a:rPr lang="en-US" sz="1700" b="1" dirty="0">
                <a:latin typeface="Arial Narrow" pitchFamily="34" charset="0"/>
              </a:rPr>
              <a:t> Basic Service Delivery and Infrastructure</a:t>
            </a:r>
            <a:endParaRPr lang="en-ZA" sz="1700"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1700" dirty="0">
                <a:latin typeface="Arial Narrow" pitchFamily="34" charset="0"/>
              </a:rPr>
              <a:t>To ensure provision of efficient infrastructure ( Roads and storm-water) and energy supply that will contribute to the improvement of  quality of life for all in </a:t>
            </a:r>
            <a:r>
              <a:rPr lang="en-ZA" sz="1700" dirty="0">
                <a:latin typeface="Arial Narrow" pitchFamily="34" charset="0"/>
              </a:rPr>
              <a:t>Ephraim </a:t>
            </a:r>
            <a:r>
              <a:rPr lang="en-ZA" sz="1700" dirty="0" err="1">
                <a:latin typeface="Arial Narrow" pitchFamily="34" charset="0"/>
              </a:rPr>
              <a:t>Mogale</a:t>
            </a:r>
            <a:endParaRPr lang="en-ZA" sz="1700"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1700" dirty="0">
                <a:latin typeface="Arial Narrow" pitchFamily="34" charset="0"/>
              </a:rPr>
              <a:t>To contribute to the safety of communities through the proactive identification, prevention, mitigation, and management of environment, fire and disaster risks.</a:t>
            </a:r>
            <a:endParaRPr lang="en-ZA" sz="1700" dirty="0">
              <a:latin typeface="Arial Narrow" pitchFamily="34" charset="0"/>
            </a:endParaRPr>
          </a:p>
          <a:p>
            <a:pPr marL="342900" lvl="0" indent="-342900" algn="just" defTabSz="457200">
              <a:spcBef>
                <a:spcPts val="1000"/>
              </a:spcBef>
              <a:buClr>
                <a:srgbClr val="90C226"/>
              </a:buClr>
              <a:buSzPct val="80000"/>
            </a:pPr>
            <a:r>
              <a:rPr lang="en-US" sz="1700" b="1" dirty="0">
                <a:latin typeface="Arial Narrow" pitchFamily="34" charset="0"/>
              </a:rPr>
              <a:t> Local Economic Development</a:t>
            </a:r>
            <a:endParaRPr lang="en-ZA" sz="1700"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1700" dirty="0">
                <a:solidFill>
                  <a:schemeClr val="tx1">
                    <a:lumMod val="95000"/>
                    <a:lumOff val="5000"/>
                  </a:schemeClr>
                </a:solidFill>
                <a:latin typeface="Arial Narrow" pitchFamily="34" charset="0"/>
              </a:rPr>
              <a:t>To facilitate sustainable economic empowerment for all communities within </a:t>
            </a:r>
            <a:r>
              <a:rPr lang="en-ZA" sz="1700" dirty="0">
                <a:solidFill>
                  <a:schemeClr val="tx1">
                    <a:lumMod val="95000"/>
                    <a:lumOff val="5000"/>
                  </a:schemeClr>
                </a:solidFill>
                <a:latin typeface="Arial Narrow" pitchFamily="34" charset="0"/>
              </a:rPr>
              <a:t>Ephraim </a:t>
            </a:r>
            <a:r>
              <a:rPr lang="en-ZA" sz="1700" dirty="0" err="1">
                <a:solidFill>
                  <a:schemeClr val="tx1">
                    <a:lumMod val="95000"/>
                    <a:lumOff val="5000"/>
                  </a:schemeClr>
                </a:solidFill>
                <a:latin typeface="Arial Narrow" pitchFamily="34" charset="0"/>
              </a:rPr>
              <a:t>Mogale</a:t>
            </a:r>
            <a:r>
              <a:rPr lang="en-ZA" sz="1700" dirty="0">
                <a:solidFill>
                  <a:schemeClr val="tx1">
                    <a:lumMod val="95000"/>
                    <a:lumOff val="5000"/>
                  </a:schemeClr>
                </a:solidFill>
                <a:latin typeface="Arial Narrow" pitchFamily="34" charset="0"/>
              </a:rPr>
              <a:t> </a:t>
            </a:r>
            <a:r>
              <a:rPr lang="en-US" sz="1700" dirty="0">
                <a:solidFill>
                  <a:schemeClr val="tx1">
                    <a:lumMod val="95000"/>
                    <a:lumOff val="5000"/>
                  </a:schemeClr>
                </a:solidFill>
                <a:latin typeface="Arial Narrow" pitchFamily="34" charset="0"/>
              </a:rPr>
              <a:t> and enabling a viable and conducive economic environment through the development of related initiatives including job creation and skills </a:t>
            </a:r>
            <a:r>
              <a:rPr lang="en-US" sz="1700" dirty="0" smtClean="0">
                <a:solidFill>
                  <a:schemeClr val="tx1">
                    <a:lumMod val="95000"/>
                    <a:lumOff val="5000"/>
                  </a:schemeClr>
                </a:solidFill>
                <a:latin typeface="Arial Narrow" pitchFamily="34" charset="0"/>
              </a:rPr>
              <a:t>development</a:t>
            </a:r>
            <a:endParaRPr lang="en-US" u="sng" dirty="0" smtClean="0">
              <a:solidFill>
                <a:schemeClr val="tx1">
                  <a:lumMod val="95000"/>
                  <a:lumOff val="5000"/>
                </a:schemeClr>
              </a:solidFill>
              <a:latin typeface="Agency FB" panose="020B0503020202020204" pitchFamily="34" charset="0"/>
              <a:cs typeface="Arial" panose="020B0604020202020204" pitchFamily="34" charset="0"/>
            </a:endParaRPr>
          </a:p>
        </p:txBody>
      </p:sp>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a:latin typeface="Arial Narrow" pitchFamily="34" charset="0"/>
              </a:rPr>
              <a:t>Municipal Priorities</a:t>
            </a:r>
            <a:endParaRPr lang="en-US" b="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6</a:t>
            </a:fld>
            <a:endParaRPr lang="en-US"/>
          </a:p>
        </p:txBody>
      </p:sp>
    </p:spTree>
    <p:extLst>
      <p:ext uri="{BB962C8B-B14F-4D97-AF65-F5344CB8AC3E}">
        <p14:creationId xmlns:p14="http://schemas.microsoft.com/office/powerpoint/2010/main" val="223816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lvl="0"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61665"/>
          </a:xfrm>
          <a:prstGeom prst="rect">
            <a:avLst/>
          </a:prstGeom>
          <a:solidFill>
            <a:srgbClr val="92D050"/>
          </a:solidFill>
        </p:spPr>
        <p:txBody>
          <a:bodyPr wrap="square" rtlCol="0">
            <a:spAutoFit/>
          </a:bodyPr>
          <a:lstStyle/>
          <a:p>
            <a:pPr algn="ctr"/>
            <a:r>
              <a:rPr lang="en-ZA" sz="2400" b="1" dirty="0">
                <a:latin typeface="Arial Narrow" pitchFamily="34" charset="0"/>
              </a:rPr>
              <a:t>Municipal Priorities ------- </a:t>
            </a:r>
            <a:r>
              <a:rPr lang="en-ZA" sz="2400" b="1" dirty="0" err="1">
                <a:latin typeface="Arial Narrow" pitchFamily="34" charset="0"/>
              </a:rPr>
              <a:t>cont</a:t>
            </a:r>
            <a:r>
              <a:rPr lang="en-ZA" sz="2400" b="1" dirty="0">
                <a:latin typeface="Arial Narrow" pitchFamily="34" charset="0"/>
              </a:rPr>
              <a:t>-------</a:t>
            </a:r>
            <a:endParaRPr lang="en-US" b="1"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7</a:t>
            </a:fld>
            <a:endParaRPr lang="en-US"/>
          </a:p>
        </p:txBody>
      </p:sp>
      <p:sp>
        <p:nvSpPr>
          <p:cNvPr id="7" name="Rectangle 6"/>
          <p:cNvSpPr/>
          <p:nvPr/>
        </p:nvSpPr>
        <p:spPr>
          <a:xfrm>
            <a:off x="1752599" y="870824"/>
            <a:ext cx="9190703" cy="3939540"/>
          </a:xfrm>
          <a:prstGeom prst="rect">
            <a:avLst/>
          </a:prstGeom>
        </p:spPr>
        <p:txBody>
          <a:bodyPr wrap="square">
            <a:spAutoFit/>
          </a:bodyPr>
          <a:lstStyle/>
          <a:p>
            <a:pPr marL="342900" lvl="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r>
              <a:rPr lang="en-US" sz="2000" b="1" dirty="0">
                <a:latin typeface="Arial Narrow" pitchFamily="34" charset="0"/>
              </a:rPr>
              <a:t>Financial Viability</a:t>
            </a:r>
            <a:endParaRPr lang="en-ZA" sz="2000" b="1"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2000" dirty="0">
                <a:latin typeface="Arial Narrow" pitchFamily="34" charset="0"/>
              </a:rPr>
              <a:t>To ensure the financial viability and sustainability of the municipality and to adhere to statutory requirements</a:t>
            </a:r>
            <a:endParaRPr lang="en-ZA" sz="2000" dirty="0">
              <a:latin typeface="Arial Narrow" pitchFamily="34" charset="0"/>
            </a:endParaRPr>
          </a:p>
          <a:p>
            <a:pPr marL="342900" lvl="0" indent="-342900" algn="just" defTabSz="457200">
              <a:spcBef>
                <a:spcPts val="1000"/>
              </a:spcBef>
              <a:buClr>
                <a:srgbClr val="90C226"/>
              </a:buClr>
              <a:buSzPct val="80000"/>
            </a:pPr>
            <a:r>
              <a:rPr lang="en-US" sz="2000" dirty="0">
                <a:latin typeface="Arial Narrow" pitchFamily="34" charset="0"/>
              </a:rPr>
              <a:t> </a:t>
            </a:r>
            <a:r>
              <a:rPr lang="en-US" sz="2000" b="1" dirty="0">
                <a:latin typeface="Arial Narrow" pitchFamily="34" charset="0"/>
              </a:rPr>
              <a:t>Good Governance and Public Participation</a:t>
            </a:r>
            <a:r>
              <a:rPr lang="en-US" sz="2000" dirty="0">
                <a:latin typeface="Arial Narrow" pitchFamily="34" charset="0"/>
              </a:rPr>
              <a:t> </a:t>
            </a:r>
            <a:endParaRPr lang="en-ZA" sz="2000"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2000" dirty="0">
                <a:latin typeface="Arial Narrow" pitchFamily="34" charset="0"/>
              </a:rPr>
              <a:t>To promote proper governance and public Participation </a:t>
            </a:r>
            <a:endParaRPr lang="en-ZA" sz="2000"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2000" dirty="0">
                <a:latin typeface="Arial Narrow" pitchFamily="34" charset="0"/>
              </a:rPr>
              <a:t>To improve public relations thus pledging that our customers are serviced with dignity and care </a:t>
            </a:r>
            <a:endParaRPr lang="en-ZA" sz="2000" dirty="0">
              <a:latin typeface="Arial Narrow" pitchFamily="34" charset="0"/>
            </a:endParaRPr>
          </a:p>
          <a:p>
            <a:pPr marL="342900" lvl="0" indent="-342900" algn="just" defTabSz="457200">
              <a:spcBef>
                <a:spcPts val="1000"/>
              </a:spcBef>
              <a:buClr>
                <a:srgbClr val="90C226"/>
              </a:buClr>
              <a:buSzPct val="80000"/>
            </a:pPr>
            <a:r>
              <a:rPr lang="en-US" sz="2000" dirty="0">
                <a:latin typeface="Arial Narrow" pitchFamily="34" charset="0"/>
              </a:rPr>
              <a:t> </a:t>
            </a:r>
            <a:r>
              <a:rPr lang="en-US" sz="2000" b="1" dirty="0">
                <a:latin typeface="Arial Narrow" pitchFamily="34" charset="0"/>
              </a:rPr>
              <a:t>Municipal Transformation and organizational development </a:t>
            </a:r>
            <a:endParaRPr lang="en-ZA" sz="2000" b="1" dirty="0">
              <a:latin typeface="Arial Narrow" pitchFamily="34" charset="0"/>
            </a:endParaRPr>
          </a:p>
          <a:p>
            <a:pPr marL="342900" lvl="0" indent="-342900" algn="just" defTabSz="457200">
              <a:spcBef>
                <a:spcPts val="1000"/>
              </a:spcBef>
              <a:buClr>
                <a:srgbClr val="90C226"/>
              </a:buClr>
              <a:buSzPct val="80000"/>
              <a:buFont typeface="Courier New" pitchFamily="49" charset="0"/>
              <a:buChar char="o"/>
            </a:pPr>
            <a:r>
              <a:rPr lang="en-US" sz="2000" dirty="0">
                <a:latin typeface="Arial Narrow" pitchFamily="34" charset="0"/>
              </a:rPr>
              <a:t>Institutional transformation to provide an effective and efficient workforce by aligning institutional arrangements to the overall municipal strategy in order to deliver quality services</a:t>
            </a:r>
            <a:endParaRPr lang="en-ZA" sz="2000" dirty="0">
              <a:latin typeface="Arial Narrow" pitchFamily="34" charset="0"/>
            </a:endParaRPr>
          </a:p>
        </p:txBody>
      </p:sp>
    </p:spTree>
    <p:extLst>
      <p:ext uri="{BB962C8B-B14F-4D97-AF65-F5344CB8AC3E}">
        <p14:creationId xmlns:p14="http://schemas.microsoft.com/office/powerpoint/2010/main" val="2055230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a:solidFill>
                  <a:prstClr val="black"/>
                </a:solidFill>
                <a:latin typeface="Arial Narrow" pitchFamily="34" charset="0"/>
              </a:rPr>
              <a:t>Powers and functions</a:t>
            </a:r>
            <a:endParaRPr lang="en-US" b="1" dirty="0">
              <a:solidFill>
                <a:prstClr val="black"/>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8</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solidFill>
                <a:prstClr val="black"/>
              </a:solidFill>
              <a:latin typeface="Arial Narrow" pitchFamily="34" charset="0"/>
            </a:endParaRPr>
          </a:p>
        </p:txBody>
      </p:sp>
      <p:graphicFrame>
        <p:nvGraphicFramePr>
          <p:cNvPr id="4" name="Table 3"/>
          <p:cNvGraphicFramePr>
            <a:graphicFrameLocks noGrp="1"/>
          </p:cNvGraphicFramePr>
          <p:nvPr>
            <p:extLst/>
          </p:nvPr>
        </p:nvGraphicFramePr>
        <p:xfrm>
          <a:off x="669934" y="677107"/>
          <a:ext cx="10852132" cy="5826436"/>
        </p:xfrm>
        <a:graphic>
          <a:graphicData uri="http://schemas.openxmlformats.org/drawingml/2006/table">
            <a:tbl>
              <a:tblPr firstRow="1" bandRow="1">
                <a:tableStyleId>{5C22544A-7EE6-4342-B048-85BDC9FD1C3A}</a:tableStyleId>
              </a:tblPr>
              <a:tblGrid>
                <a:gridCol w="5426066"/>
                <a:gridCol w="5426066"/>
              </a:tblGrid>
              <a:tr h="376012">
                <a:tc gridSpan="2">
                  <a:txBody>
                    <a:bodyPr/>
                    <a:lstStyle/>
                    <a:p>
                      <a:pPr algn="ctr"/>
                      <a:r>
                        <a:rPr lang="en-GB" dirty="0" smtClean="0"/>
                        <a:t>Powers and functions</a:t>
                      </a:r>
                    </a:p>
                  </a:txBody>
                  <a:tcPr/>
                </a:tc>
                <a:tc hMerge="1">
                  <a:txBody>
                    <a:bodyPr/>
                    <a:lstStyle/>
                    <a:p>
                      <a:endParaRPr lang="en-GB" dirty="0"/>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Roads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Trading regulations</a:t>
                      </a:r>
                    </a:p>
                  </a:txBody>
                  <a:tcPr/>
                </a:tc>
              </a:tr>
              <a:tr h="376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Air Pollution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parks and recreation</a:t>
                      </a: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Building regulations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Beaches and amusement facilities</a:t>
                      </a:r>
                    </a:p>
                  </a:txBody>
                  <a:tcPr/>
                </a:tc>
              </a:tr>
              <a:tr h="64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Storm water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Billboards and the display of advertisements in public places</a:t>
                      </a: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Child care facilities</a:t>
                      </a:r>
                    </a:p>
                  </a:txBody>
                  <a:tcPr/>
                </a:tc>
                <a:tc>
                  <a:txBody>
                    <a:bodyPr/>
                    <a:lstStyle/>
                    <a:p>
                      <a:r>
                        <a:rPr lang="en-ZA" dirty="0" smtClean="0">
                          <a:latin typeface="Arial Narrow" panose="020B0606020202030204" pitchFamily="34" charset="0"/>
                        </a:rPr>
                        <a:t>Cemeteries, funeral parlours and crematoria </a:t>
                      </a:r>
                      <a:endParaRPr lang="en-GB" dirty="0">
                        <a:latin typeface="Arial Narrow" panose="020B0606020202030204" pitchFamily="34" charset="0"/>
                      </a:endParaRP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Electricity reticulation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Cleansing</a:t>
                      </a: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Local tourism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Control of public nuisance</a:t>
                      </a:r>
                    </a:p>
                  </a:txBody>
                  <a:tcPr/>
                </a:tc>
              </a:tr>
              <a:tr h="64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airport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Control of undertakings that sell liquor to the public</a:t>
                      </a: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planning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Fencing and fences</a:t>
                      </a:r>
                    </a:p>
                  </a:txBody>
                  <a:tcPr/>
                </a:tc>
              </a:tr>
              <a:tr h="376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Public Transport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Licensing of dogs</a:t>
                      </a:r>
                    </a:p>
                  </a:txBody>
                  <a:tcPr/>
                </a:tc>
              </a:tr>
              <a:tr h="495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Pontoons &amp; Ferries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Facilities for the accommodation, care and burial of animals </a:t>
                      </a:r>
                    </a:p>
                  </a:txBody>
                  <a:tcPr/>
                </a:tc>
              </a:tr>
              <a:tr h="649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Licensing and control of undertakings that sell food to the public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Local amenities</a:t>
                      </a:r>
                    </a:p>
                  </a:txBody>
                  <a:tcPr/>
                </a:tc>
              </a:tr>
            </a:tbl>
          </a:graphicData>
        </a:graphic>
      </p:graphicFrame>
    </p:spTree>
    <p:extLst>
      <p:ext uri="{BB962C8B-B14F-4D97-AF65-F5344CB8AC3E}">
        <p14:creationId xmlns:p14="http://schemas.microsoft.com/office/powerpoint/2010/main" val="3109321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1"/>
            <a:ext cx="3733800" cy="646331"/>
          </a:xfrm>
          <a:prstGeom prst="rect">
            <a:avLst/>
          </a:prstGeom>
          <a:solidFill>
            <a:srgbClr val="92D050"/>
          </a:solidFill>
        </p:spPr>
        <p:txBody>
          <a:bodyPr wrap="square" rtlCol="0">
            <a:spAutoFit/>
          </a:bodyPr>
          <a:lstStyle/>
          <a:p>
            <a:pPr algn="ctr"/>
            <a:r>
              <a:rPr lang="en-US" b="1" dirty="0" smtClean="0">
                <a:solidFill>
                  <a:prstClr val="black"/>
                </a:solidFill>
              </a:rPr>
              <a:t>EPMLM Draft 2017/2018 IDP/Budget </a:t>
            </a:r>
            <a:endParaRPr lang="en-US" b="1" dirty="0">
              <a:solidFill>
                <a:prstClr val="black"/>
              </a:solidFill>
            </a:endParaRPr>
          </a:p>
        </p:txBody>
      </p:sp>
      <p:sp>
        <p:nvSpPr>
          <p:cNvPr id="6" name="TextBox 5"/>
          <p:cNvSpPr txBox="1"/>
          <p:nvPr/>
        </p:nvSpPr>
        <p:spPr>
          <a:xfrm>
            <a:off x="1752600" y="138499"/>
            <a:ext cx="4343400" cy="400110"/>
          </a:xfrm>
          <a:prstGeom prst="rect">
            <a:avLst/>
          </a:prstGeom>
          <a:solidFill>
            <a:srgbClr val="92D050"/>
          </a:solidFill>
        </p:spPr>
        <p:txBody>
          <a:bodyPr wrap="square" rtlCol="0">
            <a:spAutoFit/>
          </a:bodyPr>
          <a:lstStyle/>
          <a:p>
            <a:pPr algn="ctr"/>
            <a:r>
              <a:rPr lang="en-ZA" sz="2000" b="1" dirty="0">
                <a:solidFill>
                  <a:prstClr val="black"/>
                </a:solidFill>
                <a:latin typeface="Arial Narrow" pitchFamily="34" charset="0"/>
              </a:rPr>
              <a:t>Powers and functions</a:t>
            </a:r>
            <a:endParaRPr lang="en-US" b="1" dirty="0">
              <a:solidFill>
                <a:prstClr val="black"/>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9800" y="0"/>
            <a:ext cx="8382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1BCFC26-62B4-4113-B485-962636936649}" type="slidenum">
              <a:rPr lang="en-US" smtClean="0"/>
              <a:pPr/>
              <a:t>9</a:t>
            </a:fld>
            <a:endParaRPr lang="en-US"/>
          </a:p>
        </p:txBody>
      </p:sp>
      <p:sp>
        <p:nvSpPr>
          <p:cNvPr id="7" name="Rectangle 6"/>
          <p:cNvSpPr/>
          <p:nvPr/>
        </p:nvSpPr>
        <p:spPr>
          <a:xfrm>
            <a:off x="1752599" y="870824"/>
            <a:ext cx="9190703" cy="400110"/>
          </a:xfrm>
          <a:prstGeom prst="rect">
            <a:avLst/>
          </a:prstGeom>
        </p:spPr>
        <p:txBody>
          <a:bodyPr wrap="square">
            <a:spAutoFit/>
          </a:bodyPr>
          <a:lstStyle/>
          <a:p>
            <a:pPr marL="342900" indent="-342900" algn="just" defTabSz="457200">
              <a:spcBef>
                <a:spcPts val="1000"/>
              </a:spcBef>
              <a:buClr>
                <a:srgbClr val="90C226"/>
              </a:buClr>
              <a:buSzPct val="80000"/>
            </a:pPr>
            <a:r>
              <a:rPr lang="en-US" sz="2000" b="1" dirty="0">
                <a:solidFill>
                  <a:prstClr val="black">
                    <a:lumMod val="75000"/>
                    <a:lumOff val="25000"/>
                  </a:prstClr>
                </a:solidFill>
                <a:latin typeface="Arial Narrow" pitchFamily="34" charset="0"/>
              </a:rPr>
              <a:t> </a:t>
            </a:r>
            <a:endParaRPr lang="en-ZA" sz="2000" dirty="0">
              <a:solidFill>
                <a:prstClr val="black"/>
              </a:solidFill>
              <a:latin typeface="Arial Narrow" pitchFamily="34" charset="0"/>
            </a:endParaRPr>
          </a:p>
        </p:txBody>
      </p:sp>
      <p:graphicFrame>
        <p:nvGraphicFramePr>
          <p:cNvPr id="4" name="Table 3"/>
          <p:cNvGraphicFramePr>
            <a:graphicFrameLocks noGrp="1"/>
          </p:cNvGraphicFramePr>
          <p:nvPr>
            <p:extLst/>
          </p:nvPr>
        </p:nvGraphicFramePr>
        <p:xfrm>
          <a:off x="669934" y="677107"/>
          <a:ext cx="10852132" cy="5688066"/>
        </p:xfrm>
        <a:graphic>
          <a:graphicData uri="http://schemas.openxmlformats.org/drawingml/2006/table">
            <a:tbl>
              <a:tblPr firstRow="1" bandRow="1">
                <a:tableStyleId>{5C22544A-7EE6-4342-B048-85BDC9FD1C3A}</a:tableStyleId>
              </a:tblPr>
              <a:tblGrid>
                <a:gridCol w="5426066"/>
                <a:gridCol w="5426066"/>
              </a:tblGrid>
              <a:tr h="736221">
                <a:tc gridSpan="2">
                  <a:txBody>
                    <a:bodyPr/>
                    <a:lstStyle/>
                    <a:p>
                      <a:pPr algn="ctr"/>
                      <a:r>
                        <a:rPr lang="en-GB" dirty="0" smtClean="0"/>
                        <a:t>Powers and functions</a:t>
                      </a:r>
                    </a:p>
                  </a:txBody>
                  <a:tcPr/>
                </a:tc>
                <a:tc hMerge="1">
                  <a:txBody>
                    <a:bodyPr/>
                    <a:lstStyle/>
                    <a:p>
                      <a:endParaRPr lang="en-GB" dirty="0"/>
                    </a:p>
                  </a:txBody>
                  <a:tcPr/>
                </a:tc>
              </a:tr>
              <a:tr h="736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Pounds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Public places</a:t>
                      </a:r>
                    </a:p>
                  </a:txBody>
                  <a:tcPr/>
                </a:tc>
              </a:tr>
              <a:tr h="736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Noise pollution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roads</a:t>
                      </a:r>
                    </a:p>
                  </a:txBody>
                  <a:tcPr/>
                </a:tc>
              </a:tr>
              <a:tr h="736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Municipal Abattoirs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Markets</a:t>
                      </a:r>
                    </a:p>
                  </a:txBody>
                  <a:tcPr/>
                </a:tc>
              </a:tr>
              <a:tr h="1270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Local sports facilities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Registration authority</a:t>
                      </a:r>
                    </a:p>
                  </a:txBody>
                  <a:tcPr/>
                </a:tc>
              </a:tr>
              <a:tr h="736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Traffic and parking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Street lighting</a:t>
                      </a:r>
                    </a:p>
                  </a:txBody>
                  <a:tcPr/>
                </a:tc>
              </a:tr>
              <a:tr h="736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Street trading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Refuse removal refuse dumps and solid waste disposal</a:t>
                      </a:r>
                    </a:p>
                  </a:txBody>
                  <a:tcPr/>
                </a:tc>
              </a:tr>
            </a:tbl>
          </a:graphicData>
        </a:graphic>
      </p:graphicFrame>
    </p:spTree>
    <p:extLst>
      <p:ext uri="{BB962C8B-B14F-4D97-AF65-F5344CB8AC3E}">
        <p14:creationId xmlns:p14="http://schemas.microsoft.com/office/powerpoint/2010/main" val="4153204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4637</TotalTime>
  <Words>2623</Words>
  <Application>Microsoft Office PowerPoint</Application>
  <PresentationFormat>Widescreen</PresentationFormat>
  <Paragraphs>886</Paragraphs>
  <Slides>22</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Agency FB</vt:lpstr>
      <vt:lpstr>Aharoni</vt:lpstr>
      <vt:lpstr>Arial</vt:lpstr>
      <vt:lpstr>Arial Narrow</vt:lpstr>
      <vt:lpstr>Baskerville Old Face</vt:lpstr>
      <vt:lpstr>Calibri</vt:lpstr>
      <vt:lpstr>Century Gothic</vt:lpstr>
      <vt:lpstr>Courier New</vt:lpstr>
      <vt:lpstr>Times New Roman</vt:lpstr>
      <vt:lpstr>Trebuchet MS</vt:lpstr>
      <vt:lpstr>Wingdings</vt:lpstr>
      <vt:lpstr>Wingdings 2</vt:lpstr>
      <vt:lpstr>Wingdings 3</vt:lpstr>
      <vt:lpstr>Austin</vt:lpstr>
      <vt:lpstr>1_Austin</vt:lpstr>
      <vt:lpstr>3_Austin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Durie</dc:creator>
  <cp:lastModifiedBy>Ronald Maepa</cp:lastModifiedBy>
  <cp:revision>540</cp:revision>
  <cp:lastPrinted>2017-04-06T06:40:26Z</cp:lastPrinted>
  <dcterms:created xsi:type="dcterms:W3CDTF">2015-01-15T10:03:33Z</dcterms:created>
  <dcterms:modified xsi:type="dcterms:W3CDTF">2017-04-06T06:40:29Z</dcterms:modified>
</cp:coreProperties>
</file>