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65"/>
  </p:notesMasterIdLst>
  <p:handoutMasterIdLst>
    <p:handoutMasterId r:id="rId66"/>
  </p:handoutMasterIdLst>
  <p:sldIdLst>
    <p:sldId id="408" r:id="rId4"/>
    <p:sldId id="396" r:id="rId5"/>
    <p:sldId id="399" r:id="rId6"/>
    <p:sldId id="479" r:id="rId7"/>
    <p:sldId id="480" r:id="rId8"/>
    <p:sldId id="481" r:id="rId9"/>
    <p:sldId id="404" r:id="rId10"/>
    <p:sldId id="393" r:id="rId11"/>
    <p:sldId id="442" r:id="rId12"/>
    <p:sldId id="443" r:id="rId13"/>
    <p:sldId id="444" r:id="rId14"/>
    <p:sldId id="445" r:id="rId15"/>
    <p:sldId id="446" r:id="rId16"/>
    <p:sldId id="447" r:id="rId17"/>
    <p:sldId id="411" r:id="rId18"/>
    <p:sldId id="372" r:id="rId19"/>
    <p:sldId id="350" r:id="rId20"/>
    <p:sldId id="449" r:id="rId21"/>
    <p:sldId id="450" r:id="rId22"/>
    <p:sldId id="451" r:id="rId23"/>
    <p:sldId id="452" r:id="rId24"/>
    <p:sldId id="453" r:id="rId25"/>
    <p:sldId id="454" r:id="rId26"/>
    <p:sldId id="455" r:id="rId27"/>
    <p:sldId id="456" r:id="rId28"/>
    <p:sldId id="412" r:id="rId29"/>
    <p:sldId id="370" r:id="rId30"/>
    <p:sldId id="257" r:id="rId31"/>
    <p:sldId id="457" r:id="rId32"/>
    <p:sldId id="458" r:id="rId33"/>
    <p:sldId id="459" r:id="rId34"/>
    <p:sldId id="460" r:id="rId35"/>
    <p:sldId id="461" r:id="rId36"/>
    <p:sldId id="462" r:id="rId37"/>
    <p:sldId id="413" r:id="rId38"/>
    <p:sldId id="371" r:id="rId39"/>
    <p:sldId id="353" r:id="rId40"/>
    <p:sldId id="463" r:id="rId41"/>
    <p:sldId id="464" r:id="rId42"/>
    <p:sldId id="465" r:id="rId43"/>
    <p:sldId id="466" r:id="rId44"/>
    <p:sldId id="467" r:id="rId45"/>
    <p:sldId id="468" r:id="rId46"/>
    <p:sldId id="424" r:id="rId47"/>
    <p:sldId id="373" r:id="rId48"/>
    <p:sldId id="435" r:id="rId49"/>
    <p:sldId id="469" r:id="rId50"/>
    <p:sldId id="470" r:id="rId51"/>
    <p:sldId id="471" r:id="rId52"/>
    <p:sldId id="472" r:id="rId53"/>
    <p:sldId id="440" r:id="rId54"/>
    <p:sldId id="383" r:id="rId55"/>
    <p:sldId id="386" r:id="rId56"/>
    <p:sldId id="473" r:id="rId57"/>
    <p:sldId id="474" r:id="rId58"/>
    <p:sldId id="475" r:id="rId59"/>
    <p:sldId id="476" r:id="rId60"/>
    <p:sldId id="477" r:id="rId61"/>
    <p:sldId id="478" r:id="rId62"/>
    <p:sldId id="417" r:id="rId63"/>
    <p:sldId id="431" r:id="rId6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B1F6A1-027B-4D8D-AE55-181159A35EBA}">
          <p14:sldIdLst>
            <p14:sldId id="408"/>
          </p14:sldIdLst>
        </p14:section>
        <p14:section name="MM&quot;S OFFICE" id="{B6125A2C-EEB4-4387-A4E7-6BCD6CB0A798}">
          <p14:sldIdLst>
            <p14:sldId id="396"/>
            <p14:sldId id="399"/>
            <p14:sldId id="479"/>
            <p14:sldId id="480"/>
            <p14:sldId id="481"/>
            <p14:sldId id="404"/>
            <p14:sldId id="393"/>
            <p14:sldId id="442"/>
            <p14:sldId id="443"/>
            <p14:sldId id="444"/>
            <p14:sldId id="445"/>
            <p14:sldId id="446"/>
            <p14:sldId id="447"/>
            <p14:sldId id="411"/>
          </p14:sldIdLst>
        </p14:section>
        <p14:section name="PLANNING AND ECONOMIC DEVELOPMENT." id="{8201CBF6-A955-483F-889C-7560EE24CB79}">
          <p14:sldIdLst>
            <p14:sldId id="372"/>
            <p14:sldId id="350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12"/>
          </p14:sldIdLst>
        </p14:section>
        <p14:section name="CORPORATE SERVICE" id="{DBDB007A-A3F1-423E-9993-F024EF3C75F3}">
          <p14:sldIdLst>
            <p14:sldId id="370"/>
            <p14:sldId id="257"/>
            <p14:sldId id="457"/>
            <p14:sldId id="458"/>
            <p14:sldId id="459"/>
            <p14:sldId id="460"/>
            <p14:sldId id="461"/>
            <p14:sldId id="462"/>
            <p14:sldId id="413"/>
          </p14:sldIdLst>
        </p14:section>
        <p14:section name="INFRASTRUCTURE" id="{345EDC98-9933-4569-9394-36570826B9A3}">
          <p14:sldIdLst>
            <p14:sldId id="371"/>
            <p14:sldId id="353"/>
            <p14:sldId id="463"/>
            <p14:sldId id="464"/>
            <p14:sldId id="465"/>
            <p14:sldId id="466"/>
            <p14:sldId id="467"/>
            <p14:sldId id="468"/>
            <p14:sldId id="424"/>
          </p14:sldIdLst>
        </p14:section>
        <p14:section name="COMMUNITY SERVICES" id="{D23A85C5-83E3-4ABA-8FFC-A77DC598514B}">
          <p14:sldIdLst>
            <p14:sldId id="373"/>
            <p14:sldId id="435"/>
            <p14:sldId id="469"/>
            <p14:sldId id="470"/>
            <p14:sldId id="471"/>
            <p14:sldId id="472"/>
            <p14:sldId id="440"/>
          </p14:sldIdLst>
        </p14:section>
        <p14:section name="BUDGET AND TREASURY" id="{A1FF1B99-5A6F-4FFC-81A6-1286FCEE13B5}">
          <p14:sldIdLst>
            <p14:sldId id="383"/>
            <p14:sldId id="386"/>
            <p14:sldId id="473"/>
            <p14:sldId id="474"/>
            <p14:sldId id="475"/>
            <p14:sldId id="476"/>
            <p14:sldId id="477"/>
            <p14:sldId id="478"/>
            <p14:sldId id="417"/>
            <p14:sldId id="4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>
        <p:scale>
          <a:sx n="90" d="100"/>
          <a:sy n="90" d="100"/>
        </p:scale>
        <p:origin x="-18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958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A1DE5-2642-45A5-A6B8-2E104C695C9B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671"/>
            <a:ext cx="2944958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29671"/>
            <a:ext cx="2944958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205B4-A66F-4AD8-B9EE-A10A0DF07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01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876CD-D41B-4B6A-AD15-E4DB4D02D474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71E2B-F8B7-425B-AF7B-FD09C281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4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71E2B-F8B7-425B-AF7B-FD09C28153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8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 smtClean="0"/>
          </a:p>
        </p:txBody>
      </p:sp>
      <p:sp>
        <p:nvSpPr>
          <p:cNvPr id="13316" name="Footer Placeholder 5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0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8CA0C0D-E20F-4264-93A3-46C6EA53CB25}" type="datetime1">
              <a:rPr lang="en-US" smtClean="0"/>
              <a:t>1/17/2017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1BCFC26-62B4-4113-B485-962636936649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6235-AEA2-4C69-8ECC-6775E604FC5C}" type="datetime1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4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320E-2DB5-4AA7-B4C7-D2AA4FF32BF2}" type="datetime1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7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A897644-9CC0-421B-9133-012FBE2752A5}" type="datetime1">
              <a:rPr lang="en-US" smtClean="0"/>
              <a:t>1/17/2017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1BCFC26-62B4-4113-B485-962636936649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3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0B58-BAE1-49B5-9C09-C5459C159BEB}" type="datetime1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9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3CD2-1910-4894-B7BF-9AEEC2B55A5D}" type="datetime1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8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E9A63-93BB-416F-B4F7-4AC050999186}" type="datetime1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2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C9FB-EB37-4F3C-ABCA-F3467649E723}" type="datetime1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4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28D6-F113-4F27-8546-71679A8FD14C}" type="datetime1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B5E1-A20F-4D41-B26E-E5C0018E1D9C}" type="datetime1">
              <a:rPr lang="en-US" smtClean="0"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3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F3F6-9011-439B-A72F-5AEDBA892748}" type="datetime1">
              <a:rPr lang="en-US" smtClean="0"/>
              <a:t>1/17/2017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10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1511-44E8-4310-9D3C-37EFBD38BF62}" type="datetime1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2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Advert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E2B8-834B-4339-904D-8777DA196016}" type="datetime1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2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20E5-DC78-4939-B786-F820F33BC174}" type="datetime1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9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7265-BDE9-47FE-A323-1DE13016D3BA}" type="datetime1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7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ACC4313-FF71-49A0-8BDB-8C8CFA6E0D6D}" type="datetime1">
              <a:rPr lang="en-US" smtClean="0"/>
              <a:t>1/17/2017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502BA2-6B2A-4ED1-AF36-7DCDB34645AE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D6B5-FF76-4D46-A2EB-8C56866FEEA7}" type="datetime1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2BA2-6B2A-4ED1-AF36-7DCDB3464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0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F24E-1E0B-4210-A9B0-C24FD350062F}" type="datetime1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2BA2-6B2A-4ED1-AF36-7DCDB3464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3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08B4-E41F-48D5-A9BA-82A92471FE6D}" type="datetime1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2BA2-6B2A-4ED1-AF36-7DCDB34645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88A9-D6F0-4668-8F7B-401EF474C6B2}" type="datetime1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2BA2-6B2A-4ED1-AF36-7DCDB3464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4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32ED-242B-4733-B00C-6A81BE7015F2}" type="datetime1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2BA2-6B2A-4ED1-AF36-7DCDB3464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8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D06A-854C-447E-B280-551B25272980}" type="datetime1">
              <a:rPr lang="en-US" smtClean="0"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2BA2-6B2A-4ED1-AF36-7DCDB3464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7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5CD0-5DF9-4EC3-A57B-0FDDAA199071}" type="datetime1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4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3649-F0A3-404E-8E6F-5B1938F43DE3}" type="datetime1">
              <a:rPr lang="en-US" smtClean="0"/>
              <a:t>1/17/2017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2BA2-6B2A-4ED1-AF36-7DCDB34645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079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7E07-C4FC-485C-AE28-CC96E5BA589E}" type="datetime1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2BA2-6B2A-4ED1-AF36-7DCDB3464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8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271C-F42C-4336-AC1E-6D44D67C29B0}" type="datetime1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2BA2-6B2A-4ED1-AF36-7DCDB3464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1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8140-6F25-4A0C-AA1C-1C549D824BA0}" type="datetime1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2BA2-6B2A-4ED1-AF36-7DCDB3464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C645-B671-4350-9314-AF8FC575D255}" type="datetime1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1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E590-9F0B-4303-A525-74D210C9AD23}" type="datetime1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8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96DC-1D92-48A3-B020-B9C7A0348DFA}" type="datetime1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4256-ABFE-4522-BDC3-BC59FDEA3E91}" type="datetime1">
              <a:rPr lang="en-US" smtClean="0"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8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30E8-C19F-497B-852C-E2D0770D6DF9}" type="datetime1">
              <a:rPr lang="en-US" smtClean="0"/>
              <a:t>1/17/2017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66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Advert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4E71-1BDA-4D64-9145-3C673FD2595A}" type="datetime1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ECA4638-8F52-452E-8B3C-83E4114E75DE}" type="datetime1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2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593D91F-67FC-4BAF-A542-8AFA72A2FF7B}" type="datetime1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7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30C4540-C27F-44C5-987A-5A5F4E0B2066}" type="datetime1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D502BA2-6B2A-4ED1-AF36-7DCDB3464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8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59" y="152400"/>
            <a:ext cx="3565656" cy="246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94792" y="2895601"/>
            <a:ext cx="4096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EPHRAIM MOGALE LOCAL MUNICIPALITY </a:t>
            </a:r>
            <a:endParaRPr lang="en-US" sz="4000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528" y="683115"/>
            <a:ext cx="87249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2BA2-6B2A-4ED1-AF36-7DCDB34645AE}" type="slidenum">
              <a:rPr lang="en-US" smtClean="0">
                <a:solidFill>
                  <a:srgbClr val="94C600"/>
                </a:solidFill>
              </a:rPr>
              <a:pPr/>
              <a:t>1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0626" y="2395980"/>
            <a:ext cx="3352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PERFORMANCE REVIEW</a:t>
            </a:r>
          </a:p>
          <a:p>
            <a:pPr algn="ctr"/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MID-TERM</a:t>
            </a:r>
          </a:p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PERFORMANCE REPORT 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2016/17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Date: Tuesday 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17 January 2017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Venue :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Bushfellows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Time: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08:00</a:t>
            </a: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am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6728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8828" y="4902002"/>
            <a:ext cx="6293223" cy="5962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40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394" y="-30402"/>
            <a:ext cx="812873" cy="70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1"/>
            <a:ext cx="402139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 REVIEW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1520" y="-258"/>
            <a:ext cx="336502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630555">
              <a:lnSpc>
                <a:spcPct val="107000"/>
              </a:lnSpc>
              <a:spcAft>
                <a:spcPts val="0"/>
              </a:spcAft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KPA 4: Municipal Transformation 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788896"/>
              </p:ext>
            </p:extLst>
          </p:nvPr>
        </p:nvGraphicFramePr>
        <p:xfrm>
          <a:off x="800715" y="921264"/>
          <a:ext cx="10467052" cy="5420441"/>
        </p:xfrm>
        <a:graphic>
          <a:graphicData uri="http://schemas.openxmlformats.org/drawingml/2006/table">
            <a:tbl>
              <a:tblPr/>
              <a:tblGrid>
                <a:gridCol w="1226265"/>
                <a:gridCol w="838365"/>
                <a:gridCol w="1229394"/>
                <a:gridCol w="441080"/>
                <a:gridCol w="513029"/>
                <a:gridCol w="513029"/>
                <a:gridCol w="513029"/>
                <a:gridCol w="513029"/>
                <a:gridCol w="1038572"/>
                <a:gridCol w="1301344"/>
                <a:gridCol w="1301344"/>
                <a:gridCol w="1038572"/>
              </a:tblGrid>
              <a:tr h="2904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9046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825370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Governance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Risk Management reports submitted to the Risk Management Committee per quarter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0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Risk Management Committee meetings convened per quarter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8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execution of identified risk management plan within prescribed timeframes per quarter (OMM)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AFS not reviewed due to late submission</a:t>
                      </a:r>
                      <a:b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Co-sourced service not appointed as none could pass evaluation stage</a:t>
                      </a:r>
                      <a:b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3.Awaiting new AC term to appoint PMS specialist</a:t>
                      </a:r>
                      <a:b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Still soliciting help from the sector department to assist with BCP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Enforce AFS process plan timeframes </a:t>
                      </a:r>
                      <a:b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Tender </a:t>
                      </a:r>
                      <a:r>
                        <a:rPr lang="en-ZA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readvertised</a:t>
                      </a: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anticipating to appoint by March 2017</a:t>
                      </a:r>
                      <a:b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AC advert for the new term to be placed in </a:t>
                      </a:r>
                      <a:r>
                        <a:rPr lang="en-ZA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</a:t>
                      </a: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b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To request provincial treasury ICT section to assist with development of BCP plan by March 2017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5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8828" y="4902002"/>
            <a:ext cx="6293223" cy="5962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40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394" y="-30402"/>
            <a:ext cx="812873" cy="70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1"/>
            <a:ext cx="402139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 REVIEW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1520" y="-258"/>
            <a:ext cx="4882042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630555">
              <a:lnSpc>
                <a:spcPct val="107000"/>
              </a:lnSpc>
              <a:spcAft>
                <a:spcPts val="0"/>
              </a:spcAft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KPA 6: Good Governance and Public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Participation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094965"/>
              </p:ext>
            </p:extLst>
          </p:nvPr>
        </p:nvGraphicFramePr>
        <p:xfrm>
          <a:off x="858516" y="870822"/>
          <a:ext cx="10365007" cy="4684922"/>
        </p:xfrm>
        <a:graphic>
          <a:graphicData uri="http://schemas.openxmlformats.org/drawingml/2006/table">
            <a:tbl>
              <a:tblPr/>
              <a:tblGrid>
                <a:gridCol w="1215763"/>
                <a:gridCol w="831185"/>
                <a:gridCol w="1218865"/>
                <a:gridCol w="437303"/>
                <a:gridCol w="508636"/>
                <a:gridCol w="508636"/>
                <a:gridCol w="508636"/>
                <a:gridCol w="508636"/>
                <a:gridCol w="1029678"/>
                <a:gridCol w="1290198"/>
                <a:gridCol w="1283996"/>
                <a:gridCol w="1023475"/>
              </a:tblGrid>
              <a:tr h="2266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2663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659095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Governance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execution of identified risk management plan within prescribed timeframes per quarter (Total Organisation)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Perfomance in 1st quarter was affected by the AGSA audit as officals had to prioritise AGSA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Timeframes were shifted to forthcoming quarter in the Risk </a:t>
                      </a:r>
                      <a:r>
                        <a:rPr lang="en-ZA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 </a:t>
                      </a: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89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Fraud / Corruption Risk Plan approved by Council by 30 Sept 2016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14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anti-fraud and corruption awareness campaigns held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17/19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Poor attendance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Engage Management to enforce attendance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4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and Operational Risk Plan approved by Council by 30 Sept 2016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39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8828" y="4902002"/>
            <a:ext cx="6293223" cy="5962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40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394" y="-30402"/>
            <a:ext cx="812873" cy="70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1"/>
            <a:ext cx="402139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 REVIEW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1520" y="-258"/>
            <a:ext cx="4882042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630555">
              <a:lnSpc>
                <a:spcPct val="107000"/>
              </a:lnSpc>
              <a:spcAft>
                <a:spcPts val="0"/>
              </a:spcAft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KPA 6: Good Governance and Public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Participation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641118"/>
              </p:ext>
            </p:extLst>
          </p:nvPr>
        </p:nvGraphicFramePr>
        <p:xfrm>
          <a:off x="804260" y="884460"/>
          <a:ext cx="10551999" cy="5236121"/>
        </p:xfrm>
        <a:graphic>
          <a:graphicData uri="http://schemas.openxmlformats.org/drawingml/2006/table">
            <a:tbl>
              <a:tblPr/>
              <a:tblGrid>
                <a:gridCol w="1303209"/>
                <a:gridCol w="890969"/>
                <a:gridCol w="1306533"/>
                <a:gridCol w="468757"/>
                <a:gridCol w="545220"/>
                <a:gridCol w="545220"/>
                <a:gridCol w="545220"/>
                <a:gridCol w="538571"/>
                <a:gridCol w="538571"/>
                <a:gridCol w="1382996"/>
                <a:gridCol w="1382996"/>
                <a:gridCol w="1103737"/>
              </a:tblGrid>
              <a:tr h="1910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9109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461910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Governance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Auditor General matters resolved as per the approved audit action plan by 30 June 2017 (Total organisation)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11/12/13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49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AG Management Letter findings resolved by 30 Jun 2017 (OMM)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11/12/13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9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Internal Audit reports submitted to the Audit Committee per quarter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60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Internal Audit Findings resolved per quarter as per the Audit Plan by 30 Jun 2017 (OMM)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71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8828" y="4902002"/>
            <a:ext cx="6293223" cy="5962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40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394" y="-30402"/>
            <a:ext cx="812873" cy="70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1"/>
            <a:ext cx="402139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 REVIEW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1520" y="-258"/>
            <a:ext cx="4882042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630555">
              <a:lnSpc>
                <a:spcPct val="107000"/>
              </a:lnSpc>
              <a:spcAft>
                <a:spcPts val="0"/>
              </a:spcAft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KPA 6: Good Governance and Public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Participation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18031"/>
              </p:ext>
            </p:extLst>
          </p:nvPr>
        </p:nvGraphicFramePr>
        <p:xfrm>
          <a:off x="839716" y="884460"/>
          <a:ext cx="10472296" cy="5427850"/>
        </p:xfrm>
        <a:graphic>
          <a:graphicData uri="http://schemas.openxmlformats.org/drawingml/2006/table">
            <a:tbl>
              <a:tblPr/>
              <a:tblGrid>
                <a:gridCol w="1227613"/>
                <a:gridCol w="839288"/>
                <a:gridCol w="1230745"/>
                <a:gridCol w="441565"/>
                <a:gridCol w="513593"/>
                <a:gridCol w="513593"/>
                <a:gridCol w="513593"/>
                <a:gridCol w="513593"/>
                <a:gridCol w="1039713"/>
                <a:gridCol w="1302775"/>
                <a:gridCol w="1302775"/>
                <a:gridCol w="1033450"/>
              </a:tblGrid>
              <a:tr h="2071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0716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745812">
                <a:tc rowSpan="6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Governance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Performance Audit Committee meetings held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81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Submission of Draft consolidated Annual Report to Council on or before 28 August 2016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4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Submission of Final audited consolidated Annual Report to Council on or before 28 January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4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Submission of AR Oversight Report to Council by the 30th March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4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Council meetings resolutions resolved within the prescribed timeframe (3 months)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4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 IDP review Process Plan approved by 30th June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81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8828" y="4902002"/>
            <a:ext cx="6293223" cy="5962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40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394" y="-30402"/>
            <a:ext cx="812873" cy="70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1"/>
            <a:ext cx="402139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 REVIEW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1520" y="-258"/>
            <a:ext cx="4882042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630555">
              <a:lnSpc>
                <a:spcPct val="107000"/>
              </a:lnSpc>
              <a:spcAft>
                <a:spcPts val="0"/>
              </a:spcAft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KPA 6: Good Governance and Public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Participation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716733"/>
              </p:ext>
            </p:extLst>
          </p:nvPr>
        </p:nvGraphicFramePr>
        <p:xfrm>
          <a:off x="788784" y="884458"/>
          <a:ext cx="10537975" cy="5472096"/>
        </p:xfrm>
        <a:graphic>
          <a:graphicData uri="http://schemas.openxmlformats.org/drawingml/2006/table">
            <a:tbl>
              <a:tblPr/>
              <a:tblGrid>
                <a:gridCol w="1236053"/>
                <a:gridCol w="845055"/>
                <a:gridCol w="1239205"/>
                <a:gridCol w="444599"/>
                <a:gridCol w="517124"/>
                <a:gridCol w="517124"/>
                <a:gridCol w="517124"/>
                <a:gridCol w="517124"/>
                <a:gridCol w="1046861"/>
                <a:gridCol w="1311728"/>
                <a:gridCol w="1305423"/>
                <a:gridCol w="1040555"/>
              </a:tblGrid>
              <a:tr h="2120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1209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721129">
                <a:tc rowSpan="6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Governance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Hosting of an annual Strategic </a:t>
                      </a:r>
                      <a:r>
                        <a:rPr lang="en-Z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Lekgotla</a:t>
                      </a:r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review the IDP by 30 Dec 2016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 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be hosted on Quarter3(25-27/01/2017)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97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Draft 2017/18 IDP/Budget tabled before Council for adoption by March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1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IDP/Budget tabled and approved by Council by the 31st May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1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Obtain a Qualified Auditor General opinion for the 2015/16 financial year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Disclaimer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Qualified</a:t>
                      </a:r>
                      <a:r>
                        <a:rPr lang="en-ZA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41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Budget and SDBIP approved by the Mayor by the 28th February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1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SDBIP approved by the Mayor within 28 days after approval of Budget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83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72687"/>
              </p:ext>
            </p:extLst>
          </p:nvPr>
        </p:nvGraphicFramePr>
        <p:xfrm>
          <a:off x="865632" y="938784"/>
          <a:ext cx="10082784" cy="5491503"/>
        </p:xfrm>
        <a:graphic>
          <a:graphicData uri="http://schemas.openxmlformats.org/drawingml/2006/table">
            <a:tbl>
              <a:tblPr firstRow="1" bandRow="1"/>
              <a:tblGrid>
                <a:gridCol w="5225452"/>
                <a:gridCol w="4857332"/>
              </a:tblGrid>
              <a:tr h="98414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2400" dirty="0" smtClean="0">
                          <a:solidFill>
                            <a:schemeClr val="tx1"/>
                          </a:solidFill>
                        </a:rPr>
                        <a:t>OVERALL</a:t>
                      </a:r>
                      <a:r>
                        <a:rPr lang="en-ZA" sz="2400" baseline="0" dirty="0" smtClean="0">
                          <a:solidFill>
                            <a:schemeClr val="tx1"/>
                          </a:solidFill>
                        </a:rPr>
                        <a:t> PERFORMANCE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endParaRPr lang="en-Z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835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ACHIEVED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dirty="0" smtClean="0"/>
                        <a:t>11</a:t>
                      </a:r>
                      <a:endParaRPr lang="en-Z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835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NOT ACHIEVED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dirty="0" smtClean="0"/>
                        <a:t>03</a:t>
                      </a:r>
                      <a:endParaRPr lang="en-Z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984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ACHIEVEMENT Mid-Term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dirty="0" smtClean="0"/>
                        <a:t>78.5%</a:t>
                      </a:r>
                      <a:endParaRPr lang="en-Z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8682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 0.00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984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 0.00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13764" y="8603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13764" y="86030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1217" y="323166"/>
            <a:ext cx="4800600" cy="3683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Overall Performance for MM’s Office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5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837" y="914400"/>
            <a:ext cx="9366325" cy="4972050"/>
          </a:xfrm>
        </p:spPr>
        <p:txBody>
          <a:bodyPr>
            <a:normAutofit/>
          </a:bodyPr>
          <a:lstStyle/>
          <a:p>
            <a:pPr marL="68580" lvl="0" algn="ctr">
              <a:spcBef>
                <a:spcPct val="20000"/>
              </a:spcBef>
            </a:pPr>
            <a:r>
              <a:rPr lang="en-ZA" sz="8000" b="1" dirty="0">
                <a:solidFill>
                  <a:srgbClr val="94C600">
                    <a:lumMod val="50000"/>
                  </a:srgbClr>
                </a:solidFill>
              </a:rPr>
              <a:t>PLANNING AND ECONOMIC DEVELOPMENT  </a:t>
            </a:r>
            <a:r>
              <a:rPr lang="en-ZA" b="1" dirty="0">
                <a:solidFill>
                  <a:srgbClr val="94C600">
                    <a:lumMod val="50000"/>
                  </a:srgbClr>
                </a:solidFill>
              </a:rPr>
              <a:t/>
            </a:r>
            <a:br>
              <a:rPr lang="en-ZA" b="1" dirty="0">
                <a:solidFill>
                  <a:srgbClr val="94C600">
                    <a:lumMod val="50000"/>
                  </a:srgbClr>
                </a:solidFill>
              </a:rPr>
            </a:b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6095999" y="3855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13764" y="90237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8354" y="28466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83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>
                <a:solidFill>
                  <a:srgbClr val="000000"/>
                </a:solidFill>
                <a:latin typeface="Calibri" panose="020F0502020204030204" pitchFamily="34" charset="0"/>
              </a:rPr>
              <a:t>KPA 1: Spatial Rationale</a:t>
            </a:r>
            <a:r>
              <a:rPr lang="en-ZA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248373"/>
              </p:ext>
            </p:extLst>
          </p:nvPr>
        </p:nvGraphicFramePr>
        <p:xfrm>
          <a:off x="798384" y="986166"/>
          <a:ext cx="10513630" cy="3902287"/>
        </p:xfrm>
        <a:graphic>
          <a:graphicData uri="http://schemas.openxmlformats.org/drawingml/2006/table">
            <a:tbl>
              <a:tblPr/>
              <a:tblGrid>
                <a:gridCol w="1367401"/>
                <a:gridCol w="934855"/>
                <a:gridCol w="1370888"/>
                <a:gridCol w="491845"/>
                <a:gridCol w="572075"/>
                <a:gridCol w="572075"/>
                <a:gridCol w="572075"/>
                <a:gridCol w="1158104"/>
                <a:gridCol w="1158104"/>
                <a:gridCol w="1158104"/>
                <a:gridCol w="1158104"/>
              </a:tblGrid>
              <a:tr h="1817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ZA" sz="9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r>
                        <a:rPr lang="en-ZA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Quarter</a:t>
                      </a:r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817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772263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 the nation and build Integrated Human Settlement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use management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 land use applications received and processed within 60 days as per the Town Planning and Township Ordinance Act 15 of 1986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portfolio committee members (PED) poor attendance to the training and site inspection meeting scheduled for 25/11/2016 has set back the approval of applications.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portfolio committee members (PED) should adhere to  meeting schedule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499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EPMLM Town Planning By-Laws developed and gazetted by Dec 2016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Deferred by council 3 times in the 1st and 2nd citing reasons of training and site inspection, poorly attended by council.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Council to adopt the by-laws to be able to secure funding for follow up SPLUMA projects (SDF, TPS and Advertising By-Law).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87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8354" y="28466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83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>
                <a:solidFill>
                  <a:srgbClr val="000000"/>
                </a:solidFill>
                <a:latin typeface="Calibri" panose="020F0502020204030204" pitchFamily="34" charset="0"/>
              </a:rPr>
              <a:t>KPA 1: Spatial Rationale</a:t>
            </a:r>
            <a:r>
              <a:rPr lang="en-ZA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437074"/>
              </p:ext>
            </p:extLst>
          </p:nvPr>
        </p:nvGraphicFramePr>
        <p:xfrm>
          <a:off x="751755" y="969497"/>
          <a:ext cx="10471771" cy="4708632"/>
        </p:xfrm>
        <a:graphic>
          <a:graphicData uri="http://schemas.openxmlformats.org/drawingml/2006/table">
            <a:tbl>
              <a:tblPr/>
              <a:tblGrid>
                <a:gridCol w="1361956"/>
                <a:gridCol w="931132"/>
                <a:gridCol w="1365429"/>
                <a:gridCol w="489887"/>
                <a:gridCol w="569797"/>
                <a:gridCol w="569797"/>
                <a:gridCol w="569797"/>
                <a:gridCol w="1153494"/>
                <a:gridCol w="1153494"/>
                <a:gridCol w="1153494"/>
                <a:gridCol w="1153494"/>
              </a:tblGrid>
              <a:tr h="2102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1020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2144108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 the nation and build Integrated Human Settlement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use management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EPMLM Billboard and Advertising by-law developed and gazetted by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205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New Building Plans of less than 500 square meters assessed within 10 days of receipt of plans.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205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New Building Plans of more than 500 square meters assessed within 28 days of receipt of plans.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55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8354" y="28466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83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>
                <a:solidFill>
                  <a:srgbClr val="000000"/>
                </a:solidFill>
                <a:latin typeface="Calibri" panose="020F0502020204030204" pitchFamily="34" charset="0"/>
              </a:rPr>
              <a:t>KPA 1: Spatial Rationale</a:t>
            </a:r>
            <a:r>
              <a:rPr lang="en-ZA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465166"/>
              </p:ext>
            </p:extLst>
          </p:nvPr>
        </p:nvGraphicFramePr>
        <p:xfrm>
          <a:off x="833166" y="1161232"/>
          <a:ext cx="10375612" cy="4826612"/>
        </p:xfrm>
        <a:graphic>
          <a:graphicData uri="http://schemas.openxmlformats.org/drawingml/2006/table">
            <a:tbl>
              <a:tblPr/>
              <a:tblGrid>
                <a:gridCol w="1296125"/>
                <a:gridCol w="1296125"/>
                <a:gridCol w="1299431"/>
                <a:gridCol w="466208"/>
                <a:gridCol w="542257"/>
                <a:gridCol w="542257"/>
                <a:gridCol w="542257"/>
                <a:gridCol w="1097738"/>
                <a:gridCol w="1097738"/>
                <a:gridCol w="1097738"/>
                <a:gridCol w="1097738"/>
              </a:tblGrid>
              <a:tr h="1800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8009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008545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 the nation and build Integrated Human Settlement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use management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municipal buildings to be  maintained as per the approved municipal maintenance plan by the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6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use management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Land Use Awareness workshops to held with Magoshi by 30 June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70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a municipal building maintenance plan and submit to Council for approval by 30 Sept 2016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5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municipal houses to be maintained as per the approved municipal maintenance plan by the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Appointed service providers for maintenance on municipal houses are a bit slow.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More supervision and inspections to be conducted on site appointed service providers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8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631149"/>
              </p:ext>
            </p:extLst>
          </p:nvPr>
        </p:nvGraphicFramePr>
        <p:xfrm>
          <a:off x="833627" y="769962"/>
          <a:ext cx="10524745" cy="5514083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5263355"/>
                <a:gridCol w="1953613"/>
                <a:gridCol w="3307777"/>
              </a:tblGrid>
              <a:tr h="2882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ITEM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TIME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PRESENTER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32" marR="58232" marT="0" marB="0"/>
                </a:tc>
              </a:tr>
              <a:tr h="24992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OPENING &amp;  WELCOME:  Mayor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ea typeface="Calibri"/>
                          <a:cs typeface="Arial" panose="020B0604020202020204" pitchFamily="34" charset="0"/>
                        </a:rPr>
                        <a:t>08h00 – 08h20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Hon. CR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KUPA</a:t>
                      </a:r>
                      <a:endParaRPr lang="en-US" sz="1200" dirty="0" smtClean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</a:tr>
              <a:tr h="249921">
                <a:tc>
                  <a:txBody>
                    <a:bodyPr/>
                    <a:lstStyle/>
                    <a:p>
                      <a:pPr marL="228600" marR="0" lvl="0" indent="-2286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APOLOGIES</a:t>
                      </a:r>
                    </a:p>
                    <a:p>
                      <a:pPr marL="0" marR="0" lv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ea typeface="Calibri"/>
                          <a:cs typeface="Arial" panose="020B0604020202020204" pitchFamily="34" charset="0"/>
                        </a:rPr>
                        <a:t>3.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Calibri"/>
                          <a:cs typeface="Arial" panose="020B0604020202020204" pitchFamily="34" charset="0"/>
                        </a:rPr>
                        <a:t>Progress on the Implementation on 1</a:t>
                      </a:r>
                      <a:r>
                        <a:rPr kumimoji="0" lang="en-US" sz="1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Calibri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Calibri"/>
                          <a:cs typeface="Arial" panose="020B0604020202020204" pitchFamily="34" charset="0"/>
                        </a:rPr>
                        <a:t> Quarter Lekgotla Resolutions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ea typeface="Calibri"/>
                          <a:cs typeface="Arial" panose="020B0604020202020204" pitchFamily="34" charset="0"/>
                        </a:rPr>
                        <a:t>08h20 -- 08h30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ea typeface="Calibri"/>
                          <a:cs typeface="Arial" panose="020B0604020202020204" pitchFamily="34" charset="0"/>
                        </a:rPr>
                        <a:t>08h30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ea typeface="Calibri"/>
                          <a:cs typeface="Arial" panose="020B0604020202020204" pitchFamily="34" charset="0"/>
                        </a:rPr>
                        <a:t> – 09h00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 Hon. CR KUPA</a:t>
                      </a:r>
                    </a:p>
                  </a:txBody>
                  <a:tcPr marL="58232" marR="58232" marT="0" marB="0"/>
                </a:tc>
              </a:tr>
              <a:tr h="24992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4. MUNICIPAL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MANAGER’S OVERVIEW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ea typeface="Calibri"/>
                          <a:cs typeface="Arial" panose="020B0604020202020204" pitchFamily="34" charset="0"/>
                        </a:rPr>
                        <a:t>09h00 – 09h30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ea typeface="Calibri"/>
                          <a:cs typeface="Arial" panose="020B0604020202020204" pitchFamily="34" charset="0"/>
                        </a:rPr>
                        <a:t>Ms. MATHEBELA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ea typeface="Calibri"/>
                          <a:cs typeface="Arial" panose="020B0604020202020204" pitchFamily="34" charset="0"/>
                        </a:rPr>
                        <a:t> MM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</a:tr>
              <a:tr h="249921">
                <a:tc rowSpan="2">
                  <a:txBody>
                    <a:bodyPr/>
                    <a:lstStyle/>
                    <a:p>
                      <a:pPr marL="228600" marR="0" lvl="0" indent="-2286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  PRESENTATIONS</a:t>
                      </a:r>
                    </a:p>
                    <a:p>
                      <a:pPr marL="342900" marR="0" lv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14400" algn="l"/>
                        </a:tabLs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5.1    Municipal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Manager’s Office      </a:t>
                      </a:r>
                    </a:p>
                    <a:p>
                      <a:pPr marL="342900" marR="0" lv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14400" algn="l"/>
                        </a:tabLst>
                      </a:pP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5.2    Planning and Economic Development</a:t>
                      </a: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42900" marR="0" lv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14400" algn="l"/>
                        </a:tabLs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5.3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   Corporate Services Directorate</a:t>
                      </a:r>
                      <a:endParaRPr lang="en-US" sz="1200" dirty="0" smtClean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14400" algn="l"/>
                        </a:tabLst>
                      </a:pP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Questions </a:t>
                      </a:r>
                      <a:r>
                        <a:rPr lang="en-US" sz="1200" dirty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&amp; </a:t>
                      </a: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Discussions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14400" algn="l"/>
                        </a:tabLs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TEA BREAK TEA BREAK TEA BREAK</a:t>
                      </a:r>
                    </a:p>
                    <a:p>
                      <a:pPr marL="457200" marR="0" lvl="1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5.4  Infrastructure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Services Directorate 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1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5.5  Community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Services Directorate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1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5.6  Budget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and Treasury Directorate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</a:tr>
              <a:tr h="2398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09h30 - 10h00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10h00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–11h30</a:t>
                      </a:r>
                      <a:endParaRPr lang="en-US" sz="1200" dirty="0" smtClean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11h30 - 12h00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12h00 </a:t>
                      </a:r>
                      <a:r>
                        <a:rPr lang="en-US" sz="1200" dirty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12h30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12h30- 13h00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13h00 -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13h30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13h30 </a:t>
                      </a:r>
                      <a:r>
                        <a:rPr lang="en-US" sz="1200" dirty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14h00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14h00 – 14h30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Mr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SELLO TEFFO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Ms. KATLEGO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SHONGWE</a:t>
                      </a:r>
                      <a:endParaRPr lang="en-US" sz="1200" dirty="0" smtClean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Mr. REPLY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MKWANAZI</a:t>
                      </a:r>
                      <a:endParaRPr lang="en-US" sz="1200" dirty="0" smtClean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ALL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Ms. MAHWIBILA RADINGWANE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Mr.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Ms.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KHABO RAMOSIBI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ea typeface="Calibri"/>
                          <a:cs typeface="Arial" panose="020B0604020202020204" pitchFamily="34" charset="0"/>
                        </a:rPr>
                        <a:t>ALL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</a:tr>
              <a:tr h="2499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Questions &amp; Discussions </a:t>
                      </a:r>
                      <a:endParaRPr lang="en-US" sz="120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14h30- 15h00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9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81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6.Closure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15h15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 Hon. CR KUPA</a:t>
                      </a:r>
                    </a:p>
                  </a:txBody>
                  <a:tcPr marL="58232" marR="58232" marT="0" marB="0"/>
                </a:tc>
              </a:tr>
              <a:tr h="52756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ea typeface="Calibri"/>
                          <a:cs typeface="Arial" panose="020B0604020202020204" pitchFamily="34" charset="0"/>
                        </a:rPr>
                        <a:t>7. Lunch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ea typeface="Calibri"/>
                          <a:cs typeface="Arial" panose="020B0604020202020204" pitchFamily="34" charset="0"/>
                        </a:rPr>
                        <a:t> Served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76335" y="-1"/>
            <a:ext cx="414327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  Mid-Term PERFORMANCE  AGENDA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612" y="-30405"/>
            <a:ext cx="806860" cy="80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76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8354" y="28466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83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>
                <a:solidFill>
                  <a:srgbClr val="000000"/>
                </a:solidFill>
                <a:latin typeface="Calibri" panose="020F0502020204030204" pitchFamily="34" charset="0"/>
              </a:rPr>
              <a:t>KPA 1: Spatial Rationale</a:t>
            </a:r>
            <a:r>
              <a:rPr lang="en-ZA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64045"/>
              </p:ext>
            </p:extLst>
          </p:nvPr>
        </p:nvGraphicFramePr>
        <p:xfrm>
          <a:off x="805224" y="986166"/>
          <a:ext cx="10418298" cy="4809948"/>
        </p:xfrm>
        <a:graphic>
          <a:graphicData uri="http://schemas.openxmlformats.org/drawingml/2006/table">
            <a:tbl>
              <a:tblPr/>
              <a:tblGrid>
                <a:gridCol w="1302288"/>
                <a:gridCol w="1302288"/>
                <a:gridCol w="1305610"/>
                <a:gridCol w="468425"/>
                <a:gridCol w="544835"/>
                <a:gridCol w="544835"/>
                <a:gridCol w="538189"/>
                <a:gridCol w="1102957"/>
                <a:gridCol w="1102957"/>
                <a:gridCol w="1102957"/>
                <a:gridCol w="1102957"/>
              </a:tblGrid>
              <a:tr h="1811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8116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2318921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 the nation and build Integrated Human Settlement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SDF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EPMLM Spatial Development Framework and adopted by Council by 31 March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73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EPMLM Town Planning Scheme by 31 March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96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use management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buildings; constructed with approved plans, inspected that comply with the National Building Regulations and Building Standards Amendments Act No 49 of 1995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7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8354" y="28466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2 - Basic Service Delivery </a:t>
            </a:r>
            <a:r>
              <a:rPr lang="en-ZA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940678"/>
              </p:ext>
            </p:extLst>
          </p:nvPr>
        </p:nvGraphicFramePr>
        <p:xfrm>
          <a:off x="819396" y="1163783"/>
          <a:ext cx="10620376" cy="3420092"/>
        </p:xfrm>
        <a:graphic>
          <a:graphicData uri="http://schemas.openxmlformats.org/drawingml/2006/table">
            <a:tbl>
              <a:tblPr/>
              <a:tblGrid>
                <a:gridCol w="1366672"/>
                <a:gridCol w="726168"/>
                <a:gridCol w="1534488"/>
                <a:gridCol w="550542"/>
                <a:gridCol w="640346"/>
                <a:gridCol w="640346"/>
                <a:gridCol w="640346"/>
                <a:gridCol w="640346"/>
                <a:gridCol w="1288500"/>
                <a:gridCol w="1296311"/>
                <a:gridCol w="1296311"/>
              </a:tblGrid>
              <a:tr h="2600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6008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326423"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 the nation and build Integrated Human Settlement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reports in terms of new RDP Housing units provided by the CoGHSTA submitted to Council by 30 Jun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13 /14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503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community wellbeing through accelerated service delivery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attendance at scheduled Bid Committee meetings by 30 Jun 2017 (P&amp;ED)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91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8354" y="28466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>
                <a:solidFill>
                  <a:srgbClr val="000000"/>
                </a:solidFill>
                <a:latin typeface="Calibri" panose="020F0502020204030204" pitchFamily="34" charset="0"/>
              </a:rPr>
              <a:t>KPA 3: Local Economic Development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140284"/>
              </p:ext>
            </p:extLst>
          </p:nvPr>
        </p:nvGraphicFramePr>
        <p:xfrm>
          <a:off x="780308" y="969497"/>
          <a:ext cx="10502208" cy="5242469"/>
        </p:xfrm>
        <a:graphic>
          <a:graphicData uri="http://schemas.openxmlformats.org/drawingml/2006/table">
            <a:tbl>
              <a:tblPr/>
              <a:tblGrid>
                <a:gridCol w="1439968"/>
                <a:gridCol w="984468"/>
                <a:gridCol w="1443640"/>
                <a:gridCol w="602435"/>
                <a:gridCol w="602435"/>
                <a:gridCol w="602435"/>
                <a:gridCol w="595088"/>
                <a:gridCol w="595088"/>
                <a:gridCol w="1212217"/>
                <a:gridCol w="1212217"/>
                <a:gridCol w="1212217"/>
              </a:tblGrid>
              <a:tr h="2537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537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731831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 the economy and provide livelihood support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SMME's and Cooperatives capacity building skill workshops scheduled and held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 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39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Coop's supported with respect to financial support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 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03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LED forum meetings held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 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03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partnerships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Hosting of a LED Summit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 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03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Tourism Association established by Dec 2016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 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ZA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liase</a:t>
                      </a: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 Limpopo Tourism Agency to conduct seminar to encourage tourism product owners prior the launching on the Association by end of 3rd quarter.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86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8354" y="28466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>
                <a:solidFill>
                  <a:srgbClr val="000000"/>
                </a:solidFill>
                <a:latin typeface="Calibri" panose="020F0502020204030204" pitchFamily="34" charset="0"/>
              </a:rPr>
              <a:t>KPA 3: Local Economic Development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542899"/>
              </p:ext>
            </p:extLst>
          </p:nvPr>
        </p:nvGraphicFramePr>
        <p:xfrm>
          <a:off x="770896" y="987198"/>
          <a:ext cx="10423129" cy="4749924"/>
        </p:xfrm>
        <a:graphic>
          <a:graphicData uri="http://schemas.openxmlformats.org/drawingml/2006/table">
            <a:tbl>
              <a:tblPr/>
              <a:tblGrid>
                <a:gridCol w="1438685"/>
                <a:gridCol w="983590"/>
                <a:gridCol w="1442356"/>
                <a:gridCol w="517485"/>
                <a:gridCol w="601899"/>
                <a:gridCol w="601899"/>
                <a:gridCol w="594559"/>
                <a:gridCol w="594559"/>
                <a:gridCol w="1218479"/>
                <a:gridCol w="1218479"/>
                <a:gridCol w="1211139"/>
              </a:tblGrid>
              <a:tr h="2038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0385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693123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partnerships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Hosting of a Businesses Tourism Indaba by 30 Jun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 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2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reports submitted to Council with respect to the implementation of Social Labour Plan (SLP) programmes of Mining Companies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mining companies could not confirm the proposed meetings.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LED unit approached the Mining Development Agency to intervene in ensuring that the meeting become successful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2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reports submitted to Council with respect to the Corporate Social Investment (CSI) programmes of both Business and Mining organisations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mining companies could not confirm the proposed meetings.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LED unit approached the Mining Development Agency to intervene in ensuring that the meeting become successful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595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 the economy and provide livelihood support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and update the cooperative database by 30 June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 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2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8354" y="28466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4: Municipal Transformation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860375"/>
              </p:ext>
            </p:extLst>
          </p:nvPr>
        </p:nvGraphicFramePr>
        <p:xfrm>
          <a:off x="750810" y="1184685"/>
          <a:ext cx="10234693" cy="1366785"/>
        </p:xfrm>
        <a:graphic>
          <a:graphicData uri="http://schemas.openxmlformats.org/drawingml/2006/table">
            <a:tbl>
              <a:tblPr/>
              <a:tblGrid>
                <a:gridCol w="1011393"/>
                <a:gridCol w="1011393"/>
                <a:gridCol w="1483125"/>
                <a:gridCol w="532114"/>
                <a:gridCol w="618912"/>
                <a:gridCol w="618912"/>
                <a:gridCol w="611364"/>
                <a:gridCol w="611364"/>
                <a:gridCol w="1245372"/>
                <a:gridCol w="1245372"/>
                <a:gridCol w="1245372"/>
              </a:tblGrid>
              <a:tr h="2507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5078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865213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Institutional Development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new / reviewed policies adopted by Council by 31 March 2017  (P&amp;ED)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6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8354" y="28466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6: Good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Governance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547885"/>
              </p:ext>
            </p:extLst>
          </p:nvPr>
        </p:nvGraphicFramePr>
        <p:xfrm>
          <a:off x="884903" y="987197"/>
          <a:ext cx="10294373" cy="3452067"/>
        </p:xfrm>
        <a:graphic>
          <a:graphicData uri="http://schemas.openxmlformats.org/drawingml/2006/table">
            <a:tbl>
              <a:tblPr/>
              <a:tblGrid>
                <a:gridCol w="1306774"/>
                <a:gridCol w="918641"/>
                <a:gridCol w="1347112"/>
                <a:gridCol w="483315"/>
                <a:gridCol w="562153"/>
                <a:gridCol w="562153"/>
                <a:gridCol w="562153"/>
                <a:gridCol w="1138018"/>
                <a:gridCol w="1138018"/>
                <a:gridCol w="1138018"/>
                <a:gridCol w="1138018"/>
              </a:tblGrid>
              <a:tr h="2332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3324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991303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Governance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Internal Audit Findings resolved per quarter as per the Audit Plan by 30 Jun 2017 (P&amp;ED)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04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AG Management Letter findings resolved by 30 Jun 2017 (P&amp;ED)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11/12/13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22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execution of identified risk management plan within prescribed timeframes per quarter (P&amp;ED)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59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236404"/>
              </p:ext>
            </p:extLst>
          </p:nvPr>
        </p:nvGraphicFramePr>
        <p:xfrm>
          <a:off x="865632" y="938784"/>
          <a:ext cx="10082784" cy="5440307"/>
        </p:xfrm>
        <a:graphic>
          <a:graphicData uri="http://schemas.openxmlformats.org/drawingml/2006/table">
            <a:tbl>
              <a:tblPr firstRow="1" bandRow="1"/>
              <a:tblGrid>
                <a:gridCol w="5284445"/>
                <a:gridCol w="4798339"/>
              </a:tblGrid>
              <a:tr h="98414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2400" dirty="0" smtClean="0">
                          <a:solidFill>
                            <a:schemeClr val="tx1"/>
                          </a:solidFill>
                        </a:rPr>
                        <a:t>OVERALL</a:t>
                      </a:r>
                      <a:r>
                        <a:rPr lang="en-ZA" sz="2400" baseline="0" dirty="0" smtClean="0">
                          <a:solidFill>
                            <a:schemeClr val="tx1"/>
                          </a:solidFill>
                        </a:rPr>
                        <a:t> PERFORMANCE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endParaRPr lang="en-Z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835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ACHIEVED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dirty="0" smtClean="0"/>
                        <a:t>10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835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NOT ACHIEVED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dirty="0" smtClean="0"/>
                        <a:t>08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817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ACHIEVEMENT Mid-Term PERFORMANCE</a:t>
                      </a:r>
                    </a:p>
                    <a:p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dirty="0" smtClean="0"/>
                        <a:t>55.5%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984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1 255 084.00</a:t>
                      </a:r>
                      <a:endParaRPr kumimoji="0" lang="en-ZA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984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3545" y="-1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1217" y="323166"/>
            <a:ext cx="4800600" cy="3683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Overall Performance for PED Department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7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4" y="900113"/>
            <a:ext cx="10257582" cy="4242351"/>
          </a:xfrm>
        </p:spPr>
        <p:txBody>
          <a:bodyPr>
            <a:normAutofit/>
          </a:bodyPr>
          <a:lstStyle/>
          <a:p>
            <a:pPr marL="68580" lvl="0" algn="ctr">
              <a:spcBef>
                <a:spcPct val="20000"/>
              </a:spcBef>
            </a:pPr>
            <a:r>
              <a:rPr lang="en-ZA" sz="9800" b="1" dirty="0" smtClean="0">
                <a:solidFill>
                  <a:srgbClr val="94C600">
                    <a:lumMod val="50000"/>
                  </a:srgbClr>
                </a:solidFill>
                <a:latin typeface="Aharoni" pitchFamily="2" charset="-79"/>
                <a:cs typeface="Aharoni" pitchFamily="2" charset="-79"/>
              </a:rPr>
              <a:t>CORPORATE SERVICE   </a:t>
            </a:r>
            <a:r>
              <a:rPr lang="en-ZA" sz="4800" b="1" dirty="0">
                <a:solidFill>
                  <a:srgbClr val="94C600">
                    <a:lumMod val="50000"/>
                  </a:srgbClr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ZA" sz="4800" b="1" dirty="0">
                <a:solidFill>
                  <a:srgbClr val="94C600">
                    <a:lumMod val="50000"/>
                  </a:srgbClr>
                </a:solidFill>
                <a:latin typeface="Aharoni" pitchFamily="2" charset="-79"/>
                <a:cs typeface="Aharoni" pitchFamily="2" charset="-79"/>
              </a:rPr>
            </a:b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6089073" y="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76000" y="15779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4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0342" y="-25200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7" y="-28466"/>
            <a:ext cx="720624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-41324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2 - Basic Service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Delivery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051781"/>
              </p:ext>
            </p:extLst>
          </p:nvPr>
        </p:nvGraphicFramePr>
        <p:xfrm>
          <a:off x="902998" y="870823"/>
          <a:ext cx="10379521" cy="2536054"/>
        </p:xfrm>
        <a:graphic>
          <a:graphicData uri="http://schemas.openxmlformats.org/drawingml/2006/table">
            <a:tbl>
              <a:tblPr/>
              <a:tblGrid>
                <a:gridCol w="876405"/>
                <a:gridCol w="1281907"/>
                <a:gridCol w="1285177"/>
                <a:gridCol w="461094"/>
                <a:gridCol w="536308"/>
                <a:gridCol w="536308"/>
                <a:gridCol w="536308"/>
                <a:gridCol w="536308"/>
                <a:gridCol w="1085697"/>
                <a:gridCol w="1085697"/>
                <a:gridCol w="1079156"/>
                <a:gridCol w="1079156"/>
              </a:tblGrid>
              <a:tr h="2415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415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074804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community wellbeing through accelerated service delivery -</a:t>
                      </a:r>
                    </a:p>
                  </a:txBody>
                  <a:tcPr marL="9480" marR="9480" marT="94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Institutional Development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Customer Complaint reports submitted to Council (inclusive of Presidential Hotline)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19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19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SCM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attendance at scheduled Bid Committee meetings by 30 Jun 2017 (Corp)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07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12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0342" y="-25200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7" y="-28466"/>
            <a:ext cx="720624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-41324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4: Municipal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Transformation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552705"/>
              </p:ext>
            </p:extLst>
          </p:nvPr>
        </p:nvGraphicFramePr>
        <p:xfrm>
          <a:off x="836523" y="839308"/>
          <a:ext cx="10504988" cy="5325517"/>
        </p:xfrm>
        <a:graphic>
          <a:graphicData uri="http://schemas.openxmlformats.org/drawingml/2006/table">
            <a:tbl>
              <a:tblPr/>
              <a:tblGrid>
                <a:gridCol w="1296585"/>
                <a:gridCol w="886442"/>
                <a:gridCol w="1299892"/>
                <a:gridCol w="466373"/>
                <a:gridCol w="542449"/>
                <a:gridCol w="542449"/>
                <a:gridCol w="542449"/>
                <a:gridCol w="542449"/>
                <a:gridCol w="1098129"/>
                <a:gridCol w="1098129"/>
                <a:gridCol w="1098129"/>
                <a:gridCol w="1091513"/>
              </a:tblGrid>
              <a:tr h="2310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7610" marR="7610" marT="7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3104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785542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7610" marR="7610" marT="76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Institutional Development</a:t>
                      </a:r>
                    </a:p>
                  </a:txBody>
                  <a:tcPr marL="7610" marR="7610" marT="7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new / reviewed policies adopted by Council by 30 Jun 2017 (Corp)</a:t>
                      </a:r>
                    </a:p>
                  </a:txBody>
                  <a:tcPr marL="7610" marR="7610" marT="7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09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3 000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7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Lease Agreements processed within the time frame of 30 days</a:t>
                      </a:r>
                    </a:p>
                  </a:txBody>
                  <a:tcPr marL="7610" marR="7610" marT="7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12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31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Service Level Agreements (SLA's) and Employment Contracts processed within the time frame of 30 days</a:t>
                      </a:r>
                    </a:p>
                  </a:txBody>
                  <a:tcPr marL="7610" marR="7610" marT="7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34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9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approved positions processed within three months of post being vacant (task 13 and above)</a:t>
                      </a:r>
                    </a:p>
                  </a:txBody>
                  <a:tcPr marL="7610" marR="7610" marT="7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02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9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approved vacant positions (previously filled) processed within (3) months of post being vacant</a:t>
                      </a:r>
                    </a:p>
                  </a:txBody>
                  <a:tcPr marL="7610" marR="7610" marT="7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02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04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1030310" y="1985749"/>
            <a:ext cx="10354613" cy="33332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5B9BD5"/>
              </a:buClr>
              <a:buFont typeface="Wingdings 2"/>
              <a:buNone/>
              <a:defRPr/>
            </a:pPr>
            <a:endParaRPr lang="en-US" sz="3200" b="1" u="sng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5B9BD5"/>
              </a:buClr>
              <a:buSzTx/>
              <a:buNone/>
              <a:defRPr/>
            </a:pPr>
            <a:r>
              <a:rPr lang="en-US" sz="2100" b="1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Vision: </a:t>
            </a:r>
            <a:r>
              <a:rPr lang="en-ZA" sz="2100" i="1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“A viable and sustainable municipality that provide quality service and enhance socio-economic growth”</a:t>
            </a:r>
            <a:endParaRPr lang="en-US" sz="2100" i="1" dirty="0">
              <a:solidFill>
                <a:prstClr val="black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5B9BD5"/>
              </a:buClr>
              <a:buSzTx/>
              <a:buNone/>
              <a:defRPr/>
            </a:pPr>
            <a:endParaRPr lang="en-US" sz="2100" i="1" dirty="0">
              <a:solidFill>
                <a:srgbClr val="44546A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5B9BD5"/>
              </a:buClr>
              <a:buSzTx/>
              <a:buNone/>
              <a:defRPr/>
            </a:pPr>
            <a:r>
              <a:rPr lang="en-US" sz="2100" b="1" i="1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Mission</a:t>
            </a:r>
            <a:r>
              <a:rPr lang="en-US" sz="2100" i="1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: </a:t>
            </a:r>
            <a:r>
              <a:rPr lang="en-ZA" sz="2100" i="1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To involve all sectors of the community in the economic, environment and social development whilst improving service delivery thereby becoming a prominent agricultural, business and mega industrial growth point in the Sekhukhune District for the benefit of the residents and province. </a:t>
            </a:r>
            <a:endParaRPr lang="en-US" sz="2100" i="1" dirty="0">
              <a:solidFill>
                <a:prstClr val="black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8703" y="-4233"/>
            <a:ext cx="434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MUNICIPAL MANAGER’S OVERVIEW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1"/>
            <a:ext cx="399336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 REVIEW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095500" y="596626"/>
            <a:ext cx="8001000" cy="1295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44546A">
                    <a:satMod val="130000"/>
                  </a:srgbClr>
                </a:solidFill>
              </a:rPr>
              <a:t>EPHRAIM MOGALE  LOCAL MUNICIPALITY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360" y="-4233"/>
            <a:ext cx="87249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0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0342" y="-25200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7" y="-28466"/>
            <a:ext cx="720624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-41324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4: Municipal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Transformation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568358"/>
              </p:ext>
            </p:extLst>
          </p:nvPr>
        </p:nvGraphicFramePr>
        <p:xfrm>
          <a:off x="771001" y="839308"/>
          <a:ext cx="10555762" cy="5586569"/>
        </p:xfrm>
        <a:graphic>
          <a:graphicData uri="http://schemas.openxmlformats.org/drawingml/2006/table">
            <a:tbl>
              <a:tblPr/>
              <a:tblGrid>
                <a:gridCol w="1311525"/>
                <a:gridCol w="896655"/>
                <a:gridCol w="1314870"/>
                <a:gridCol w="471747"/>
                <a:gridCol w="471747"/>
                <a:gridCol w="548698"/>
                <a:gridCol w="548698"/>
                <a:gridCol w="548698"/>
                <a:gridCol w="1110781"/>
                <a:gridCol w="1110781"/>
                <a:gridCol w="1110781"/>
                <a:gridCol w="1110781"/>
              </a:tblGrid>
              <a:tr h="2173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7160" marR="7160" marT="7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1736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554288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and retain skilled capacitated workforce</a:t>
                      </a:r>
                    </a:p>
                  </a:txBody>
                  <a:tcPr marL="7160" marR="7160" marT="71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Institutional Development</a:t>
                      </a:r>
                    </a:p>
                  </a:txBody>
                  <a:tcPr marL="7160" marR="7160" marT="7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Job Descriptions  developed by 30 Jun 2017</a:t>
                      </a:r>
                    </a:p>
                  </a:txBody>
                  <a:tcPr marL="7160" marR="7160" marT="7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13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Job Descriptions  developed but not yet signed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 developed to engage the employees for signing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81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employees from previously disadvantaged groups appointed in the three highest levels of management as per the approved EE plan by the 30 June 2017 (GKPI)</a:t>
                      </a:r>
                    </a:p>
                  </a:txBody>
                  <a:tcPr marL="7160" marR="7160" marT="7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01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81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budget spent implementing the Workplace Skills Plan by the 30 Jun 2017 (GKPI)</a:t>
                      </a:r>
                    </a:p>
                  </a:txBody>
                  <a:tcPr marL="7160" marR="7160" marT="7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03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81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beneficiaries trained as per target of Workplace Skill Plan (WSP) by 30 Jun 2017</a:t>
                      </a:r>
                    </a:p>
                  </a:txBody>
                  <a:tcPr marL="7160" marR="7160" marT="7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03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05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Councillors trained by 30 Jun 2017</a:t>
                      </a:r>
                    </a:p>
                  </a:txBody>
                  <a:tcPr marL="7160" marR="7160" marT="7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08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220,9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57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0342" y="-25200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7" y="-28466"/>
            <a:ext cx="720624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-41324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4: Municipal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Transformation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226834"/>
              </p:ext>
            </p:extLst>
          </p:nvPr>
        </p:nvGraphicFramePr>
        <p:xfrm>
          <a:off x="846878" y="870822"/>
          <a:ext cx="10361897" cy="5220261"/>
        </p:xfrm>
        <a:graphic>
          <a:graphicData uri="http://schemas.openxmlformats.org/drawingml/2006/table">
            <a:tbl>
              <a:tblPr/>
              <a:tblGrid>
                <a:gridCol w="1278119"/>
                <a:gridCol w="873815"/>
                <a:gridCol w="1281380"/>
                <a:gridCol w="459731"/>
                <a:gridCol w="534724"/>
                <a:gridCol w="534724"/>
                <a:gridCol w="534724"/>
                <a:gridCol w="534724"/>
                <a:gridCol w="1082489"/>
                <a:gridCol w="1082489"/>
                <a:gridCol w="1082489"/>
                <a:gridCol w="1082489"/>
              </a:tblGrid>
              <a:tr h="1947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6545" marR="6545" marT="6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9478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82783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and retain skilled capacitated workforce</a:t>
                      </a:r>
                    </a:p>
                  </a:txBody>
                  <a:tcPr marL="6545" marR="6545" marT="6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Institutional Development</a:t>
                      </a:r>
                    </a:p>
                  </a:txBody>
                  <a:tcPr marL="6545" marR="6545" marT="6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beneficiaries of the Community Bursary scheme by the 30 Jun 2017</a:t>
                      </a:r>
                    </a:p>
                  </a:txBody>
                  <a:tcPr marL="6545" marR="6545" marT="6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07/14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Allocation is done after matric results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Applications received and are been assessed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71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organisational structure and align to the IDP and Budget by 30 June 2017</a:t>
                      </a:r>
                    </a:p>
                  </a:txBody>
                  <a:tcPr marL="6545" marR="6545" marT="6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10/11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540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6545" marR="6545" marT="6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ICT steering committee meetings held in terms of the implementation of the ICT governance strategy and policy</a:t>
                      </a:r>
                    </a:p>
                  </a:txBody>
                  <a:tcPr marL="6545" marR="6545" marT="6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23/24 25/26 27/28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1 860,7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2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Local Labour Forum (LLF) meetings held as scheduled</a:t>
                      </a:r>
                    </a:p>
                  </a:txBody>
                  <a:tcPr marL="6545" marR="6545" marT="6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08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Originated from Q1 due to LG elections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Adhere to the approved LLF program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88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Workplace Health and Safety Forum meetings held as scheduled</a:t>
                      </a:r>
                    </a:p>
                  </a:txBody>
                  <a:tcPr marL="6545" marR="6545" marT="6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04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4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Employee Wellness Programs held</a:t>
                      </a:r>
                    </a:p>
                  </a:txBody>
                  <a:tcPr marL="6545" marR="6545" marT="6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05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50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0342" y="-25200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7" y="-28466"/>
            <a:ext cx="720624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-41324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6: Good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Governance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169760"/>
              </p:ext>
            </p:extLst>
          </p:nvPr>
        </p:nvGraphicFramePr>
        <p:xfrm>
          <a:off x="785967" y="1058730"/>
          <a:ext cx="10481800" cy="4840624"/>
        </p:xfrm>
        <a:graphic>
          <a:graphicData uri="http://schemas.openxmlformats.org/drawingml/2006/table">
            <a:tbl>
              <a:tblPr/>
              <a:tblGrid>
                <a:gridCol w="1292910"/>
                <a:gridCol w="883927"/>
                <a:gridCol w="1296208"/>
                <a:gridCol w="465051"/>
                <a:gridCol w="540911"/>
                <a:gridCol w="540911"/>
                <a:gridCol w="540911"/>
                <a:gridCol w="540911"/>
                <a:gridCol w="1095015"/>
                <a:gridCol w="1095015"/>
                <a:gridCol w="1095015"/>
                <a:gridCol w="1095015"/>
              </a:tblGrid>
              <a:tr h="2942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9426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000494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9480" marR="9480" marT="94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Governance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 Council meeting held by June 2016 as per the Legislation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07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37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EXCO meetings held each month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07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Exco member attended other Council program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Adherence to approved schedule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37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Section 79 Committee meetings held each quarter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07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8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reports submitted to Council in terms of the number of MPAC resolutions raised and resolved per quarter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07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MPAC meetings are held when there are items referred to the Committee.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Adherence to approved schedule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12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0342" y="-25200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7" y="-28466"/>
            <a:ext cx="720624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-41324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6: Good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Governance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668449"/>
              </p:ext>
            </p:extLst>
          </p:nvPr>
        </p:nvGraphicFramePr>
        <p:xfrm>
          <a:off x="788174" y="954216"/>
          <a:ext cx="10612140" cy="5479215"/>
        </p:xfrm>
        <a:graphic>
          <a:graphicData uri="http://schemas.openxmlformats.org/drawingml/2006/table">
            <a:tbl>
              <a:tblPr/>
              <a:tblGrid>
                <a:gridCol w="1329060"/>
                <a:gridCol w="1329060"/>
                <a:gridCol w="1332451"/>
                <a:gridCol w="478055"/>
                <a:gridCol w="556035"/>
                <a:gridCol w="556035"/>
                <a:gridCol w="556035"/>
                <a:gridCol w="549255"/>
                <a:gridCol w="549255"/>
                <a:gridCol w="1125633"/>
                <a:gridCol w="1125633"/>
                <a:gridCol w="1125633"/>
              </a:tblGrid>
              <a:tr h="1688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5551" marR="5551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6889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60604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 and Efficient Community Involvement</a:t>
                      </a:r>
                    </a:p>
                  </a:txBody>
                  <a:tcPr marL="5551" marR="5551" marT="55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Institutional Development</a:t>
                      </a:r>
                    </a:p>
                  </a:txBody>
                  <a:tcPr marL="5551" marR="5551" marT="55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Community Workers local forum meetings held</a:t>
                      </a:r>
                    </a:p>
                  </a:txBody>
                  <a:tcPr marL="5551" marR="5551" marT="55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 07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96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Public Participation meetings facilitated </a:t>
                      </a:r>
                    </a:p>
                  </a:txBody>
                  <a:tcPr marL="5551" marR="5551" marT="55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02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meetings were scheduled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Adherence to approved schedule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194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 and Efficient Community Involvement</a:t>
                      </a:r>
                    </a:p>
                  </a:txBody>
                  <a:tcPr marL="5551" marR="5551" marT="55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Institutional Development</a:t>
                      </a:r>
                    </a:p>
                  </a:txBody>
                  <a:tcPr marL="5551" marR="5551" marT="55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reports submitted to Council in terms of scheduled ward committee meetings held </a:t>
                      </a:r>
                    </a:p>
                  </a:txBody>
                  <a:tcPr marL="5551" marR="5551" marT="55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03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Establishment of ward committees not yet finalised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 track the finalisation of the establishment of ward committees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0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Ward operational plan reports submitted to Council by the 30 Jun 2017</a:t>
                      </a:r>
                    </a:p>
                  </a:txBody>
                  <a:tcPr marL="5551" marR="5551" marT="55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03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Ward committees are still to develop the ward based operational plans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 track the finalisation of the ward operatioinal plans.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0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community newsletters published and distributed </a:t>
                      </a:r>
                    </a:p>
                  </a:txBody>
                  <a:tcPr marL="5551" marR="5551" marT="55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05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45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Welfare Services</a:t>
                      </a:r>
                    </a:p>
                  </a:txBody>
                  <a:tcPr marL="5551" marR="5551" marT="55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Transversal programmes implemented in terms of mainstreaming with respect to Gender, Disabled, Woman and Children Rights by the 30 Jun 2017</a:t>
                      </a:r>
                    </a:p>
                  </a:txBody>
                  <a:tcPr marL="5551" marR="5551" marT="55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01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0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Youth</a:t>
                      </a:r>
                    </a:p>
                  </a:txBody>
                  <a:tcPr marL="5551" marR="5551" marT="55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Youth programmes / initiatives implemented each quarter </a:t>
                      </a:r>
                    </a:p>
                  </a:txBody>
                  <a:tcPr marL="5551" marR="5551" marT="55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04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55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0342" y="-25200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7" y="-28466"/>
            <a:ext cx="720624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-41324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6: Good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Governance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58182"/>
              </p:ext>
            </p:extLst>
          </p:nvPr>
        </p:nvGraphicFramePr>
        <p:xfrm>
          <a:off x="902999" y="870823"/>
          <a:ext cx="10409014" cy="4202622"/>
        </p:xfrm>
        <a:graphic>
          <a:graphicData uri="http://schemas.openxmlformats.org/drawingml/2006/table">
            <a:tbl>
              <a:tblPr/>
              <a:tblGrid>
                <a:gridCol w="1283932"/>
                <a:gridCol w="877789"/>
                <a:gridCol w="1287207"/>
                <a:gridCol w="461822"/>
                <a:gridCol w="537155"/>
                <a:gridCol w="537155"/>
                <a:gridCol w="537155"/>
                <a:gridCol w="537155"/>
                <a:gridCol w="1087411"/>
                <a:gridCol w="1087411"/>
                <a:gridCol w="1087411"/>
                <a:gridCol w="1087411"/>
              </a:tblGrid>
              <a:tr h="2309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3091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785105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 and Efficient Community Involvement</a:t>
                      </a:r>
                    </a:p>
                  </a:txBody>
                  <a:tcPr marL="9480" marR="9480" marT="94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Institutional Development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hosting and management of the website by SITA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29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381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9480" marR="9480" marT="94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Governance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Internal Audit Findings resolved per quarter as per the Audit Plan by 30 Jun 2017 (Corp)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14/15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10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AG Management Letter findings resolved by 30 Jun 2017 (Corp)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11/12/13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2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execution of identified risk management plan within prescribed timeframes per quarter (Corp) 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16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35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9073" y="18075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38857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13764" y="90237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1218" y="-10392"/>
            <a:ext cx="48006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smtClean="0"/>
              <a:t>Overall Performance for Corporate Services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69889"/>
              </p:ext>
            </p:extLst>
          </p:nvPr>
        </p:nvGraphicFramePr>
        <p:xfrm>
          <a:off x="621218" y="1143000"/>
          <a:ext cx="10905374" cy="5347952"/>
        </p:xfrm>
        <a:graphic>
          <a:graphicData uri="http://schemas.openxmlformats.org/drawingml/2006/table">
            <a:tbl>
              <a:tblPr firstRow="1" bandRow="1"/>
              <a:tblGrid>
                <a:gridCol w="5452687"/>
                <a:gridCol w="5452687"/>
              </a:tblGrid>
              <a:tr h="80277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2400" dirty="0" smtClean="0">
                          <a:solidFill>
                            <a:schemeClr val="tx1"/>
                          </a:solidFill>
                        </a:rPr>
                        <a:t>OVERALL</a:t>
                      </a:r>
                      <a:r>
                        <a:rPr lang="en-ZA" sz="2400" baseline="0" dirty="0" smtClean="0">
                          <a:solidFill>
                            <a:schemeClr val="tx1"/>
                          </a:solidFill>
                        </a:rPr>
                        <a:t> PERFORMANCE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endParaRPr lang="en-Z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8597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ACHIEVED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dirty="0" smtClean="0"/>
                        <a:t>17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8597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NOT ACHIEVED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dirty="0" smtClean="0"/>
                        <a:t>09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799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ACHIEVEMENT Mid-Term PERFORMANCE</a:t>
                      </a:r>
                    </a:p>
                    <a:p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dirty="0" smtClean="0"/>
                        <a:t>65.3%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1013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 5 364 200.00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1013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11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53" y="2857500"/>
            <a:ext cx="9672256" cy="1143000"/>
          </a:xfrm>
        </p:spPr>
        <p:txBody>
          <a:bodyPr>
            <a:noAutofit/>
          </a:bodyPr>
          <a:lstStyle/>
          <a:p>
            <a:r>
              <a:rPr lang="en-ZA" sz="8000" b="1" dirty="0">
                <a:solidFill>
                  <a:srgbClr val="94C600">
                    <a:lumMod val="50000"/>
                  </a:srgbClr>
                </a:solidFill>
                <a:latin typeface="Aharoni" pitchFamily="2" charset="-79"/>
                <a:cs typeface="Aharoni" pitchFamily="2" charset="-79"/>
              </a:rPr>
              <a:t>INFRASTRUCTURE</a:t>
            </a:r>
            <a:endParaRPr lang="en-ZA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6090078" y="-3491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107" y="-32988"/>
            <a:ext cx="77931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24155" y="86030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2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88254" y="28466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632" y="-28466"/>
            <a:ext cx="76487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-41324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2 - Basic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70251" y="-28466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167504"/>
              </p:ext>
            </p:extLst>
          </p:nvPr>
        </p:nvGraphicFramePr>
        <p:xfrm>
          <a:off x="831702" y="908254"/>
          <a:ext cx="10465566" cy="5492546"/>
        </p:xfrm>
        <a:graphic>
          <a:graphicData uri="http://schemas.openxmlformats.org/drawingml/2006/table">
            <a:tbl>
              <a:tblPr/>
              <a:tblGrid>
                <a:gridCol w="1309032"/>
                <a:gridCol w="894949"/>
                <a:gridCol w="1312369"/>
                <a:gridCol w="470850"/>
                <a:gridCol w="470850"/>
                <a:gridCol w="547656"/>
                <a:gridCol w="828162"/>
                <a:gridCol w="1215529"/>
                <a:gridCol w="1212189"/>
                <a:gridCol w="1101990"/>
                <a:gridCol w="1101990"/>
              </a:tblGrid>
              <a:tr h="2653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653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676618">
                <a:tc rowSpan="6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community wellbeing through accelerated service delivery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Roads and storm water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</a:t>
                      </a:r>
                      <a:r>
                        <a:rPr lang="en-Z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Kms</a:t>
                      </a:r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roads to be graded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      1 644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1 200km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300km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454.313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15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m2 of base and surface patches repaired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 m2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 m2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863.31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15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Roads Master plan and adopted by Council by 31 March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Assessment ;reviewing and closure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15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Kms of gravel roads to be constructed in tar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48/50/52/53/54/70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       7 000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4,7kms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15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kms of Storm  Water to be constructed in Ext 6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6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Kms of roads to be rehabilitated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71/84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       4 500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4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74359" y="13493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374" y="-28466"/>
            <a:ext cx="69112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-41324"/>
            <a:ext cx="4800600" cy="3683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/>
              <a:t>KPA 2: </a:t>
            </a:r>
            <a:r>
              <a:rPr lang="en-US" dirty="0"/>
              <a:t>Basic Service Delivery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70251" y="-28466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972268"/>
              </p:ext>
            </p:extLst>
          </p:nvPr>
        </p:nvGraphicFramePr>
        <p:xfrm>
          <a:off x="798153" y="819765"/>
          <a:ext cx="10528607" cy="5572977"/>
        </p:xfrm>
        <a:graphic>
          <a:graphicData uri="http://schemas.openxmlformats.org/drawingml/2006/table">
            <a:tbl>
              <a:tblPr/>
              <a:tblGrid>
                <a:gridCol w="1299092"/>
                <a:gridCol w="1299092"/>
                <a:gridCol w="1302405"/>
                <a:gridCol w="467276"/>
                <a:gridCol w="467276"/>
                <a:gridCol w="543499"/>
                <a:gridCol w="536869"/>
                <a:gridCol w="1112177"/>
                <a:gridCol w="1163782"/>
                <a:gridCol w="1236889"/>
                <a:gridCol w="1100250"/>
              </a:tblGrid>
              <a:tr h="1948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948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631310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community wellbeing through accelerated service delivery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Roads and storm water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Km  of roads to be constructed by 30 Jun 2017 (Industrial Road)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       1 000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4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high mast lights connected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17/32/38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ESKOM installed 6 of 16 supplies supplies.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ESKOM slow to install supply points. No transport for TLB. Waiting for material. Vacancies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Get truck licensed and roadworthy. Request SCM to source material. Request HR to fill vacancies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088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Quarterly reports in terms of households with access to basic levels of electricity submitted to the MM (GKPI)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ESKOM report for December 2016 only available mid-January 2017. Only few backlog submissions from Councillors.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Request Councillors to submit </a:t>
                      </a:r>
                      <a:r>
                        <a:rPr lang="en-ZA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backlog </a:t>
                      </a: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2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an Energy Master &amp; OM plan and submit to Council for adoption by 31 March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Master Plan:</a:t>
                      </a: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Recorders installed in all substations. </a:t>
                      </a: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 Plan: </a:t>
                      </a: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Specification submitted 11/8/2016. Section 32 proposal submitted to Director.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Master Plan: </a:t>
                      </a: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Concern about electrification backlog and public lighting.               </a:t>
                      </a: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 Plan: </a:t>
                      </a: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SCM did not process submission. Limited time left to complete.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Master Plan:</a:t>
                      </a: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Follow-up with MISA about electrification backlog and public lighting.               </a:t>
                      </a: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 Plan:</a:t>
                      </a: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Follow section 32 appointment due to limited time left &amp; cost saving.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36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high mast lights upgraded to led fittings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10/25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Provider appointed.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1217" y="-41324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2 - Basic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5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72090" y="-46167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EPMLM 2016/2017 </a:t>
            </a:r>
            <a:r>
              <a:rPr lang="en-US" b="1" dirty="0" smtClean="0">
                <a:solidFill>
                  <a:srgbClr val="002060"/>
                </a:solidFill>
              </a:rPr>
              <a:t>Mid-Term </a:t>
            </a:r>
            <a:r>
              <a:rPr lang="en-US" b="1" dirty="0">
                <a:solidFill>
                  <a:srgbClr val="002060"/>
                </a:solidFill>
              </a:rPr>
              <a:t>PERFORMANCE </a:t>
            </a:r>
            <a:r>
              <a:rPr lang="en-US" b="1" dirty="0" smtClean="0">
                <a:solidFill>
                  <a:srgbClr val="002060"/>
                </a:solidFill>
              </a:rPr>
              <a:t>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-41324"/>
            <a:ext cx="4800600" cy="3683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/>
              <a:t>KPA 2: </a:t>
            </a:r>
            <a:r>
              <a:rPr lang="en-US" dirty="0"/>
              <a:t>Basic Service Delivery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70251" y="-28466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518874"/>
              </p:ext>
            </p:extLst>
          </p:nvPr>
        </p:nvGraphicFramePr>
        <p:xfrm>
          <a:off x="833808" y="875391"/>
          <a:ext cx="10492953" cy="5348428"/>
        </p:xfrm>
        <a:graphic>
          <a:graphicData uri="http://schemas.openxmlformats.org/drawingml/2006/table">
            <a:tbl>
              <a:tblPr/>
              <a:tblGrid>
                <a:gridCol w="1294692"/>
                <a:gridCol w="1294692"/>
                <a:gridCol w="1297994"/>
                <a:gridCol w="465693"/>
                <a:gridCol w="465693"/>
                <a:gridCol w="541657"/>
                <a:gridCol w="535052"/>
                <a:gridCol w="1202215"/>
                <a:gridCol w="1202215"/>
                <a:gridCol w="1096525"/>
                <a:gridCol w="1096525"/>
              </a:tblGrid>
              <a:tr h="2025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0259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053478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community wellbeing through accelerated service delivery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faulty streetlights fittings maintained within 90 days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07/08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stock in SCM stores. Vacancies. Submission on 18/07/2016 for material not processed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Maintain stock levels. Fill vacancies. Process request for material.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2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faulty Mast light fittings repaired within 90 days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09/10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stock in SCM stores. Vacancies. Submission on 18/07/2016 for material not processed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Maintain stock levels. Fill vacancies. Process request for material.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42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households with access to basic levels of electricity by the 30 June 2017 (GKPI)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INEP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1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Management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new Capital projects started on time In terms of the appointment of consultants / contractors for EPMLM funded projects as per the Capital implementation plan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   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1217" y="-41324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2 - Basic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0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4109" y="1007919"/>
            <a:ext cx="844719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Mid-Term Job </a:t>
            </a:r>
            <a:r>
              <a:rPr lang="en-US" u="sng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Creation:</a:t>
            </a:r>
          </a:p>
          <a:p>
            <a:endParaRPr lang="en-US" u="sng" dirty="0">
              <a:solidFill>
                <a:prstClr val="black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endParaRPr lang="en-US" u="sng" dirty="0">
              <a:solidFill>
                <a:prstClr val="black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endParaRPr lang="en-US" u="sng" dirty="0">
              <a:solidFill>
                <a:prstClr val="black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endParaRPr lang="en-US" u="sng" dirty="0">
              <a:solidFill>
                <a:prstClr val="black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r>
              <a:rPr lang="en-US" u="sng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Senior Management Posts:</a:t>
            </a:r>
          </a:p>
          <a:p>
            <a:endParaRPr lang="en-US" u="sng" dirty="0">
              <a:solidFill>
                <a:prstClr val="black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endParaRPr lang="en-US" u="sng" dirty="0">
              <a:solidFill>
                <a:prstClr val="black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endParaRPr lang="en-US" u="sng" dirty="0">
              <a:solidFill>
                <a:prstClr val="black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endParaRPr lang="en-US" u="sng" dirty="0">
              <a:solidFill>
                <a:prstClr val="black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gency FB" panose="020B0503020202020204" pitchFamily="34" charset="0"/>
                <a:cs typeface="Arial" panose="020B0604020202020204" pitchFamily="34" charset="0"/>
              </a:rPr>
              <a:t>No. of Positions:	</a:t>
            </a:r>
            <a:r>
              <a:rPr lang="en-US" dirty="0" smtClean="0">
                <a:latin typeface="Agency FB" panose="020B0503020202020204" pitchFamily="34" charset="0"/>
                <a:cs typeface="Arial" panose="020B0604020202020204" pitchFamily="34" charset="0"/>
              </a:rPr>
              <a:t>269</a:t>
            </a:r>
            <a:endParaRPr lang="en-US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gency FB" panose="020B0503020202020204" pitchFamily="34" charset="0"/>
                <a:cs typeface="Arial" panose="020B0604020202020204" pitchFamily="34" charset="0"/>
              </a:rPr>
              <a:t>Vacant Positions: 	  </a:t>
            </a:r>
            <a:r>
              <a:rPr lang="en-US" dirty="0" smtClean="0">
                <a:latin typeface="Agency FB" panose="020B0503020202020204" pitchFamily="34" charset="0"/>
                <a:cs typeface="Arial" panose="020B0604020202020204" pitchFamily="34" charset="0"/>
              </a:rPr>
              <a:t>17</a:t>
            </a:r>
            <a:endParaRPr lang="en-US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gency FB" panose="020B0503020202020204" pitchFamily="34" charset="0"/>
                <a:cs typeface="Arial" panose="020B0604020202020204" pitchFamily="34" charset="0"/>
              </a:rPr>
              <a:t>Filled Position : 	</a:t>
            </a:r>
            <a:r>
              <a:rPr lang="en-US" dirty="0" smtClean="0">
                <a:latin typeface="Agency FB" panose="020B0503020202020204" pitchFamily="34" charset="0"/>
                <a:cs typeface="Arial" panose="020B0604020202020204" pitchFamily="34" charset="0"/>
              </a:rPr>
              <a:t>252</a:t>
            </a:r>
            <a:endParaRPr lang="en-US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gency FB" panose="020B0503020202020204" pitchFamily="34" charset="0"/>
                <a:cs typeface="Arial" panose="020B0604020202020204" pitchFamily="34" charset="0"/>
              </a:rPr>
              <a:t>1. New appointments</a:t>
            </a:r>
            <a:r>
              <a:rPr lang="en-US">
                <a:latin typeface="Agency FB" panose="020B0503020202020204" pitchFamily="34" charset="0"/>
                <a:cs typeface="Arial" panose="020B0604020202020204" pitchFamily="34" charset="0"/>
              </a:rPr>
              <a:t>:          </a:t>
            </a:r>
            <a:r>
              <a:rPr lang="en-US" smtClean="0">
                <a:latin typeface="Agency FB" panose="020B0503020202020204" pitchFamily="34" charset="0"/>
                <a:cs typeface="Arial" panose="020B0604020202020204" pitchFamily="34" charset="0"/>
              </a:rPr>
              <a:t>16</a:t>
            </a:r>
            <a:r>
              <a:rPr lang="en-US" dirty="0">
                <a:latin typeface="Agency FB" panose="020B0503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dirty="0">
                <a:latin typeface="Agency FB" panose="020B0503020202020204" pitchFamily="34" charset="0"/>
                <a:cs typeface="Arial" panose="020B0604020202020204" pitchFamily="34" charset="0"/>
              </a:rPr>
              <a:t>2. Disciplinary Matters:      </a:t>
            </a:r>
            <a:r>
              <a:rPr lang="en-US" dirty="0" smtClean="0">
                <a:latin typeface="Agency FB" panose="020B0503020202020204" pitchFamily="34" charset="0"/>
                <a:cs typeface="Arial" panose="020B0604020202020204" pitchFamily="34" charset="0"/>
              </a:rPr>
              <a:t>04</a:t>
            </a:r>
            <a:endParaRPr lang="en-US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gency FB" panose="020B0503020202020204" pitchFamily="34" charset="0"/>
                <a:cs typeface="Arial" panose="020B0604020202020204" pitchFamily="34" charset="0"/>
              </a:rPr>
              <a:t>3. No. of suspensions for the </a:t>
            </a:r>
            <a:r>
              <a:rPr lang="en-US" dirty="0" smtClean="0">
                <a:latin typeface="Agency FB" panose="020B0503020202020204" pitchFamily="34" charset="0"/>
                <a:cs typeface="Arial" panose="020B0604020202020204" pitchFamily="34" charset="0"/>
              </a:rPr>
              <a:t>Mid-Term: </a:t>
            </a:r>
            <a:r>
              <a:rPr lang="en-US" dirty="0">
                <a:latin typeface="Agency FB" panose="020B0503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dirty="0">
                <a:latin typeface="Agency FB" panose="020B0503020202020204" pitchFamily="34" charset="0"/>
                <a:cs typeface="Arial" panose="020B0604020202020204" pitchFamily="34" charset="0"/>
              </a:rPr>
              <a:t>4. Dismissal:  None 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"/>
            <a:ext cx="3733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EPMLM 2016/2017   </a:t>
            </a:r>
            <a:r>
              <a:rPr lang="en-US" b="1" dirty="0" smtClean="0">
                <a:solidFill>
                  <a:srgbClr val="002060"/>
                </a:solidFill>
              </a:rPr>
              <a:t>Mid-Term </a:t>
            </a:r>
            <a:r>
              <a:rPr lang="en-US" b="1" dirty="0">
                <a:solidFill>
                  <a:srgbClr val="002060"/>
                </a:solidFill>
              </a:rPr>
              <a:t>EXCO LEKGOTLA AGENDA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138499"/>
            <a:ext cx="434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MUNICIPAL MANAGER’S OVERVIEW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0"/>
            <a:ext cx="8382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327080"/>
              </p:ext>
            </p:extLst>
          </p:nvPr>
        </p:nvGraphicFramePr>
        <p:xfrm>
          <a:off x="2057400" y="2743200"/>
          <a:ext cx="7086600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650"/>
                <a:gridCol w="1771650"/>
                <a:gridCol w="1771650"/>
                <a:gridCol w="1771650"/>
              </a:tblGrid>
              <a:tr h="419100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Number of Posts</a:t>
                      </a:r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Filled</a:t>
                      </a:r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Vacant</a:t>
                      </a:r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Vacancy rate</a:t>
                      </a:r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6</a:t>
                      </a:r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4</a:t>
                      </a:r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2</a:t>
                      </a:r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40%</a:t>
                      </a:r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959421"/>
              </p:ext>
            </p:extLst>
          </p:nvPr>
        </p:nvGraphicFramePr>
        <p:xfrm>
          <a:off x="2057400" y="1447800"/>
          <a:ext cx="7086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320"/>
                <a:gridCol w="1417320"/>
                <a:gridCol w="1417320"/>
                <a:gridCol w="1417320"/>
                <a:gridCol w="1417320"/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gency FB" panose="020B0503020202020204" pitchFamily="34" charset="0"/>
                        </a:rPr>
                        <a:t>MEN</a:t>
                      </a:r>
                      <a:endParaRPr lang="en-ZA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gency FB" panose="020B0503020202020204" pitchFamily="34" charset="0"/>
                        </a:rPr>
                        <a:t>WOMEN</a:t>
                      </a:r>
                      <a:endParaRPr lang="en-ZA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gency FB" panose="020B0503020202020204" pitchFamily="34" charset="0"/>
                        </a:rPr>
                        <a:t>YOUTH</a:t>
                      </a:r>
                      <a:endParaRPr lang="en-ZA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gency FB" panose="020B0503020202020204" pitchFamily="34" charset="0"/>
                        </a:rPr>
                        <a:t>DISABLED</a:t>
                      </a:r>
                      <a:endParaRPr lang="en-ZA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gency FB" panose="020B0503020202020204" pitchFamily="34" charset="0"/>
                        </a:rPr>
                        <a:t>TOTAL</a:t>
                      </a:r>
                      <a:endParaRPr lang="en-ZA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en-ZA" sz="18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929</a:t>
                      </a:r>
                      <a:endParaRPr lang="en-ZA" sz="18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475</a:t>
                      </a:r>
                      <a:endParaRPr lang="en-ZA" sz="18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8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1 525</a:t>
                      </a:r>
                      <a:endParaRPr lang="en-ZA" sz="1800" b="1" dirty="0">
                        <a:solidFill>
                          <a:schemeClr val="tx1"/>
                        </a:solidFill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4" marB="45734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8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72090" y="-46167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EPMLM 2016/2017 </a:t>
            </a:r>
            <a:r>
              <a:rPr lang="en-US" b="1" dirty="0" smtClean="0">
                <a:solidFill>
                  <a:srgbClr val="002060"/>
                </a:solidFill>
              </a:rPr>
              <a:t>Mid-Term </a:t>
            </a:r>
            <a:r>
              <a:rPr lang="en-US" b="1" dirty="0">
                <a:solidFill>
                  <a:srgbClr val="002060"/>
                </a:solidFill>
              </a:rPr>
              <a:t>PERFORMANCE REVIEW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-41324"/>
            <a:ext cx="4800600" cy="3683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/>
              <a:t>KPA 2: </a:t>
            </a:r>
            <a:r>
              <a:rPr lang="en-US" dirty="0"/>
              <a:t>Basic Service Delivery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70251" y="-28466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757609"/>
              </p:ext>
            </p:extLst>
          </p:nvPr>
        </p:nvGraphicFramePr>
        <p:xfrm>
          <a:off x="904624" y="834512"/>
          <a:ext cx="10466381" cy="5500074"/>
        </p:xfrm>
        <a:graphic>
          <a:graphicData uri="http://schemas.openxmlformats.org/drawingml/2006/table">
            <a:tbl>
              <a:tblPr/>
              <a:tblGrid>
                <a:gridCol w="1248577"/>
                <a:gridCol w="1248577"/>
                <a:gridCol w="1251762"/>
                <a:gridCol w="449106"/>
                <a:gridCol w="522363"/>
                <a:gridCol w="522363"/>
                <a:gridCol w="789915"/>
                <a:gridCol w="1159392"/>
                <a:gridCol w="1159392"/>
                <a:gridCol w="1057467"/>
                <a:gridCol w="1057467"/>
              </a:tblGrid>
              <a:tr h="1508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4143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539120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community wellbeing through accelerated service delivery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Management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new Capital projects completed in terms of agreed schedule for EPMLM funded projects by Jun 30 2017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1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Capital budget spend in terms of new IDP identified projects as per the Capital implementation plan by the 30 June 2017 (GKPI)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3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Roads and storm water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spending on MIG funding by the 30 June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57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attendance at scheduled Bid Committee meetings by 30 Jun 2017 (IS)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36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reports submitted to Council in terms of compliance to the  CoGHSTA Back to Basics reporting system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1217" y="-41324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2 - Basic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5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70251" y="28466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EPMLM 2016/2017 </a:t>
            </a:r>
            <a:r>
              <a:rPr lang="en-US" b="1" dirty="0" smtClean="0">
                <a:solidFill>
                  <a:srgbClr val="002060"/>
                </a:solidFill>
              </a:rPr>
              <a:t>Mid-Term </a:t>
            </a:r>
            <a:r>
              <a:rPr lang="en-US" b="1" dirty="0">
                <a:solidFill>
                  <a:srgbClr val="002060"/>
                </a:solidFill>
              </a:rPr>
              <a:t>PERFORMANCE REVIEW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884" y="-28466"/>
            <a:ext cx="77961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-41324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3: Local Economic Development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70251" y="-28466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445106"/>
              </p:ext>
            </p:extLst>
          </p:nvPr>
        </p:nvGraphicFramePr>
        <p:xfrm>
          <a:off x="840734" y="1118775"/>
          <a:ext cx="10338543" cy="2022630"/>
        </p:xfrm>
        <a:graphic>
          <a:graphicData uri="http://schemas.openxmlformats.org/drawingml/2006/table">
            <a:tbl>
              <a:tblPr/>
              <a:tblGrid>
                <a:gridCol w="986025"/>
                <a:gridCol w="986025"/>
                <a:gridCol w="1445924"/>
                <a:gridCol w="518767"/>
                <a:gridCol w="518767"/>
                <a:gridCol w="603389"/>
                <a:gridCol w="596030"/>
                <a:gridCol w="905082"/>
                <a:gridCol w="1335548"/>
                <a:gridCol w="1221493"/>
                <a:gridCol w="1221493"/>
              </a:tblGrid>
              <a:tr h="2528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528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516972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 the economy and provide livelihood support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EPWP job opportunities provided through EPWP grant by 30 June 2017 (GKPI)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 03/08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 appointment on Capital projects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Municipality to appoint and project must commence with construction as soon as possible.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1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70251" y="28466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80" y="-28466"/>
            <a:ext cx="750121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-41324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4: Municipal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Transformation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70251" y="-28466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279005"/>
              </p:ext>
            </p:extLst>
          </p:nvPr>
        </p:nvGraphicFramePr>
        <p:xfrm>
          <a:off x="840737" y="1199433"/>
          <a:ext cx="10441779" cy="1661754"/>
        </p:xfrm>
        <a:graphic>
          <a:graphicData uri="http://schemas.openxmlformats.org/drawingml/2006/table">
            <a:tbl>
              <a:tblPr/>
              <a:tblGrid>
                <a:gridCol w="997290"/>
                <a:gridCol w="997290"/>
                <a:gridCol w="1462445"/>
                <a:gridCol w="524694"/>
                <a:gridCol w="524694"/>
                <a:gridCol w="610282"/>
                <a:gridCol w="602840"/>
                <a:gridCol w="915423"/>
                <a:gridCol w="1350807"/>
                <a:gridCol w="1228007"/>
                <a:gridCol w="1228007"/>
              </a:tblGrid>
              <a:tr h="3049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0490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051936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Institutional Development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new / reviewed policies adopted by Council by 31 March 2017 (IS)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2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70251" y="28466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80" y="-28466"/>
            <a:ext cx="750121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-41324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6: Good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Governance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70251" y="-28466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91236"/>
              </p:ext>
            </p:extLst>
          </p:nvPr>
        </p:nvGraphicFramePr>
        <p:xfrm>
          <a:off x="840736" y="1002020"/>
          <a:ext cx="10441780" cy="3584727"/>
        </p:xfrm>
        <a:graphic>
          <a:graphicData uri="http://schemas.openxmlformats.org/drawingml/2006/table">
            <a:tbl>
              <a:tblPr/>
              <a:tblGrid>
                <a:gridCol w="1295309"/>
                <a:gridCol w="885568"/>
                <a:gridCol w="1298614"/>
                <a:gridCol w="465915"/>
                <a:gridCol w="541915"/>
                <a:gridCol w="541915"/>
                <a:gridCol w="819481"/>
                <a:gridCol w="1202788"/>
                <a:gridCol w="1202788"/>
                <a:gridCol w="1097048"/>
                <a:gridCol w="1090439"/>
              </a:tblGrid>
              <a:tr h="2422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4221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029398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Governance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Internal Audit Findings resolved per quarter as per the Audit Plan by 30 Jun 2017 (IS)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5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AG Management Letter findings resolved by 30 Jun 2017 (IS)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11/12/13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738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execution of identified risk management plan within prescribed timeframes per quarter (IS)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54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9073" y="28466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6446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13764" y="90237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3455" y="139015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 smtClean="0"/>
              <a:t>Overall Performance for Infrastructure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15332"/>
              </p:ext>
            </p:extLst>
          </p:nvPr>
        </p:nvGraphicFramePr>
        <p:xfrm>
          <a:off x="623455" y="732361"/>
          <a:ext cx="11002488" cy="5711981"/>
        </p:xfrm>
        <a:graphic>
          <a:graphicData uri="http://schemas.openxmlformats.org/drawingml/2006/table">
            <a:tbl>
              <a:tblPr firstRow="1" bandRow="1"/>
              <a:tblGrid>
                <a:gridCol w="5215455"/>
                <a:gridCol w="5787033"/>
              </a:tblGrid>
              <a:tr h="51248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2400" dirty="0" smtClean="0">
                          <a:solidFill>
                            <a:schemeClr val="tx1"/>
                          </a:solidFill>
                        </a:rPr>
                        <a:t>OVERALL</a:t>
                      </a:r>
                      <a:r>
                        <a:rPr lang="en-ZA" sz="2400" baseline="0" dirty="0" smtClean="0">
                          <a:solidFill>
                            <a:schemeClr val="tx1"/>
                          </a:solidFill>
                        </a:rPr>
                        <a:t> PERFORMANCE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endParaRPr lang="en-Z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1140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ACHIEVED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800" b="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07</a:t>
                      </a:r>
                      <a:endParaRPr lang="en-ZA" sz="1800" b="0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1024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NOT ACHIEVED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800" b="0" kern="120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"/>
                          <a:cs typeface=""/>
                        </a:rPr>
                        <a:t>01</a:t>
                      </a:r>
                      <a:endParaRPr lang="en-ZA" sz="1800" b="0" kern="12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  <a:ea typeface=""/>
                        <a:cs typeface="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1024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ACHIEVEMENT Mid-Term PERFORMANCE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87.5%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1024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R 4 413 932.30</a:t>
                      </a:r>
                      <a:endParaRPr lang="en-US" sz="18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9838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R </a:t>
                      </a:r>
                      <a:endParaRPr lang="en-US" sz="18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30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837" y="1614488"/>
            <a:ext cx="9366325" cy="2957512"/>
          </a:xfrm>
        </p:spPr>
        <p:txBody>
          <a:bodyPr>
            <a:noAutofit/>
          </a:bodyPr>
          <a:lstStyle/>
          <a:p>
            <a:pPr algn="ctr"/>
            <a:r>
              <a:rPr lang="en-ZA" sz="8000" b="1" dirty="0">
                <a:solidFill>
                  <a:schemeClr val="accent1">
                    <a:lumMod val="50000"/>
                  </a:schemeClr>
                </a:solidFill>
              </a:rPr>
              <a:t>Community Services</a:t>
            </a:r>
            <a:endParaRPr lang="en-ZA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5999" y="37679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13764" y="90237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8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9073" y="2703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2 - Basic Service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Delivery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92982" y="180079"/>
            <a:ext cx="1750848" cy="34023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46</a:t>
            </a:fld>
            <a:r>
              <a:rPr lang="en-US" dirty="0" smtClean="0"/>
              <a:t>6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409258"/>
              </p:ext>
            </p:extLst>
          </p:nvPr>
        </p:nvGraphicFramePr>
        <p:xfrm>
          <a:off x="793406" y="981997"/>
          <a:ext cx="10385868" cy="4991100"/>
        </p:xfrm>
        <a:graphic>
          <a:graphicData uri="http://schemas.openxmlformats.org/drawingml/2006/table">
            <a:tbl>
              <a:tblPr/>
              <a:tblGrid>
                <a:gridCol w="1300723"/>
                <a:gridCol w="1300723"/>
                <a:gridCol w="1304041"/>
                <a:gridCol w="467862"/>
                <a:gridCol w="544179"/>
                <a:gridCol w="544179"/>
                <a:gridCol w="544179"/>
                <a:gridCol w="544179"/>
                <a:gridCol w="537543"/>
                <a:gridCol w="1101632"/>
                <a:gridCol w="1101632"/>
                <a:gridCol w="1094996"/>
              </a:tblGrid>
              <a:tr h="2411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4111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229691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community wellbeing through accelerated service delivery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Waste removal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households with access to a minimum level of basic waste removal by 30 June 2017 (once per week) (GKPI)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&gt;17,4%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5619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 quo remains, no increase in collection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extension of services to other areas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Finalise payment -</a:t>
                      </a:r>
                      <a:r>
                        <a:rPr lang="en-ZA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Leeufontein</a:t>
                      </a: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ZA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Elandskraal</a:t>
                      </a: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69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existing households in formal settlements provided with solid waste removal services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5619 households serviced once a week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 fleet availibility during breakdowns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Preventative maintenance on fleet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74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attendance at scheduled Bid Committee meetings by 30 Jun 2017 (Social)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74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 management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External audit of the Landfill to comply with National Environmental Waste Act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Currently working on the landfill audit action plan.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15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9073" y="2703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2 - Basic Service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Delivery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92982" y="180079"/>
            <a:ext cx="1750848" cy="34023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47</a:t>
            </a:fld>
            <a:r>
              <a:rPr lang="en-US" dirty="0" smtClean="0"/>
              <a:t>6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389971"/>
              </p:ext>
            </p:extLst>
          </p:nvPr>
        </p:nvGraphicFramePr>
        <p:xfrm>
          <a:off x="825043" y="1070486"/>
          <a:ext cx="10324737" cy="5067882"/>
        </p:xfrm>
        <a:graphic>
          <a:graphicData uri="http://schemas.openxmlformats.org/drawingml/2006/table">
            <a:tbl>
              <a:tblPr/>
              <a:tblGrid>
                <a:gridCol w="1303477"/>
                <a:gridCol w="1303477"/>
                <a:gridCol w="1306802"/>
                <a:gridCol w="468853"/>
                <a:gridCol w="468853"/>
                <a:gridCol w="545332"/>
                <a:gridCol w="545332"/>
                <a:gridCol w="538682"/>
                <a:gridCol w="538682"/>
                <a:gridCol w="1103966"/>
                <a:gridCol w="1103966"/>
                <a:gridCol w="1097315"/>
              </a:tblGrid>
              <a:tr h="2582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n-ZA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5822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890868">
                <a:tc rowSpan="6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 and Efficient Community Involvement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 management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landscaping and greening project implemented by 30 Jun 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Masterplan to be presented to Management and approved.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Identification of projects for quick wins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46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Facilities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Cultural and Heritage festivals held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116/117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73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cemeteries fenced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Request for procurement process was done in October 2017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Procurement to be finalised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46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Mayor’s cup events held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rounds of cluster competitions were held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46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Mayors marathon events held  by 31 Mar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89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Club Federations supported to promote sporting development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programme finalised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Finalise support programme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9073" y="2703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2 - Basic Service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Delivery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92982" y="180079"/>
            <a:ext cx="1750848" cy="34023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48</a:t>
            </a:fld>
            <a:r>
              <a:rPr lang="en-US" dirty="0" smtClean="0"/>
              <a:t>6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386563"/>
              </p:ext>
            </p:extLst>
          </p:nvPr>
        </p:nvGraphicFramePr>
        <p:xfrm>
          <a:off x="902997" y="1218773"/>
          <a:ext cx="10261531" cy="2571561"/>
        </p:xfrm>
        <a:graphic>
          <a:graphicData uri="http://schemas.openxmlformats.org/drawingml/2006/table">
            <a:tbl>
              <a:tblPr/>
              <a:tblGrid>
                <a:gridCol w="1349386"/>
                <a:gridCol w="922539"/>
                <a:gridCol w="1352828"/>
                <a:gridCol w="485367"/>
                <a:gridCol w="485367"/>
                <a:gridCol w="564540"/>
                <a:gridCol w="564540"/>
                <a:gridCol w="557654"/>
                <a:gridCol w="557654"/>
                <a:gridCol w="1142847"/>
                <a:gridCol w="1142847"/>
                <a:gridCol w="1135962"/>
              </a:tblGrid>
              <a:tr h="2905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905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987944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 and Efficient Community Involvement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HIV &amp; AIDS and other diseases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Local Aids Council forum meetings held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24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HIV /AIDS awareness campaigns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11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9073" y="2703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4: Municipal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Transformation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92982" y="180079"/>
            <a:ext cx="1750848" cy="34023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49</a:t>
            </a:fld>
            <a:r>
              <a:rPr lang="en-US" dirty="0" smtClean="0"/>
              <a:t>6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676779"/>
              </p:ext>
            </p:extLst>
          </p:nvPr>
        </p:nvGraphicFramePr>
        <p:xfrm>
          <a:off x="902997" y="1172386"/>
          <a:ext cx="10305777" cy="1556066"/>
        </p:xfrm>
        <a:graphic>
          <a:graphicData uri="http://schemas.openxmlformats.org/drawingml/2006/table">
            <a:tbl>
              <a:tblPr/>
              <a:tblGrid>
                <a:gridCol w="916069"/>
                <a:gridCol w="916069"/>
                <a:gridCol w="1343340"/>
                <a:gridCol w="481961"/>
                <a:gridCol w="481961"/>
                <a:gridCol w="560580"/>
                <a:gridCol w="560580"/>
                <a:gridCol w="553743"/>
                <a:gridCol w="553743"/>
                <a:gridCol w="553743"/>
                <a:gridCol w="1127996"/>
                <a:gridCol w="1127996"/>
                <a:gridCol w="1127996"/>
              </a:tblGrid>
              <a:tr h="2855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8551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985032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Institutional Development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new / reviewed policies adopted by Council by 31 March 2017 (Social)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Draft sport policy sent for approval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Wait for approval finalisation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Finalise two other policies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48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9144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"/>
            <a:ext cx="3733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EPMLM 2016/2017   </a:t>
            </a:r>
            <a:r>
              <a:rPr lang="en-US" b="1" dirty="0" smtClean="0">
                <a:solidFill>
                  <a:srgbClr val="002060"/>
                </a:solidFill>
              </a:rPr>
              <a:t>Mid-Term </a:t>
            </a:r>
            <a:r>
              <a:rPr lang="en-US" b="1" dirty="0">
                <a:solidFill>
                  <a:srgbClr val="002060"/>
                </a:solidFill>
              </a:rPr>
              <a:t>EXCO LEKGOTLA AGENDA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138499"/>
            <a:ext cx="434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MUNICIPAL MANAGER’S OVERVIEW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0"/>
            <a:ext cx="8382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044305"/>
              </p:ext>
            </p:extLst>
          </p:nvPr>
        </p:nvGraphicFramePr>
        <p:xfrm>
          <a:off x="1201004" y="1295401"/>
          <a:ext cx="9085996" cy="2710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799"/>
                <a:gridCol w="2230199"/>
                <a:gridCol w="2271499"/>
                <a:gridCol w="2271499"/>
              </a:tblGrid>
              <a:tr h="817124">
                <a:tc>
                  <a:txBody>
                    <a:bodyPr/>
                    <a:lstStyle/>
                    <a:p>
                      <a:r>
                        <a:rPr lang="en-ZA" dirty="0" smtClean="0"/>
                        <a:t>GRANT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TOTAL BUDGET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EXPENDITURE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%</a:t>
                      </a:r>
                      <a:r>
                        <a:rPr lang="en-ZA" baseline="0" dirty="0" smtClean="0"/>
                        <a:t> SPENT</a:t>
                      </a:r>
                      <a:endParaRPr lang="en-ZA" dirty="0"/>
                    </a:p>
                  </a:txBody>
                  <a:tcPr/>
                </a:tc>
              </a:tr>
              <a:tr h="473413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MIG</a:t>
                      </a:r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R31 917 000.00</a:t>
                      </a:r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740 799,24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02%</a:t>
                      </a:r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  <a:tr h="473413">
                <a:tc>
                  <a:txBody>
                    <a:bodyPr/>
                    <a:lstStyle/>
                    <a:p>
                      <a:r>
                        <a:rPr kumimoji="0" lang="en-ZA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FMG</a:t>
                      </a:r>
                      <a:endParaRPr lang="en-ZA" sz="1800" b="0" dirty="0"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6" marR="91446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R1 810 000.00</a:t>
                      </a:r>
                    </a:p>
                  </a:txBody>
                  <a:tcPr marL="91446" marR="91446" marT="45700" marB="45700"/>
                </a:tc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432</a:t>
                      </a:r>
                      <a:r>
                        <a:rPr lang="en-ZA" sz="1800" baseline="0" dirty="0" smtClean="0"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898,48</a:t>
                      </a:r>
                      <a:endParaRPr lang="en-ZA" sz="1800" dirty="0"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6" marR="91446" marT="45700" marB="45700"/>
                </a:tc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24%</a:t>
                      </a:r>
                      <a:endParaRPr lang="en-ZA" sz="1800" dirty="0"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6" marR="91446" marT="45700" marB="45700"/>
                </a:tc>
              </a:tr>
              <a:tr h="473413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EPWP</a:t>
                      </a:r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R1 258 000.00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58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 000,00</a:t>
                      </a:r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05%</a:t>
                      </a:r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  <a:tr h="473413">
                <a:tc>
                  <a:txBody>
                    <a:bodyPr/>
                    <a:lstStyle/>
                    <a:p>
                      <a:r>
                        <a:rPr lang="en-ZA" b="1" dirty="0" smtClean="0">
                          <a:latin typeface="Agency FB" panose="020B0503020202020204" pitchFamily="34" charset="0"/>
                        </a:rPr>
                        <a:t>TOTAL</a:t>
                      </a:r>
                      <a:endParaRPr lang="en-ZA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latin typeface="Agency FB" panose="020B0503020202020204" pitchFamily="34" charset="0"/>
                        </a:rPr>
                        <a:t>R 34 985 000</a:t>
                      </a:r>
                      <a:endParaRPr lang="en-ZA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latin typeface="Agency FB" panose="020B0503020202020204" pitchFamily="34" charset="0"/>
                        </a:rPr>
                        <a:t>R</a:t>
                      </a:r>
                      <a:r>
                        <a:rPr lang="en-ZA" b="1" baseline="0" dirty="0" smtClean="0">
                          <a:latin typeface="Agency FB" panose="020B0503020202020204" pitchFamily="34" charset="0"/>
                        </a:rPr>
                        <a:t> 1 231 697,72</a:t>
                      </a:r>
                      <a:endParaRPr lang="en-ZA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latin typeface="Agency FB" panose="020B0503020202020204" pitchFamily="34" charset="0"/>
                        </a:rPr>
                        <a:t>06%</a:t>
                      </a:r>
                      <a:endParaRPr lang="en-ZA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4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9073" y="2703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6: Good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Governance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92982" y="180079"/>
            <a:ext cx="1750848" cy="34023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50</a:t>
            </a:fld>
            <a:r>
              <a:rPr lang="en-US" dirty="0" smtClean="0"/>
              <a:t>6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284135"/>
              </p:ext>
            </p:extLst>
          </p:nvPr>
        </p:nvGraphicFramePr>
        <p:xfrm>
          <a:off x="903001" y="1082414"/>
          <a:ext cx="10082500" cy="3430591"/>
        </p:xfrm>
        <a:graphic>
          <a:graphicData uri="http://schemas.openxmlformats.org/drawingml/2006/table">
            <a:tbl>
              <a:tblPr/>
              <a:tblGrid>
                <a:gridCol w="1243657"/>
                <a:gridCol w="850254"/>
                <a:gridCol w="1246830"/>
                <a:gridCol w="447335"/>
                <a:gridCol w="520305"/>
                <a:gridCol w="520305"/>
                <a:gridCol w="520305"/>
                <a:gridCol w="520305"/>
                <a:gridCol w="1053301"/>
                <a:gridCol w="1053301"/>
                <a:gridCol w="1053301"/>
                <a:gridCol w="1053301"/>
              </a:tblGrid>
              <a:tr h="2317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3179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985135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Governance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Internal Audit Findings resolved per quarter as per the Audit Plan by 30 Jun 2017 (SS)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10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AG Management Letter findings resolved by 30 Jun 2017 (SS)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11/12/13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5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execution of identified risk management plan within prescribed timeframes per quarter (SS)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7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17673" y="123763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02866" y="-16841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895" y="-72288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068929"/>
              </p:ext>
            </p:extLst>
          </p:nvPr>
        </p:nvGraphicFramePr>
        <p:xfrm>
          <a:off x="865632" y="938784"/>
          <a:ext cx="10082784" cy="5453754"/>
        </p:xfrm>
        <a:graphic>
          <a:graphicData uri="http://schemas.openxmlformats.org/drawingml/2006/table">
            <a:tbl>
              <a:tblPr firstRow="1" bandRow="1"/>
              <a:tblGrid>
                <a:gridCol w="5372936"/>
                <a:gridCol w="4709848"/>
              </a:tblGrid>
              <a:tr h="98414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2400" dirty="0" smtClean="0">
                          <a:solidFill>
                            <a:schemeClr val="tx1"/>
                          </a:solidFill>
                        </a:rPr>
                        <a:t>OVERALL</a:t>
                      </a:r>
                      <a:r>
                        <a:rPr lang="en-ZA" sz="2400" baseline="0" dirty="0" smtClean="0">
                          <a:solidFill>
                            <a:schemeClr val="tx1"/>
                          </a:solidFill>
                        </a:rPr>
                        <a:t> PERFORMANCE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endParaRPr lang="en-Z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835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ACHIEVED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dirty="0" smtClean="0"/>
                        <a:t>03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835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NOT ACHIEVED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dirty="0" smtClean="0"/>
                        <a:t>01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830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ACHIEVEMENT Mid-Term PERFORMANCE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dirty="0" smtClean="0"/>
                        <a:t>75%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984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 1 104 001.20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984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1217" y="323166"/>
            <a:ext cx="48006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smtClean="0"/>
              <a:t>Overall Performance for Community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2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837" y="2200275"/>
            <a:ext cx="9366325" cy="3027914"/>
          </a:xfrm>
        </p:spPr>
        <p:txBody>
          <a:bodyPr>
            <a:normAutofit fontScale="90000"/>
          </a:bodyPr>
          <a:lstStyle/>
          <a:p>
            <a:pPr marL="68580" lvl="0" algn="ctr">
              <a:spcBef>
                <a:spcPct val="20000"/>
              </a:spcBef>
            </a:pPr>
            <a:r>
              <a:rPr lang="en-ZA" sz="8900" b="1" dirty="0">
                <a:solidFill>
                  <a:schemeClr val="accent1">
                    <a:lumMod val="50000"/>
                  </a:schemeClr>
                </a:solidFill>
              </a:rPr>
              <a:t>BUDGET AND TREASURY</a:t>
            </a:r>
            <a:r>
              <a:rPr lang="en-ZA" b="1" dirty="0">
                <a:solidFill>
                  <a:srgbClr val="94C600">
                    <a:lumMod val="50000"/>
                  </a:srgbClr>
                </a:solidFill>
              </a:rPr>
              <a:t/>
            </a:r>
            <a:br>
              <a:rPr lang="en-ZA" b="1" dirty="0">
                <a:solidFill>
                  <a:srgbClr val="94C600">
                    <a:lumMod val="50000"/>
                  </a:srgbClr>
                </a:solidFill>
              </a:rPr>
            </a:b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6103152" y="-28466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72201" y="90237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7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2 - Basic Service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Delivery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937802"/>
              </p:ext>
            </p:extLst>
          </p:nvPr>
        </p:nvGraphicFramePr>
        <p:xfrm>
          <a:off x="785966" y="1080800"/>
          <a:ext cx="10467052" cy="2842270"/>
        </p:xfrm>
        <a:graphic>
          <a:graphicData uri="http://schemas.openxmlformats.org/drawingml/2006/table">
            <a:tbl>
              <a:tblPr/>
              <a:tblGrid>
                <a:gridCol w="1367695"/>
                <a:gridCol w="935056"/>
                <a:gridCol w="1371184"/>
                <a:gridCol w="491952"/>
                <a:gridCol w="572199"/>
                <a:gridCol w="572199"/>
                <a:gridCol w="572199"/>
                <a:gridCol w="565220"/>
                <a:gridCol w="565220"/>
                <a:gridCol w="1151376"/>
                <a:gridCol w="1151376"/>
                <a:gridCol w="1151376"/>
              </a:tblGrid>
              <a:tr h="2460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4608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873598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community wellbeing through accelerated service delivery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attendance at scheduled Bid Committee meetings by 30 Jun 2017 (BT)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 (Advertisements done)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Lack of resources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Fast-tract recruitment process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6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# of days elapsed on successful bids awarded as per the competitive bidding process for tenders over R200,000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56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4: Municipal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Transformation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313900"/>
              </p:ext>
            </p:extLst>
          </p:nvPr>
        </p:nvGraphicFramePr>
        <p:xfrm>
          <a:off x="902997" y="1113393"/>
          <a:ext cx="10335272" cy="1482323"/>
        </p:xfrm>
        <a:graphic>
          <a:graphicData uri="http://schemas.openxmlformats.org/drawingml/2006/table">
            <a:tbl>
              <a:tblPr/>
              <a:tblGrid>
                <a:gridCol w="970857"/>
                <a:gridCol w="970857"/>
                <a:gridCol w="1423681"/>
                <a:gridCol w="510786"/>
                <a:gridCol w="510786"/>
                <a:gridCol w="594106"/>
                <a:gridCol w="594106"/>
                <a:gridCol w="586861"/>
                <a:gridCol w="586861"/>
                <a:gridCol w="1195457"/>
                <a:gridCol w="1195457"/>
                <a:gridCol w="1195457"/>
              </a:tblGrid>
              <a:tr h="2719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7198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938351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Institutional Development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new / reviewed policies adopted by Council by 30 Jun 2017 (BT)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7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5: Municipal Financial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Viability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304332"/>
              </p:ext>
            </p:extLst>
          </p:nvPr>
        </p:nvGraphicFramePr>
        <p:xfrm>
          <a:off x="863995" y="1099985"/>
          <a:ext cx="10330030" cy="5315232"/>
        </p:xfrm>
        <a:graphic>
          <a:graphicData uri="http://schemas.openxmlformats.org/drawingml/2006/table">
            <a:tbl>
              <a:tblPr/>
              <a:tblGrid>
                <a:gridCol w="1283478"/>
                <a:gridCol w="877480"/>
                <a:gridCol w="1286751"/>
                <a:gridCol w="461659"/>
                <a:gridCol w="461659"/>
                <a:gridCol w="536965"/>
                <a:gridCol w="536965"/>
                <a:gridCol w="536965"/>
                <a:gridCol w="1087027"/>
                <a:gridCol w="1087027"/>
                <a:gridCol w="1087027"/>
                <a:gridCol w="1087027"/>
              </a:tblGrid>
              <a:tr h="2241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241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648682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Become Financially Viable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Management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consumer quarterly payment level received as compared to that billed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&gt;80,9%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&gt;80,9%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6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approved (compliant) invoices paid within 30 days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invoices of vendors not already on CSD and budget constraint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SCM to ensure that all procurements are for service providers that are registered with CSD and departments to ensure that there is enough budget provision for their expenditures.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50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monthly section 66 MFMA reports submitted to Council with respect to staff remuneration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38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Submission of MTRE Budget to Council for approval by the 31 May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6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 of monthly section 71 MFMA reports submitted to EXCO within legislative timeframes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69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5: Municipal Financial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Viability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004182"/>
              </p:ext>
            </p:extLst>
          </p:nvPr>
        </p:nvGraphicFramePr>
        <p:xfrm>
          <a:off x="928217" y="1040990"/>
          <a:ext cx="10192066" cy="4858364"/>
        </p:xfrm>
        <a:graphic>
          <a:graphicData uri="http://schemas.openxmlformats.org/drawingml/2006/table">
            <a:tbl>
              <a:tblPr/>
              <a:tblGrid>
                <a:gridCol w="1340251"/>
                <a:gridCol w="916295"/>
                <a:gridCol w="1343670"/>
                <a:gridCol w="482080"/>
                <a:gridCol w="482080"/>
                <a:gridCol w="560719"/>
                <a:gridCol w="560719"/>
                <a:gridCol w="553879"/>
                <a:gridCol w="553879"/>
                <a:gridCol w="1135111"/>
                <a:gridCol w="1135111"/>
                <a:gridCol w="1128272"/>
              </a:tblGrid>
              <a:tr h="1883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8830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480187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Become Financially Viable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Management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SCM quarterly reports submitted to Exco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24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submission of the asset verification report to the MM  by 30 Sept 2016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31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Draft Annual Financial Statements (AFS) submitted on or before the 28 August 2016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99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spend of the FMG funds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FMG 1810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Fast-track appointment of one reaming intern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35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5: Municipal Financial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Viability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638319"/>
              </p:ext>
            </p:extLst>
          </p:nvPr>
        </p:nvGraphicFramePr>
        <p:xfrm>
          <a:off x="1096543" y="1019041"/>
          <a:ext cx="10053239" cy="4496857"/>
        </p:xfrm>
        <a:graphic>
          <a:graphicData uri="http://schemas.openxmlformats.org/drawingml/2006/table">
            <a:tbl>
              <a:tblPr/>
              <a:tblGrid>
                <a:gridCol w="1240828"/>
                <a:gridCol w="848322"/>
                <a:gridCol w="1243993"/>
                <a:gridCol w="446318"/>
                <a:gridCol w="519122"/>
                <a:gridCol w="519122"/>
                <a:gridCol w="519122"/>
                <a:gridCol w="519122"/>
                <a:gridCol w="1050905"/>
                <a:gridCol w="1050905"/>
                <a:gridCol w="1050905"/>
                <a:gridCol w="1044575"/>
              </a:tblGrid>
              <a:tr h="2136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136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089499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Become Financially Viable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Management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section 52(d) MFMA reports submitted to Executive Mayor within legislative timeframes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541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72 (midyear) MFMA reports submitted to Executive Mayor within legislative timeframes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7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monthly SCM deviation reports submitted to the MM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33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municipal fleet vehicle reports submitted each quarter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6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 MFMA checklists submitted per quarter as legislated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0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5: Municipal Financial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Viability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029661"/>
              </p:ext>
            </p:extLst>
          </p:nvPr>
        </p:nvGraphicFramePr>
        <p:xfrm>
          <a:off x="902997" y="1111910"/>
          <a:ext cx="10320525" cy="3710812"/>
        </p:xfrm>
        <a:graphic>
          <a:graphicData uri="http://schemas.openxmlformats.org/drawingml/2006/table">
            <a:tbl>
              <a:tblPr/>
              <a:tblGrid>
                <a:gridCol w="1283110"/>
                <a:gridCol w="877228"/>
                <a:gridCol w="1286383"/>
                <a:gridCol w="461527"/>
                <a:gridCol w="461527"/>
                <a:gridCol w="536812"/>
                <a:gridCol w="536812"/>
                <a:gridCol w="536812"/>
                <a:gridCol w="706312"/>
                <a:gridCol w="1467118"/>
                <a:gridCol w="1086715"/>
                <a:gridCol w="1080169"/>
              </a:tblGrid>
              <a:tr h="2507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5073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065604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Become Financially Viable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Management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(indigents) households with access to free basic electricity services by 30 Jun 2017 (GKPI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36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coverage ratio by the 30 June 2017 (GKPI)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48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outstanding service debtors to revenue by the 30 June 2017 (GKPI)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89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Debt coverage ratio by the 30 June 2017 (GKPI)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72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6: Good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Governance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062116"/>
              </p:ext>
            </p:extLst>
          </p:nvPr>
        </p:nvGraphicFramePr>
        <p:xfrm>
          <a:off x="885982" y="979748"/>
          <a:ext cx="10204804" cy="4329671"/>
        </p:xfrm>
        <a:graphic>
          <a:graphicData uri="http://schemas.openxmlformats.org/drawingml/2006/table">
            <a:tbl>
              <a:tblPr/>
              <a:tblGrid>
                <a:gridCol w="1258743"/>
                <a:gridCol w="860569"/>
                <a:gridCol w="1261954"/>
                <a:gridCol w="452762"/>
                <a:gridCol w="526616"/>
                <a:gridCol w="526616"/>
                <a:gridCol w="526616"/>
                <a:gridCol w="526616"/>
                <a:gridCol w="1066078"/>
                <a:gridCol w="1066078"/>
                <a:gridCol w="1066078"/>
                <a:gridCol w="1066078"/>
              </a:tblGrid>
              <a:tr h="2272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2728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965936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Governance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Internal Audit Findings resolved per quarter as per the Audit Plan by 30 Jun 2017 (BT)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7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AG Management Letter findings resolved by 30 Jun 2017 (BT)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11/12/13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1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execution of identified risk management plan within prescribed timeframes per quarter (BT)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30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Plan on issues raised by the Auditor General compiled and tabled to Council by  January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01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914400"/>
            <a:ext cx="84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ZA" altLang="en-US" u="sng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PROGRESS ON AG MATTERS</a:t>
            </a:r>
          </a:p>
          <a:p>
            <a:pPr>
              <a:defRPr/>
            </a:pPr>
            <a:endParaRPr lang="en-ZA" altLang="en-US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altLang="en-US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"/>
            <a:ext cx="3733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EPMLM 2016/2017   </a:t>
            </a:r>
            <a:r>
              <a:rPr lang="en-US" b="1" dirty="0" smtClean="0">
                <a:solidFill>
                  <a:srgbClr val="002060"/>
                </a:solidFill>
              </a:rPr>
              <a:t>Mid-Term </a:t>
            </a:r>
            <a:r>
              <a:rPr lang="en-US" b="1" dirty="0">
                <a:solidFill>
                  <a:srgbClr val="002060"/>
                </a:solidFill>
              </a:rPr>
              <a:t>EXCO LEKGOTLA AGENDA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138499"/>
            <a:ext cx="434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MUNICIPAL MANAGER’S OVERVIEW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4786"/>
            <a:ext cx="8382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69021"/>
              </p:ext>
            </p:extLst>
          </p:nvPr>
        </p:nvGraphicFramePr>
        <p:xfrm>
          <a:off x="2209800" y="1828800"/>
          <a:ext cx="69342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100"/>
                <a:gridCol w="3467100"/>
              </a:tblGrid>
              <a:tr h="571500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gency FB" panose="020B0503020202020204" pitchFamily="34" charset="0"/>
                        </a:rPr>
                        <a:t>NO OF ISSUES RAISED</a:t>
                      </a:r>
                      <a:endParaRPr lang="en-ZA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gency FB" panose="020B0503020202020204" pitchFamily="34" charset="0"/>
                        </a:rPr>
                        <a:t>NUMBER OF ISSUES RESOLVED</a:t>
                      </a:r>
                      <a:endParaRPr lang="en-ZA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gency FB" panose="020B0503020202020204" pitchFamily="34" charset="0"/>
                        </a:rPr>
                        <a:t>137</a:t>
                      </a:r>
                      <a:endParaRPr lang="en-ZA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129</a:t>
                      </a:r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6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9073" y="11257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13764" y="90237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1217" y="323166"/>
            <a:ext cx="48006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smtClean="0"/>
              <a:t>Overall Performance for Budget &amp; Treasury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704320"/>
              </p:ext>
            </p:extLst>
          </p:nvPr>
        </p:nvGraphicFramePr>
        <p:xfrm>
          <a:off x="865632" y="938784"/>
          <a:ext cx="10082784" cy="5309615"/>
        </p:xfrm>
        <a:graphic>
          <a:graphicData uri="http://schemas.openxmlformats.org/drawingml/2006/table">
            <a:tbl>
              <a:tblPr firstRow="1" bandRow="1"/>
              <a:tblGrid>
                <a:gridCol w="5041392"/>
                <a:gridCol w="5041392"/>
              </a:tblGrid>
              <a:tr h="98414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2400" dirty="0" smtClean="0">
                          <a:solidFill>
                            <a:schemeClr val="tx1"/>
                          </a:solidFill>
                        </a:rPr>
                        <a:t>OVERALL</a:t>
                      </a:r>
                      <a:r>
                        <a:rPr lang="en-ZA" sz="2400" baseline="0" dirty="0" smtClean="0">
                          <a:solidFill>
                            <a:schemeClr val="tx1"/>
                          </a:solidFill>
                        </a:rPr>
                        <a:t> PERFORMANCE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endParaRPr lang="en-Z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835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ACHIEVED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835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NOT ACHIEVED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984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FOR ANNUAL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92.8%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835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 </a:t>
                      </a:r>
                      <a:r>
                        <a:rPr kumimoji="0" lang="en-Z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5 020 000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835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R1 968 418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36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0" y="1905506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9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1961" y="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990" y="-71680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9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pPr eaLnBrk="1" hangingPunct="1"/>
            <a:r>
              <a:rPr lang="en-ZA" alt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93215789"/>
              </p:ext>
            </p:extLst>
          </p:nvPr>
        </p:nvGraphicFramePr>
        <p:xfrm>
          <a:off x="772732" y="927281"/>
          <a:ext cx="10676585" cy="5344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687"/>
                <a:gridCol w="1504336"/>
                <a:gridCol w="1104617"/>
                <a:gridCol w="1201400"/>
                <a:gridCol w="1098841"/>
                <a:gridCol w="1230704"/>
              </a:tblGrid>
              <a:tr h="5770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</a:rPr>
                        <a:t>KPA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</a:rPr>
                        <a:t>Number of KPI’s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</a:rPr>
                        <a:t>Achieved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</a:rPr>
                        <a:t>Not Achieved 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</a:rPr>
                        <a:t>% Achieved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</a:rPr>
                        <a:t>% Not Achieved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5770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</a:rPr>
                        <a:t>KPA 1: Spatial Rationale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GB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</a:t>
                      </a:r>
                      <a:endParaRPr lang="en-GB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05</a:t>
                      </a:r>
                      <a:endParaRPr lang="en-GB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58.3%</a:t>
                      </a:r>
                      <a:endParaRPr lang="en-GB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gency FB" panose="020B0503020202020204" pitchFamily="34" charset="0"/>
                          <a:ea typeface="Calibri" panose="020F0502020204030204" pitchFamily="34" charset="0"/>
                        </a:rPr>
                        <a:t>41.7%</a:t>
                      </a:r>
                      <a:endParaRPr lang="en-ZA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70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</a:rPr>
                        <a:t>KPA 2: Basic Service Delivery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09</a:t>
                      </a:r>
                      <a:endParaRPr lang="en-GB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02</a:t>
                      </a:r>
                      <a:endParaRPr lang="en-GB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81.8%</a:t>
                      </a:r>
                      <a:endParaRPr lang="en-GB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gency FB" panose="020B0503020202020204" pitchFamily="34" charset="0"/>
                          <a:ea typeface="Calibri" panose="020F0502020204030204" pitchFamily="34" charset="0"/>
                        </a:rPr>
                        <a:t>18.2%</a:t>
                      </a:r>
                      <a:endParaRPr lang="en-ZA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70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</a:rPr>
                        <a:t>KPA3: Local Economic Development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06</a:t>
                      </a:r>
                      <a:endParaRPr lang="en-GB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03</a:t>
                      </a:r>
                      <a:endParaRPr lang="en-GB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03</a:t>
                      </a:r>
                      <a:endParaRPr lang="en-GB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50%</a:t>
                      </a:r>
                      <a:endParaRPr lang="en-GB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gency FB" panose="020B0503020202020204" pitchFamily="34" charset="0"/>
                          <a:ea typeface="Calibri" panose="020F0502020204030204" pitchFamily="34" charset="0"/>
                        </a:rPr>
                        <a:t>50%</a:t>
                      </a:r>
                      <a:endParaRPr lang="en-ZA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70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</a:rPr>
                        <a:t>KPA 4: Municipal Transformation and Institutional Development 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GB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GB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03</a:t>
                      </a:r>
                      <a:endParaRPr lang="en-GB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80%</a:t>
                      </a:r>
                      <a:endParaRPr lang="en-GB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gency FB" panose="020B0503020202020204" pitchFamily="34" charset="0"/>
                          <a:ea typeface="Calibri" panose="020F0502020204030204" pitchFamily="34" charset="0"/>
                        </a:rPr>
                        <a:t>20%</a:t>
                      </a:r>
                      <a:endParaRPr lang="en-ZA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70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</a:rPr>
                        <a:t>KPA 5: Financial Viability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GB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03</a:t>
                      </a:r>
                      <a:endParaRPr lang="en-GB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78.5%</a:t>
                      </a:r>
                      <a:endParaRPr lang="en-GB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Calibri" panose="020F0502020204030204" pitchFamily="34" charset="0"/>
                        </a:rPr>
                        <a:t>21.5%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2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</a:rPr>
                        <a:t>KPA 6: Good governance and public participation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en-GB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n-GB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09</a:t>
                      </a:r>
                      <a:endParaRPr lang="en-GB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64%</a:t>
                      </a:r>
                      <a:endParaRPr lang="en-GB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gency FB" panose="020B0503020202020204" pitchFamily="34" charset="0"/>
                          <a:ea typeface="Calibri" panose="020F0502020204030204" pitchFamily="34" charset="0"/>
                        </a:rPr>
                        <a:t>36%</a:t>
                      </a:r>
                      <a:endParaRPr lang="en-ZA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121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1" kern="1200" dirty="0" smtClean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</a:t>
                      </a:r>
                      <a:endParaRPr lang="en-GB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</a:t>
                      </a:r>
                      <a:endParaRPr lang="en-GB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en-GB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69.8%</a:t>
                      </a:r>
                      <a:endParaRPr lang="en-GB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</a:rPr>
                        <a:t>30.2%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0" y="1"/>
            <a:ext cx="408999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 smtClean="0">
                <a:solidFill>
                  <a:srgbClr val="002060"/>
                </a:solidFill>
              </a:rPr>
              <a:t>EPMLM 2016/2017 Mid-Term</a:t>
            </a:r>
            <a:r>
              <a:rPr lang="en-US" b="1" dirty="0" smtClean="0">
                <a:solidFill>
                  <a:srgbClr val="002060"/>
                </a:solidFill>
              </a:rPr>
              <a:t> PERFORMANCE  REVIEW</a:t>
            </a:r>
            <a:endParaRPr lang="en-US" b="1" kern="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5798" y="3267"/>
            <a:ext cx="434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002060"/>
                </a:solidFill>
              </a:rPr>
              <a:t>MUNICIPAL MANAGER’S OVERVEIW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998" y="19269"/>
            <a:ext cx="8382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9205" y="1722084"/>
            <a:ext cx="10544537" cy="4477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ZA" sz="85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385723"/>
                </a:solidFill>
                <a:effectLst>
                  <a:outerShdw blurRad="12700" dist="38100" dir="2700000" algn="tl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MUNICIPAL MANAGER’S OFFICE</a:t>
            </a:r>
            <a:endParaRPr lang="en-ZA" sz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88828" y="4902002"/>
            <a:ext cx="6293223" cy="5962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40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394" y="-30402"/>
            <a:ext cx="812873" cy="70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1"/>
            <a:ext cx="402139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 REVIEW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7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8828" y="4902002"/>
            <a:ext cx="6293223" cy="5962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40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394" y="-30402"/>
            <a:ext cx="812873" cy="70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1"/>
            <a:ext cx="402139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Mid-Term PERFORMANCE  REVIEW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1520" y="-258"/>
            <a:ext cx="310347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630555">
              <a:lnSpc>
                <a:spcPct val="107000"/>
              </a:lnSpc>
              <a:spcAft>
                <a:spcPts val="0"/>
              </a:spcAft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KPA 2 - Basic Service Delivery </a:t>
            </a:r>
            <a:endParaRPr lang="en-Z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499032"/>
              </p:ext>
            </p:extLst>
          </p:nvPr>
        </p:nvGraphicFramePr>
        <p:xfrm>
          <a:off x="785967" y="1162482"/>
          <a:ext cx="10507468" cy="5238317"/>
        </p:xfrm>
        <a:graphic>
          <a:graphicData uri="http://schemas.openxmlformats.org/drawingml/2006/table">
            <a:tbl>
              <a:tblPr/>
              <a:tblGrid>
                <a:gridCol w="956847"/>
                <a:gridCol w="956847"/>
                <a:gridCol w="1403138"/>
                <a:gridCol w="503416"/>
                <a:gridCol w="503416"/>
                <a:gridCol w="585534"/>
                <a:gridCol w="585534"/>
                <a:gridCol w="578393"/>
                <a:gridCol w="578393"/>
                <a:gridCol w="1185347"/>
                <a:gridCol w="1485256"/>
                <a:gridCol w="1185347"/>
              </a:tblGrid>
              <a:tr h="2733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6031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008580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community wellbeing through accelerated service delivery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attendance at scheduled Bid Committee meetings by 30 Jun 2017 (OMM)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155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for the future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Institutional Development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institutional Performance Reports submitted to Council per quarter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MTDO 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126">
                <a:tc vMerge="1">
                  <a:txBody>
                    <a:bodyPr/>
                    <a:lstStyle/>
                    <a:p>
                      <a:pPr algn="l" fontAlgn="t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formal performance reviews conducted with Section 56 employees (bi-annual)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MTDO 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811">
                <a:tc vMerge="1">
                  <a:txBody>
                    <a:bodyPr/>
                    <a:lstStyle/>
                    <a:p>
                      <a:pPr algn="l" fontAlgn="t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KPIs attaining organisational targets by 30 Jun 2017 (Total organisation)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MTDO 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67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7456</TotalTime>
  <Words>6961</Words>
  <Application>Microsoft Office PowerPoint</Application>
  <PresentationFormat>Widescreen</PresentationFormat>
  <Paragraphs>2536</Paragraphs>
  <Slides>61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Agency FB</vt:lpstr>
      <vt:lpstr>Aharoni</vt:lpstr>
      <vt:lpstr>Arial</vt:lpstr>
      <vt:lpstr>Baskerville Old Face</vt:lpstr>
      <vt:lpstr>Calibri</vt:lpstr>
      <vt:lpstr>Century Gothic</vt:lpstr>
      <vt:lpstr>Times New Roman</vt:lpstr>
      <vt:lpstr>Wingdings 2</vt:lpstr>
      <vt:lpstr>Austin</vt:lpstr>
      <vt:lpstr>1_Austin</vt:lpstr>
      <vt:lpstr>3_Austin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PLANNING AND ECONOMIC DEVELOPMENT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CORPORATE SERVICE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INFRASTRUCTURE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Community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 AND TREASURY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Durie</dc:creator>
  <cp:lastModifiedBy>Matome Lemekoana</cp:lastModifiedBy>
  <cp:revision>966</cp:revision>
  <cp:lastPrinted>2016-10-24T07:12:42Z</cp:lastPrinted>
  <dcterms:created xsi:type="dcterms:W3CDTF">2015-01-15T10:03:33Z</dcterms:created>
  <dcterms:modified xsi:type="dcterms:W3CDTF">2017-01-17T14:12:33Z</dcterms:modified>
</cp:coreProperties>
</file>