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66"/>
  </p:notesMasterIdLst>
  <p:handoutMasterIdLst>
    <p:handoutMasterId r:id="rId67"/>
  </p:handoutMasterIdLst>
  <p:sldIdLst>
    <p:sldId id="408" r:id="rId4"/>
    <p:sldId id="396" r:id="rId5"/>
    <p:sldId id="399" r:id="rId6"/>
    <p:sldId id="479" r:id="rId7"/>
    <p:sldId id="480" r:id="rId8"/>
    <p:sldId id="481" r:id="rId9"/>
    <p:sldId id="404" r:id="rId10"/>
    <p:sldId id="393" r:id="rId11"/>
    <p:sldId id="442" r:id="rId12"/>
    <p:sldId id="443" r:id="rId13"/>
    <p:sldId id="444" r:id="rId14"/>
    <p:sldId id="445" r:id="rId15"/>
    <p:sldId id="446" r:id="rId16"/>
    <p:sldId id="447" r:id="rId17"/>
    <p:sldId id="448" r:id="rId18"/>
    <p:sldId id="411" r:id="rId19"/>
    <p:sldId id="372" r:id="rId20"/>
    <p:sldId id="350" r:id="rId21"/>
    <p:sldId id="449" r:id="rId22"/>
    <p:sldId id="450" r:id="rId23"/>
    <p:sldId id="451" r:id="rId24"/>
    <p:sldId id="452" r:id="rId25"/>
    <p:sldId id="453" r:id="rId26"/>
    <p:sldId id="454" r:id="rId27"/>
    <p:sldId id="455" r:id="rId28"/>
    <p:sldId id="456" r:id="rId29"/>
    <p:sldId id="412" r:id="rId30"/>
    <p:sldId id="370" r:id="rId31"/>
    <p:sldId id="257" r:id="rId32"/>
    <p:sldId id="457" r:id="rId33"/>
    <p:sldId id="458" r:id="rId34"/>
    <p:sldId id="459" r:id="rId35"/>
    <p:sldId id="460" r:id="rId36"/>
    <p:sldId id="461" r:id="rId37"/>
    <p:sldId id="462" r:id="rId38"/>
    <p:sldId id="413" r:id="rId39"/>
    <p:sldId id="371" r:id="rId40"/>
    <p:sldId id="353" r:id="rId41"/>
    <p:sldId id="463" r:id="rId42"/>
    <p:sldId id="464" r:id="rId43"/>
    <p:sldId id="465" r:id="rId44"/>
    <p:sldId id="466" r:id="rId45"/>
    <p:sldId id="467" r:id="rId46"/>
    <p:sldId id="468" r:id="rId47"/>
    <p:sldId id="424" r:id="rId48"/>
    <p:sldId id="373" r:id="rId49"/>
    <p:sldId id="435" r:id="rId50"/>
    <p:sldId id="469" r:id="rId51"/>
    <p:sldId id="470" r:id="rId52"/>
    <p:sldId id="471" r:id="rId53"/>
    <p:sldId id="472" r:id="rId54"/>
    <p:sldId id="440" r:id="rId55"/>
    <p:sldId id="383" r:id="rId56"/>
    <p:sldId id="386" r:id="rId57"/>
    <p:sldId id="473" r:id="rId58"/>
    <p:sldId id="474" r:id="rId59"/>
    <p:sldId id="475" r:id="rId60"/>
    <p:sldId id="476" r:id="rId61"/>
    <p:sldId id="477" r:id="rId62"/>
    <p:sldId id="478" r:id="rId63"/>
    <p:sldId id="417" r:id="rId64"/>
    <p:sldId id="431" r:id="rId6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B1F6A1-027B-4D8D-AE55-181159A35EBA}">
          <p14:sldIdLst>
            <p14:sldId id="408"/>
          </p14:sldIdLst>
        </p14:section>
        <p14:section name="MM&quot;S OFFICE" id="{B6125A2C-EEB4-4387-A4E7-6BCD6CB0A798}">
          <p14:sldIdLst>
            <p14:sldId id="396"/>
            <p14:sldId id="399"/>
            <p14:sldId id="479"/>
            <p14:sldId id="480"/>
            <p14:sldId id="481"/>
            <p14:sldId id="404"/>
            <p14:sldId id="393"/>
            <p14:sldId id="442"/>
            <p14:sldId id="443"/>
            <p14:sldId id="444"/>
            <p14:sldId id="445"/>
            <p14:sldId id="446"/>
            <p14:sldId id="447"/>
            <p14:sldId id="448"/>
            <p14:sldId id="411"/>
          </p14:sldIdLst>
        </p14:section>
        <p14:section name="PLANNING AND ECONOMIC DEVELOPMENT." id="{8201CBF6-A955-483F-889C-7560EE24CB79}">
          <p14:sldIdLst>
            <p14:sldId id="372"/>
            <p14:sldId id="350"/>
            <p14:sldId id="449"/>
            <p14:sldId id="450"/>
            <p14:sldId id="451"/>
            <p14:sldId id="452"/>
            <p14:sldId id="453"/>
            <p14:sldId id="454"/>
            <p14:sldId id="455"/>
            <p14:sldId id="456"/>
            <p14:sldId id="412"/>
          </p14:sldIdLst>
        </p14:section>
        <p14:section name="CORPORATE SERVICE" id="{DBDB007A-A3F1-423E-9993-F024EF3C75F3}">
          <p14:sldIdLst>
            <p14:sldId id="370"/>
            <p14:sldId id="257"/>
            <p14:sldId id="457"/>
            <p14:sldId id="458"/>
            <p14:sldId id="459"/>
            <p14:sldId id="460"/>
            <p14:sldId id="461"/>
            <p14:sldId id="462"/>
            <p14:sldId id="413"/>
          </p14:sldIdLst>
        </p14:section>
        <p14:section name="INFRASTRUCTURE" id="{345EDC98-9933-4569-9394-36570826B9A3}">
          <p14:sldIdLst>
            <p14:sldId id="371"/>
            <p14:sldId id="353"/>
            <p14:sldId id="463"/>
            <p14:sldId id="464"/>
            <p14:sldId id="465"/>
            <p14:sldId id="466"/>
            <p14:sldId id="467"/>
            <p14:sldId id="468"/>
            <p14:sldId id="424"/>
          </p14:sldIdLst>
        </p14:section>
        <p14:section name="COMMUNITY SERVICES" id="{D23A85C5-83E3-4ABA-8FFC-A77DC598514B}">
          <p14:sldIdLst>
            <p14:sldId id="373"/>
            <p14:sldId id="435"/>
            <p14:sldId id="469"/>
            <p14:sldId id="470"/>
            <p14:sldId id="471"/>
            <p14:sldId id="472"/>
            <p14:sldId id="440"/>
          </p14:sldIdLst>
        </p14:section>
        <p14:section name="BUDGET AND TREASURY" id="{A1FF1B99-5A6F-4FFC-81A6-1286FCEE13B5}">
          <p14:sldIdLst>
            <p14:sldId id="383"/>
            <p14:sldId id="386"/>
            <p14:sldId id="473"/>
            <p14:sldId id="474"/>
            <p14:sldId id="475"/>
            <p14:sldId id="476"/>
            <p14:sldId id="477"/>
            <p14:sldId id="478"/>
            <p14:sldId id="417"/>
            <p14:sldId id="43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80" d="100"/>
          <a:sy n="80" d="100"/>
        </p:scale>
        <p:origin x="336"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958" cy="4969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098" y="0"/>
            <a:ext cx="2944958" cy="496968"/>
          </a:xfrm>
          <a:prstGeom prst="rect">
            <a:avLst/>
          </a:prstGeom>
        </p:spPr>
        <p:txBody>
          <a:bodyPr vert="horz" lIns="91440" tIns="45720" rIns="91440" bIns="45720" rtlCol="0"/>
          <a:lstStyle>
            <a:lvl1pPr algn="r">
              <a:defRPr sz="1200"/>
            </a:lvl1pPr>
          </a:lstStyle>
          <a:p>
            <a:fld id="{22AA1DE5-2642-45A5-A6B8-2E104C695C9B}" type="datetimeFigureOut">
              <a:rPr lang="en-US" smtClean="0"/>
              <a:t>10/28/2016</a:t>
            </a:fld>
            <a:endParaRPr lang="en-US"/>
          </a:p>
        </p:txBody>
      </p:sp>
      <p:sp>
        <p:nvSpPr>
          <p:cNvPr id="4" name="Footer Placeholder 3"/>
          <p:cNvSpPr>
            <a:spLocks noGrp="1"/>
          </p:cNvSpPr>
          <p:nvPr>
            <p:ph type="ftr" sz="quarter" idx="2"/>
          </p:nvPr>
        </p:nvSpPr>
        <p:spPr>
          <a:xfrm>
            <a:off x="1" y="9429671"/>
            <a:ext cx="2944958"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098" y="9429671"/>
            <a:ext cx="2944958" cy="496967"/>
          </a:xfrm>
          <a:prstGeom prst="rect">
            <a:avLst/>
          </a:prstGeom>
        </p:spPr>
        <p:txBody>
          <a:bodyPr vert="horz" lIns="91440" tIns="45720" rIns="91440" bIns="45720" rtlCol="0" anchor="b"/>
          <a:lstStyle>
            <a:lvl1pPr algn="r">
              <a:defRPr sz="1200"/>
            </a:lvl1pPr>
          </a:lstStyle>
          <a:p>
            <a:fld id="{85D205B4-A66F-4AD8-B9EE-A10A0DF07D60}" type="slidenum">
              <a:rPr lang="en-US" smtClean="0"/>
              <a:t>‹#›</a:t>
            </a:fld>
            <a:endParaRPr lang="en-US"/>
          </a:p>
        </p:txBody>
      </p:sp>
    </p:spTree>
    <p:extLst>
      <p:ext uri="{BB962C8B-B14F-4D97-AF65-F5344CB8AC3E}">
        <p14:creationId xmlns:p14="http://schemas.microsoft.com/office/powerpoint/2010/main" val="1740301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82B876CD-D41B-4B6A-AD15-E4DB4D02D474}" type="datetimeFigureOut">
              <a:rPr lang="en-US" smtClean="0"/>
              <a:t>10/28/2016</a:t>
            </a:fld>
            <a:endParaRPr lang="en-US"/>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7271E2B-F8B7-425B-AF7B-FD09C2815314}" type="slidenum">
              <a:rPr lang="en-US" smtClean="0"/>
              <a:t>‹#›</a:t>
            </a:fld>
            <a:endParaRPr lang="en-US"/>
          </a:p>
        </p:txBody>
      </p:sp>
    </p:spTree>
    <p:extLst>
      <p:ext uri="{BB962C8B-B14F-4D97-AF65-F5344CB8AC3E}">
        <p14:creationId xmlns:p14="http://schemas.microsoft.com/office/powerpoint/2010/main" val="276634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7271E2B-F8B7-425B-AF7B-FD09C2815314}" type="slidenum">
              <a:rPr lang="en-US" smtClean="0"/>
              <a:t>1</a:t>
            </a:fld>
            <a:endParaRPr lang="en-US"/>
          </a:p>
        </p:txBody>
      </p:sp>
    </p:spTree>
    <p:extLst>
      <p:ext uri="{BB962C8B-B14F-4D97-AF65-F5344CB8AC3E}">
        <p14:creationId xmlns:p14="http://schemas.microsoft.com/office/powerpoint/2010/main" val="39311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331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ZA" altLang="en-US" smtClean="0">
              <a:solidFill>
                <a:prstClr val="black"/>
              </a:solidFill>
            </a:endParaRPr>
          </a:p>
        </p:txBody>
      </p:sp>
    </p:spTree>
    <p:extLst>
      <p:ext uri="{BB962C8B-B14F-4D97-AF65-F5344CB8AC3E}">
        <p14:creationId xmlns:p14="http://schemas.microsoft.com/office/powerpoint/2010/main" val="240680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E8CA0C0D-E20F-4264-93A3-46C6EA53CB25}" type="datetime1">
              <a:rPr lang="en-US" smtClean="0"/>
              <a:t>10/28/2016</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01BCFC26-62B4-4113-B485-962636936649}" type="slidenum">
              <a:rPr lang="en-US" smtClean="0">
                <a:solidFill>
                  <a:srgbClr val="94C600"/>
                </a:solidFill>
              </a:rPr>
              <a:pPr/>
              <a:t>‹#›</a:t>
            </a:fld>
            <a:endParaRPr lang="en-US">
              <a:solidFill>
                <a:srgbClr val="94C600"/>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76512218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06235-AEA2-4C69-8ECC-6775E604FC5C}"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22804949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2320E-2DB5-4AA7-B4C7-D2AA4FF32BF2}"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02457118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7A897644-9CC0-421B-9133-012FBE2752A5}" type="datetime1">
              <a:rPr lang="en-US" smtClean="0"/>
              <a:t>10/28/2016</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01BCFC26-62B4-4113-B485-962636936649}" type="slidenum">
              <a:rPr lang="en-US" smtClean="0">
                <a:solidFill>
                  <a:srgbClr val="94C600"/>
                </a:solidFill>
              </a:rPr>
              <a:pPr/>
              <a:t>‹#›</a:t>
            </a:fld>
            <a:endParaRPr lang="en-US">
              <a:solidFill>
                <a:srgbClr val="94C600"/>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3713951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C50B58-BAE1-49B5-9C09-C5459C159BEB}"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72579118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A3CD2-1910-4894-B7BF-9AEEC2B55A5D}"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204028628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EE9A63-93BB-416F-B4F7-4AC050999186}" type="datetime1">
              <a:rPr lang="en-US" smtClean="0"/>
              <a:t>10/28/2016</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32703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88C9FB-EB37-4F3C-ABCA-F3467649E723}" type="datetime1">
              <a:rPr lang="en-US" smtClean="0"/>
              <a:t>10/28/2016</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84624138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C28D6-F113-4F27-8546-71679A8FD14C}" type="datetime1">
              <a:rPr lang="en-US" smtClean="0"/>
              <a:t>10/28/2016</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6708377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EB5E1-A20F-4D41-B26E-E5C0018E1D9C}" type="datetime1">
              <a:rPr lang="en-US" smtClean="0"/>
              <a:t>10/28/2016</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91183516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A0F0F3F6-9011-439B-A72F-5AEDBA892748}" type="datetime1">
              <a:rPr lang="en-US" smtClean="0"/>
              <a:t>10/28/2016</a:t>
            </a:fld>
            <a:endParaRPr lang="en-US"/>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21095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951511-44E8-4310-9D3C-37EFBD38BF62}"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01082106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Advert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3E2B8-834B-4339-904D-8777DA196016}" type="datetime1">
              <a:rPr lang="en-US" smtClean="0"/>
              <a:t>10/28/2016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09052686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D20E5-DC78-4939-B786-F820F33BC174}"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400269377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D07265-BDE9-47FE-A323-1DE13016D3BA}"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258047983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4ACC4313-FF71-49A0-8BDB-8C8CFA6E0D6D}" type="datetime1">
              <a:rPr lang="en-US" smtClean="0"/>
              <a:t>10/28/2016</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7D502BA2-6B2A-4ED1-AF36-7DCDB34645AE}" type="slidenum">
              <a:rPr lang="en-US" smtClean="0">
                <a:solidFill>
                  <a:srgbClr val="94C600"/>
                </a:solidFill>
              </a:rPr>
              <a:pPr/>
              <a:t>‹#›</a:t>
            </a:fld>
            <a:endParaRPr lang="en-US">
              <a:solidFill>
                <a:srgbClr val="94C600"/>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01293571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2D6B5-FF76-4D46-A2EB-8C56866FEEA7}"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172280684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5F24E-1E0B-4210-A9B0-C24FD350062F}"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280433484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69608B4-E41F-48D5-A9BA-82A92471FE6D}" type="datetime1">
              <a:rPr lang="en-US" smtClean="0"/>
              <a:t>10/28/2016</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7D502BA2-6B2A-4ED1-AF36-7DCDB34645AE}"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5543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4288A9-D6F0-4668-8F7B-401EF474C6B2}" type="datetime1">
              <a:rPr lang="en-US" smtClean="0"/>
              <a:t>10/28/2016</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242484618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832ED-242B-4733-B00C-6A81BE7015F2}" type="datetime1">
              <a:rPr lang="en-US" smtClean="0"/>
              <a:t>10/28/2016</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206558244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0D06A-854C-447E-B280-551B25272980}" type="datetime1">
              <a:rPr lang="en-US" smtClean="0"/>
              <a:t>10/28/2016</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94847323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75CD0-5DF9-4EC3-A57B-0FDDAA199071}"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213824508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94783649-F0A3-404E-8E6F-5B1938F43DE3}" type="datetime1">
              <a:rPr lang="en-US" smtClean="0"/>
              <a:t>10/28/2016</a:t>
            </a:fld>
            <a:endParaRPr lang="en-US"/>
          </a:p>
        </p:txBody>
      </p:sp>
      <p:sp>
        <p:nvSpPr>
          <p:cNvPr id="7" name="Slide Number Placeholder 6"/>
          <p:cNvSpPr>
            <a:spLocks noGrp="1"/>
          </p:cNvSpPr>
          <p:nvPr>
            <p:ph type="sldNum" sz="quarter" idx="12"/>
          </p:nvPr>
        </p:nvSpPr>
        <p:spPr/>
        <p:txBody>
          <a:bodyPr/>
          <a:lstStyle/>
          <a:p>
            <a:fld id="{7D502BA2-6B2A-4ED1-AF36-7DCDB34645AE}"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079220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67E07-C4FC-485C-AE28-CC96E5BA589E}" type="datetime1">
              <a:rPr lang="en-US" smtClean="0"/>
              <a:t>10/28/2016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348088712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B271C-F42C-4336-AC1E-6D44D67C29B0}"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380991708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78140-6F25-4A0C-AA1C-1C549D824BA0}" type="datetime1">
              <a:rPr lang="en-US" smtClean="0"/>
              <a:t>10/28/2016</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311981197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1BC645-B671-4350-9314-AF8FC575D255}" type="datetime1">
              <a:rPr lang="en-US" smtClean="0"/>
              <a:t>10/28/2016</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971505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4E590-9F0B-4303-A525-74D210C9AD23}" type="datetime1">
              <a:rPr lang="en-US" smtClean="0"/>
              <a:t>10/28/2016</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100648251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196DC-1D92-48A3-B020-B9C7A0348DFA}" type="datetime1">
              <a:rPr lang="en-US" smtClean="0"/>
              <a:t>10/28/2016</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6296135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04256-ABFE-4522-BDC3-BC59FDEA3E91}" type="datetime1">
              <a:rPr lang="en-US" smtClean="0"/>
              <a:t>10/28/2016</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03738834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E19530E8-C19F-497B-852C-E2D0770D6DF9}" type="datetime1">
              <a:rPr lang="en-US" smtClean="0"/>
              <a:t>10/28/2016</a:t>
            </a:fld>
            <a:endParaRPr lang="en-US"/>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066684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Advert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14E71-1BDA-4D64-9145-3C673FD2595A}" type="datetime1">
              <a:rPr lang="en-US" smtClean="0"/>
              <a:t>10/28/2016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41794814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ECA4638-8F52-452E-8B3C-83E4114E75DE}" type="datetime1">
              <a:rPr lang="en-US" smtClean="0"/>
              <a:t>10/28/2016</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01BCFC26-62B4-4113-B485-962636936649}" type="slidenum">
              <a:rPr lang="en-US" smtClean="0"/>
              <a:pPr/>
              <a:t>‹#›</a:t>
            </a:fld>
            <a:endParaRPr lang="en-US"/>
          </a:p>
        </p:txBody>
      </p:sp>
    </p:spTree>
    <p:extLst>
      <p:ext uri="{BB962C8B-B14F-4D97-AF65-F5344CB8AC3E}">
        <p14:creationId xmlns:p14="http://schemas.microsoft.com/office/powerpoint/2010/main" val="982025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1593D91F-67FC-4BAF-A542-8AFA72A2FF7B}" type="datetime1">
              <a:rPr lang="en-US" smtClean="0"/>
              <a:t>10/28/2016</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01BCFC26-62B4-4113-B485-962636936649}" type="slidenum">
              <a:rPr lang="en-US" smtClean="0"/>
              <a:pPr/>
              <a:t>‹#›</a:t>
            </a:fld>
            <a:endParaRPr lang="en-US"/>
          </a:p>
        </p:txBody>
      </p:sp>
    </p:spTree>
    <p:extLst>
      <p:ext uri="{BB962C8B-B14F-4D97-AF65-F5344CB8AC3E}">
        <p14:creationId xmlns:p14="http://schemas.microsoft.com/office/powerpoint/2010/main" val="1366577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430C4540-C27F-44C5-987A-5A5F4E0B2066}" type="datetime1">
              <a:rPr lang="en-US" smtClean="0"/>
              <a:t>10/28/2016</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7D502BA2-6B2A-4ED1-AF36-7DCDB34645AE}" type="slidenum">
              <a:rPr lang="en-US" smtClean="0"/>
              <a:pPr/>
              <a:t>‹#›</a:t>
            </a:fld>
            <a:endParaRPr lang="en-US"/>
          </a:p>
        </p:txBody>
      </p:sp>
    </p:spTree>
    <p:extLst>
      <p:ext uri="{BB962C8B-B14F-4D97-AF65-F5344CB8AC3E}">
        <p14:creationId xmlns:p14="http://schemas.microsoft.com/office/powerpoint/2010/main" val="4268787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459" y="152400"/>
            <a:ext cx="3565656"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94792" y="2895601"/>
            <a:ext cx="4096408" cy="2554545"/>
          </a:xfrm>
          <a:prstGeom prst="rect">
            <a:avLst/>
          </a:prstGeom>
        </p:spPr>
        <p:txBody>
          <a:bodyPr wrap="square">
            <a:spAutoFit/>
          </a:bodyPr>
          <a:lstStyle/>
          <a:p>
            <a:pPr algn="ctr"/>
            <a:r>
              <a:rPr lang="en-US" sz="4000" b="1" dirty="0">
                <a:solidFill>
                  <a:srgbClr val="002060"/>
                </a:solidFill>
                <a:latin typeface="Baskerville Old Face" panose="02020602080505020303" pitchFamily="18" charset="0"/>
              </a:rPr>
              <a:t>EPHRAIM MOGALE LOCAL MUNICIPALITY </a:t>
            </a:r>
            <a:endParaRPr lang="en-US" sz="4000" dirty="0">
              <a:solidFill>
                <a:prstClr val="black"/>
              </a:solidFill>
              <a:latin typeface="Baskerville Old Face" panose="02020602080505020303"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4528" y="683115"/>
            <a:ext cx="87249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D502BA2-6B2A-4ED1-AF36-7DCDB34645AE}" type="slidenum">
              <a:rPr lang="en-US" smtClean="0">
                <a:solidFill>
                  <a:srgbClr val="94C600"/>
                </a:solidFill>
              </a:rPr>
              <a:pPr/>
              <a:t>1</a:t>
            </a:fld>
            <a:endParaRPr lang="en-US">
              <a:solidFill>
                <a:srgbClr val="94C600"/>
              </a:solidFill>
            </a:endParaRPr>
          </a:p>
        </p:txBody>
      </p:sp>
      <p:sp>
        <p:nvSpPr>
          <p:cNvPr id="9" name="Rectangle 8"/>
          <p:cNvSpPr/>
          <p:nvPr/>
        </p:nvSpPr>
        <p:spPr>
          <a:xfrm>
            <a:off x="6850626" y="2395980"/>
            <a:ext cx="3352800" cy="3323987"/>
          </a:xfrm>
          <a:prstGeom prst="rect">
            <a:avLst/>
          </a:prstGeom>
        </p:spPr>
        <p:txBody>
          <a:bodyPr wrap="square">
            <a:spAutoFit/>
          </a:bodyPr>
          <a:lstStyle/>
          <a:p>
            <a:pPr algn="ctr"/>
            <a:r>
              <a:rPr lang="en-US" dirty="0">
                <a:latin typeface="Aharoni" panose="02010803020104030203" pitchFamily="2" charset="-79"/>
                <a:cs typeface="Aharoni" panose="02010803020104030203" pitchFamily="2" charset="-79"/>
              </a:rPr>
              <a:t>PERFORMANCE REVIEW</a:t>
            </a:r>
          </a:p>
          <a:p>
            <a:pPr algn="ctr"/>
            <a:endParaRPr lang="en-US" dirty="0" smtClean="0">
              <a:latin typeface="Aharoni" panose="02010803020104030203" pitchFamily="2" charset="-79"/>
              <a:cs typeface="Aharoni" panose="02010803020104030203" pitchFamily="2" charset="-79"/>
            </a:endParaRPr>
          </a:p>
          <a:p>
            <a:pPr algn="ctr"/>
            <a:r>
              <a:rPr lang="en-US" dirty="0" smtClean="0">
                <a:latin typeface="Aharoni" panose="02010803020104030203" pitchFamily="2" charset="-79"/>
                <a:cs typeface="Aharoni" panose="02010803020104030203" pitchFamily="2" charset="-79"/>
              </a:rPr>
              <a:t>FIRST QUARTER</a:t>
            </a:r>
          </a:p>
          <a:p>
            <a:pPr algn="ctr"/>
            <a:r>
              <a:rPr lang="en-US" dirty="0" smtClean="0">
                <a:latin typeface="Aharoni" panose="02010803020104030203" pitchFamily="2" charset="-79"/>
                <a:cs typeface="Aharoni" panose="02010803020104030203" pitchFamily="2" charset="-79"/>
              </a:rPr>
              <a:t> PERFORMANCE REPORT </a:t>
            </a:r>
            <a:endParaRPr lang="en-US" dirty="0">
              <a:latin typeface="Aharoni" panose="02010803020104030203" pitchFamily="2" charset="-79"/>
              <a:cs typeface="Aharoni" panose="02010803020104030203" pitchFamily="2" charset="-79"/>
            </a:endParaRPr>
          </a:p>
          <a:p>
            <a:pPr algn="ctr"/>
            <a:r>
              <a:rPr lang="en-US" dirty="0" smtClean="0">
                <a:latin typeface="Aharoni" panose="02010803020104030203" pitchFamily="2" charset="-79"/>
                <a:cs typeface="Aharoni" panose="02010803020104030203" pitchFamily="2" charset="-79"/>
              </a:rPr>
              <a:t>2016/17</a:t>
            </a:r>
            <a:endParaRPr lang="en-US" dirty="0">
              <a:latin typeface="Aharoni" panose="02010803020104030203" pitchFamily="2" charset="-79"/>
              <a:cs typeface="Aharoni" panose="02010803020104030203" pitchFamily="2" charset="-79"/>
            </a:endParaRPr>
          </a:p>
          <a:p>
            <a:pPr algn="ctr"/>
            <a:r>
              <a:rPr lang="en-US" dirty="0" smtClean="0">
                <a:latin typeface="Aharoni" panose="02010803020104030203" pitchFamily="2" charset="-79"/>
                <a:cs typeface="Aharoni" panose="02010803020104030203" pitchFamily="2" charset="-79"/>
              </a:rPr>
              <a:t>Date: </a:t>
            </a:r>
            <a:endParaRPr lang="en-US" dirty="0">
              <a:latin typeface="Aharoni" panose="02010803020104030203" pitchFamily="2" charset="-79"/>
              <a:cs typeface="Aharoni" panose="02010803020104030203" pitchFamily="2" charset="-79"/>
            </a:endParaRPr>
          </a:p>
          <a:p>
            <a:pPr algn="ctr"/>
            <a:r>
              <a:rPr lang="en-US" sz="2400" dirty="0" smtClean="0">
                <a:latin typeface="Aharoni" panose="02010803020104030203" pitchFamily="2" charset="-79"/>
                <a:cs typeface="Aharoni" panose="02010803020104030203" pitchFamily="2" charset="-79"/>
              </a:rPr>
              <a:t>28 October 2016</a:t>
            </a:r>
            <a:endParaRPr lang="en-US" sz="2000" dirty="0">
              <a:latin typeface="Aharoni" panose="02010803020104030203" pitchFamily="2" charset="-79"/>
              <a:cs typeface="Aharoni" panose="02010803020104030203" pitchFamily="2" charset="-79"/>
            </a:endParaRPr>
          </a:p>
          <a:p>
            <a:pPr algn="ctr"/>
            <a:endParaRPr lang="en-US" dirty="0">
              <a:latin typeface="Aharoni" panose="02010803020104030203" pitchFamily="2" charset="-79"/>
              <a:cs typeface="Aharoni" panose="02010803020104030203" pitchFamily="2" charset="-79"/>
            </a:endParaRPr>
          </a:p>
          <a:p>
            <a:pPr algn="ctr"/>
            <a:r>
              <a:rPr lang="en-US" dirty="0" smtClean="0">
                <a:latin typeface="Aharoni" panose="02010803020104030203" pitchFamily="2" charset="-79"/>
                <a:cs typeface="Aharoni" panose="02010803020104030203" pitchFamily="2" charset="-79"/>
              </a:rPr>
              <a:t>Venue : KINGDOMS LODGE  </a:t>
            </a:r>
            <a:endParaRPr lang="en-US" dirty="0">
              <a:latin typeface="Aharoni" panose="02010803020104030203" pitchFamily="2" charset="-79"/>
              <a:cs typeface="Aharoni" panose="02010803020104030203" pitchFamily="2" charset="-79"/>
            </a:endParaRPr>
          </a:p>
          <a:p>
            <a:pPr algn="ctr"/>
            <a:endParaRPr lang="en-US" dirty="0">
              <a:latin typeface="Aharoni" panose="02010803020104030203" pitchFamily="2" charset="-79"/>
              <a:cs typeface="Aharoni" panose="02010803020104030203" pitchFamily="2" charset="-79"/>
            </a:endParaRPr>
          </a:p>
          <a:p>
            <a:pPr algn="ctr"/>
            <a:r>
              <a:rPr lang="en-US" dirty="0">
                <a:latin typeface="Aharoni" panose="02010803020104030203" pitchFamily="2" charset="-79"/>
                <a:cs typeface="Aharoni" panose="02010803020104030203" pitchFamily="2" charset="-79"/>
              </a:rPr>
              <a:t>Time: </a:t>
            </a:r>
            <a:r>
              <a:rPr lang="en-US" sz="2400" dirty="0" smtClean="0">
                <a:latin typeface="Aharoni" panose="02010803020104030203" pitchFamily="2" charset="-79"/>
                <a:cs typeface="Aharoni" panose="02010803020104030203" pitchFamily="2" charset="-79"/>
              </a:rPr>
              <a:t>08:00</a:t>
            </a:r>
            <a:r>
              <a:rPr lang="en-US" sz="2000" dirty="0" smtClean="0">
                <a:latin typeface="Aharoni" panose="02010803020104030203" pitchFamily="2" charset="-79"/>
                <a:cs typeface="Aharoni" panose="02010803020104030203" pitchFamily="2" charset="-79"/>
              </a:rPr>
              <a:t>am</a:t>
            </a:r>
            <a:r>
              <a:rPr lang="en-US" sz="2400" dirty="0" smtClean="0">
                <a:latin typeface="Aharoni" panose="02010803020104030203" pitchFamily="2" charset="-79"/>
                <a:cs typeface="Aharoni" panose="02010803020104030203" pitchFamily="2" charset="-79"/>
              </a:rPr>
              <a:t> </a:t>
            </a: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6728022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8828" y="4902002"/>
            <a:ext cx="6293223" cy="5962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7394" y="-30402"/>
            <a:ext cx="81287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1"/>
            <a:ext cx="4021394"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1BCFC26-62B4-4113-B485-962636936649}" type="slidenum">
              <a:rPr lang="en-US" smtClean="0"/>
              <a:pPr/>
              <a:t>10</a:t>
            </a:fld>
            <a:endParaRPr lang="en-US"/>
          </a:p>
        </p:txBody>
      </p:sp>
      <p:sp>
        <p:nvSpPr>
          <p:cNvPr id="7" name="Rectangle 6"/>
          <p:cNvSpPr/>
          <p:nvPr/>
        </p:nvSpPr>
        <p:spPr>
          <a:xfrm>
            <a:off x="511520" y="-258"/>
            <a:ext cx="3365024" cy="388696"/>
          </a:xfrm>
          <a:prstGeom prst="rect">
            <a:avLst/>
          </a:prstGeom>
        </p:spPr>
        <p:txBody>
          <a:bodyPr wrap="none">
            <a:spAutoFit/>
          </a:bodyPr>
          <a:lstStyle/>
          <a:p>
            <a:pPr indent="-630555">
              <a:lnSpc>
                <a:spcPct val="107000"/>
              </a:lnSpc>
              <a:spcAft>
                <a:spcPts val="0"/>
              </a:spcAft>
            </a:pPr>
            <a:r>
              <a:rPr lang="en-Z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KPA 4: Municipal Transformation </a:t>
            </a: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68976486"/>
              </p:ext>
            </p:extLst>
          </p:nvPr>
        </p:nvGraphicFramePr>
        <p:xfrm>
          <a:off x="800715" y="921264"/>
          <a:ext cx="10467052" cy="5199318"/>
        </p:xfrm>
        <a:graphic>
          <a:graphicData uri="http://schemas.openxmlformats.org/drawingml/2006/table">
            <a:tbl>
              <a:tblPr/>
              <a:tblGrid>
                <a:gridCol w="1226265"/>
                <a:gridCol w="838365"/>
                <a:gridCol w="1229394"/>
                <a:gridCol w="441080"/>
                <a:gridCol w="513029"/>
                <a:gridCol w="513029"/>
                <a:gridCol w="513029"/>
                <a:gridCol w="513029"/>
                <a:gridCol w="1038572"/>
                <a:gridCol w="1301344"/>
                <a:gridCol w="1301344"/>
                <a:gridCol w="1038572"/>
              </a:tblGrid>
              <a:tr h="290465">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9046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728264">
                <a:tc rowSpan="3">
                  <a:txBody>
                    <a:bodyPr/>
                    <a:lstStyle/>
                    <a:p>
                      <a:pPr algn="l" fontAlgn="t"/>
                      <a:r>
                        <a:rPr lang="en-ZA" sz="1000" b="0" i="0" u="none" strike="noStrike">
                          <a:solidFill>
                            <a:srgbClr val="000000"/>
                          </a:solidFill>
                          <a:effectLst/>
                          <a:latin typeface="Calibri" panose="020F0502020204030204" pitchFamily="34" charset="0"/>
                        </a:rPr>
                        <a:t>Plan for the future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dirty="0">
                          <a:solidFill>
                            <a:srgbClr val="000000"/>
                          </a:solidFill>
                          <a:effectLst/>
                          <a:latin typeface="Calibri" panose="020F0502020204030204" pitchFamily="34" charset="0"/>
                        </a:rPr>
                        <a:t>Institutional Development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Quarterly institutional Performance Reports submitted to Council per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MTDO 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            Draft Annual Performance Report (4th Q performance report) served in council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231">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formal performance reviews conducted with Section 56 employees (bi-annual)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MTDO 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5893">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KPIs attaining organisational targets by 30 Jun 2017 (Total organisation)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MTDO 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57,1%</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Only </a:t>
                      </a:r>
                      <a:r>
                        <a:rPr lang="en-ZA" sz="1000" b="0" i="0" u="none" strike="noStrike" dirty="0" smtClean="0">
                          <a:solidFill>
                            <a:srgbClr val="000000"/>
                          </a:solidFill>
                          <a:effectLst/>
                          <a:latin typeface="Calibri" panose="020F0502020204030204" pitchFamily="34" charset="0"/>
                        </a:rPr>
                        <a:t>44 </a:t>
                      </a:r>
                      <a:r>
                        <a:rPr lang="en-ZA" sz="1000" b="0" i="0" u="none" strike="noStrike" dirty="0">
                          <a:solidFill>
                            <a:srgbClr val="000000"/>
                          </a:solidFill>
                          <a:effectLst/>
                          <a:latin typeface="Calibri" panose="020F0502020204030204" pitchFamily="34" charset="0"/>
                        </a:rPr>
                        <a:t>out of 77 KPI’s achieved set targets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450313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8828" y="4902002"/>
            <a:ext cx="6293223" cy="5962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7394" y="-30402"/>
            <a:ext cx="81287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1"/>
            <a:ext cx="4021394"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1BCFC26-62B4-4113-B485-962636936649}" type="slidenum">
              <a:rPr lang="en-US" smtClean="0"/>
              <a:pPr/>
              <a:t>11</a:t>
            </a:fld>
            <a:endParaRPr lang="en-US"/>
          </a:p>
        </p:txBody>
      </p:sp>
      <p:sp>
        <p:nvSpPr>
          <p:cNvPr id="7" name="Rectangle 6"/>
          <p:cNvSpPr/>
          <p:nvPr/>
        </p:nvSpPr>
        <p:spPr>
          <a:xfrm>
            <a:off x="511520" y="-258"/>
            <a:ext cx="4882042" cy="375552"/>
          </a:xfrm>
          <a:prstGeom prst="rect">
            <a:avLst/>
          </a:prstGeom>
        </p:spPr>
        <p:txBody>
          <a:bodyPr wrap="none">
            <a:spAutoFit/>
          </a:bodyPr>
          <a:lstStyle/>
          <a:p>
            <a:pPr indent="-630555">
              <a:lnSpc>
                <a:spcPct val="107000"/>
              </a:lnSpc>
              <a:spcAft>
                <a:spcPts val="0"/>
              </a:spcAft>
            </a:pPr>
            <a:r>
              <a:rPr lang="en-Z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KPA 6: Good Governance and Public </a:t>
            </a:r>
            <a:r>
              <a:rPr lang="en-ZA"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Participation</a:t>
            </a: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113648925"/>
              </p:ext>
            </p:extLst>
          </p:nvPr>
        </p:nvGraphicFramePr>
        <p:xfrm>
          <a:off x="858516" y="870822"/>
          <a:ext cx="10365007" cy="5382493"/>
        </p:xfrm>
        <a:graphic>
          <a:graphicData uri="http://schemas.openxmlformats.org/drawingml/2006/table">
            <a:tbl>
              <a:tblPr/>
              <a:tblGrid>
                <a:gridCol w="1215763"/>
                <a:gridCol w="831185"/>
                <a:gridCol w="1218865"/>
                <a:gridCol w="437303"/>
                <a:gridCol w="508636"/>
                <a:gridCol w="508636"/>
                <a:gridCol w="508636"/>
                <a:gridCol w="508636"/>
                <a:gridCol w="1029678"/>
                <a:gridCol w="1290198"/>
                <a:gridCol w="1283996"/>
                <a:gridCol w="1023475"/>
              </a:tblGrid>
              <a:tr h="226631">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663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269135">
                <a:tc rowSpan="4">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en-ZA" sz="1000" b="0" i="0" u="none" strike="noStrike">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Risk Management reports submitted to the Risk Management Committee per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sngStrike" dirty="0">
                          <a:solidFill>
                            <a:srgbClr val="000000"/>
                          </a:solidFill>
                          <a:effectLst/>
                          <a:latin typeface="Calibri" panose="020F0502020204030204" pitchFamily="34" charset="0"/>
                        </a:rPr>
                        <a:t> </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sngStrike">
                          <a:solidFill>
                            <a:srgbClr val="000000"/>
                          </a:solidFill>
                          <a:effectLst/>
                          <a:latin typeface="Calibri" panose="020F0502020204030204" pitchFamily="34" charset="0"/>
                        </a:rPr>
                        <a:t> </a:t>
                      </a:r>
                      <a:endParaRPr lang="en-ZA" sz="10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649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Risk Management Committee meetings convened per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1147">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execution of identified risk management plan within prescribed timeframes per quarter (OMM)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The actions on the risk register are targeted for second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2450">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execution of identified risk management plan within prescribed timeframes per quarter (Total Organisation)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The actions on the risk register are targeted for second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239100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8828" y="4902002"/>
            <a:ext cx="6293223" cy="5962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7394" y="-30402"/>
            <a:ext cx="81287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1"/>
            <a:ext cx="4021394"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1BCFC26-62B4-4113-B485-962636936649}" type="slidenum">
              <a:rPr lang="en-US" smtClean="0"/>
              <a:pPr/>
              <a:t>12</a:t>
            </a:fld>
            <a:endParaRPr lang="en-US"/>
          </a:p>
        </p:txBody>
      </p:sp>
      <p:sp>
        <p:nvSpPr>
          <p:cNvPr id="7" name="Rectangle 6"/>
          <p:cNvSpPr/>
          <p:nvPr/>
        </p:nvSpPr>
        <p:spPr>
          <a:xfrm>
            <a:off x="511520" y="-258"/>
            <a:ext cx="4882042" cy="375552"/>
          </a:xfrm>
          <a:prstGeom prst="rect">
            <a:avLst/>
          </a:prstGeom>
        </p:spPr>
        <p:txBody>
          <a:bodyPr wrap="none">
            <a:spAutoFit/>
          </a:bodyPr>
          <a:lstStyle/>
          <a:p>
            <a:pPr indent="-630555">
              <a:lnSpc>
                <a:spcPct val="107000"/>
              </a:lnSpc>
              <a:spcAft>
                <a:spcPts val="0"/>
              </a:spcAft>
            </a:pPr>
            <a:r>
              <a:rPr lang="en-Z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KPA 6: Good Governance and Public </a:t>
            </a:r>
            <a:r>
              <a:rPr lang="en-ZA"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Participation</a:t>
            </a: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3349068"/>
              </p:ext>
            </p:extLst>
          </p:nvPr>
        </p:nvGraphicFramePr>
        <p:xfrm>
          <a:off x="804260" y="884460"/>
          <a:ext cx="10551999" cy="5236121"/>
        </p:xfrm>
        <a:graphic>
          <a:graphicData uri="http://schemas.openxmlformats.org/drawingml/2006/table">
            <a:tbl>
              <a:tblPr/>
              <a:tblGrid>
                <a:gridCol w="1303209"/>
                <a:gridCol w="890969"/>
                <a:gridCol w="1306533"/>
                <a:gridCol w="468757"/>
                <a:gridCol w="545220"/>
                <a:gridCol w="545220"/>
                <a:gridCol w="545220"/>
                <a:gridCol w="538571"/>
                <a:gridCol w="538571"/>
                <a:gridCol w="1382996"/>
                <a:gridCol w="1382996"/>
                <a:gridCol w="1103737"/>
              </a:tblGrid>
              <a:tr h="191099">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109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461910">
                <a:tc rowSpan="4">
                  <a:txBody>
                    <a:bodyPr/>
                    <a:lstStyle/>
                    <a:p>
                      <a:pPr algn="ctr" fontAlgn="t"/>
                      <a:r>
                        <a:rPr lang="en-ZA" sz="1000" b="0" i="0" u="none" strike="noStrike" dirty="0">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r>
                        <a:rPr lang="en-ZA" sz="1000" b="0" i="0" u="none" strike="noStrike" dirty="0">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Fraud / Corruption Risk Plan approved by Council by 30 Sept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GG 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Calibri" panose="020F0502020204030204" pitchFamily="34" charset="0"/>
                        </a:rPr>
                        <a:t>The plan is in place and has served in both the Risk Management and Audit Committee, however it is in between council meetings.(submitted to council support for agenda)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Calibri" panose="020F0502020204030204" pitchFamily="34" charset="0"/>
                        </a:rPr>
                        <a:t>The plan to serve in the 1st ordinary council meeting to be held on the date yet to be confirmed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5496">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anti-fraud and corruption awareness campaigns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1910">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Strategic and Operational Risk Plan approved by Council by 30 Sept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solidFill>
                            <a:srgbClr val="000000"/>
                          </a:solidFill>
                          <a:effectLst/>
                          <a:latin typeface="Calibri" panose="020F0502020204030204" pitchFamily="34" charset="0"/>
                        </a:rPr>
                        <a:t>The plan is in place and has served in both the Risk Management and Audit Committee, however it is in between council meetings.(submitted to council support for agenda)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Calibri" panose="020F0502020204030204" pitchFamily="34" charset="0"/>
                        </a:rPr>
                        <a:t>The plan to serve in the 1st ordinary council meeting to be held on the date yet to be confirmed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4607">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Auditor General matters resolved as per the approved audit action plan by 30 June 2017 (Total organisation)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11/12/13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2015/16 AGSA audit still in progress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671589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8828" y="4902002"/>
            <a:ext cx="6293223" cy="5962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7394" y="-30402"/>
            <a:ext cx="81287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1"/>
            <a:ext cx="4021394"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1BCFC26-62B4-4113-B485-962636936649}" type="slidenum">
              <a:rPr lang="en-US" smtClean="0"/>
              <a:pPr/>
              <a:t>13</a:t>
            </a:fld>
            <a:endParaRPr lang="en-US"/>
          </a:p>
        </p:txBody>
      </p:sp>
      <p:sp>
        <p:nvSpPr>
          <p:cNvPr id="7" name="Rectangle 6"/>
          <p:cNvSpPr/>
          <p:nvPr/>
        </p:nvSpPr>
        <p:spPr>
          <a:xfrm>
            <a:off x="511520" y="-258"/>
            <a:ext cx="4882042" cy="375552"/>
          </a:xfrm>
          <a:prstGeom prst="rect">
            <a:avLst/>
          </a:prstGeom>
        </p:spPr>
        <p:txBody>
          <a:bodyPr wrap="none">
            <a:spAutoFit/>
          </a:bodyPr>
          <a:lstStyle/>
          <a:p>
            <a:pPr indent="-630555">
              <a:lnSpc>
                <a:spcPct val="107000"/>
              </a:lnSpc>
              <a:spcAft>
                <a:spcPts val="0"/>
              </a:spcAft>
            </a:pPr>
            <a:r>
              <a:rPr lang="en-Z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KPA 6: Good Governance and Public </a:t>
            </a:r>
            <a:r>
              <a:rPr lang="en-ZA"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Participation</a:t>
            </a: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33758027"/>
              </p:ext>
            </p:extLst>
          </p:nvPr>
        </p:nvGraphicFramePr>
        <p:xfrm>
          <a:off x="839716" y="884460"/>
          <a:ext cx="10472296" cy="5427850"/>
        </p:xfrm>
        <a:graphic>
          <a:graphicData uri="http://schemas.openxmlformats.org/drawingml/2006/table">
            <a:tbl>
              <a:tblPr/>
              <a:tblGrid>
                <a:gridCol w="1227613"/>
                <a:gridCol w="839288"/>
                <a:gridCol w="1230745"/>
                <a:gridCol w="441565"/>
                <a:gridCol w="513593"/>
                <a:gridCol w="513593"/>
                <a:gridCol w="513593"/>
                <a:gridCol w="513593"/>
                <a:gridCol w="1039713"/>
                <a:gridCol w="1302775"/>
                <a:gridCol w="1302775"/>
                <a:gridCol w="1033450"/>
              </a:tblGrid>
              <a:tr h="207169">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7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716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745812">
                <a:tc rowSpan="6">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en-ZA" sz="1000" b="0" i="0" u="none" strike="noStrike">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AG Management Letter findings resolved by 30 Jun 2017 (OMM)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11/12/13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2015/16 AGSA audit still in progress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581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Internal Audit reports submitted to the Audit Committee per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047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Internal Audit Findings resolved per quarter as per the Audit Plan by 30 Jun 2017 (OMM)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No Internal Audit conducted in the quarter under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047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Performance Audit Committee meetings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047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Submission of Draft consolidated Annual Report to Council on or before 28 August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047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Submission of Final audited consolidated Annual Report to Council on or before 28 January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781649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8828" y="4902002"/>
            <a:ext cx="6293223" cy="5962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7394" y="-30402"/>
            <a:ext cx="81287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1"/>
            <a:ext cx="4021394"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1BCFC26-62B4-4113-B485-962636936649}" type="slidenum">
              <a:rPr lang="en-US" smtClean="0"/>
              <a:pPr/>
              <a:t>14</a:t>
            </a:fld>
            <a:endParaRPr lang="en-US"/>
          </a:p>
        </p:txBody>
      </p:sp>
      <p:sp>
        <p:nvSpPr>
          <p:cNvPr id="7" name="Rectangle 6"/>
          <p:cNvSpPr/>
          <p:nvPr/>
        </p:nvSpPr>
        <p:spPr>
          <a:xfrm>
            <a:off x="511520" y="-258"/>
            <a:ext cx="4882042" cy="375552"/>
          </a:xfrm>
          <a:prstGeom prst="rect">
            <a:avLst/>
          </a:prstGeom>
        </p:spPr>
        <p:txBody>
          <a:bodyPr wrap="none">
            <a:spAutoFit/>
          </a:bodyPr>
          <a:lstStyle/>
          <a:p>
            <a:pPr indent="-630555">
              <a:lnSpc>
                <a:spcPct val="107000"/>
              </a:lnSpc>
              <a:spcAft>
                <a:spcPts val="0"/>
              </a:spcAft>
            </a:pPr>
            <a:r>
              <a:rPr lang="en-Z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KPA 6: Good Governance and Public </a:t>
            </a:r>
            <a:r>
              <a:rPr lang="en-ZA"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Participation</a:t>
            </a: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33920188"/>
              </p:ext>
            </p:extLst>
          </p:nvPr>
        </p:nvGraphicFramePr>
        <p:xfrm>
          <a:off x="788784" y="884458"/>
          <a:ext cx="10537975" cy="5472096"/>
        </p:xfrm>
        <a:graphic>
          <a:graphicData uri="http://schemas.openxmlformats.org/drawingml/2006/table">
            <a:tbl>
              <a:tblPr/>
              <a:tblGrid>
                <a:gridCol w="1236053"/>
                <a:gridCol w="845055"/>
                <a:gridCol w="1239205"/>
                <a:gridCol w="444599"/>
                <a:gridCol w="517124"/>
                <a:gridCol w="517124"/>
                <a:gridCol w="517124"/>
                <a:gridCol w="517124"/>
                <a:gridCol w="1046861"/>
                <a:gridCol w="1311728"/>
                <a:gridCol w="1305423"/>
                <a:gridCol w="1040555"/>
              </a:tblGrid>
              <a:tr h="212097">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1209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721129">
                <a:tc rowSpan="6">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en-ZA" sz="1000" b="0" i="0" u="none" strike="noStrike">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Submission of AR Oversight Report to Council by the 30th March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FV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1975">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Council meetings resolutions resolved within the prescribed timeframe (3 months)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100%</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Achieved</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112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2018/19 IDP review Process Plan approved by 30th June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112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Hosting of an annual Strategic Lekgotla to review the IDP by 30 Dec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1411">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Draft 2017/18 IDP/Budget tabled before Council for adoption by March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112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Final IDP/Budget tabled and approved by Council by the 31st May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583147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8828" y="4902002"/>
            <a:ext cx="6293223" cy="5962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7394" y="-30402"/>
            <a:ext cx="81287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1"/>
            <a:ext cx="4021394"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1BCFC26-62B4-4113-B485-962636936649}" type="slidenum">
              <a:rPr lang="en-US" smtClean="0"/>
              <a:pPr/>
              <a:t>15</a:t>
            </a:fld>
            <a:endParaRPr lang="en-US"/>
          </a:p>
        </p:txBody>
      </p:sp>
      <p:sp>
        <p:nvSpPr>
          <p:cNvPr id="7" name="Rectangle 6"/>
          <p:cNvSpPr/>
          <p:nvPr/>
        </p:nvSpPr>
        <p:spPr>
          <a:xfrm>
            <a:off x="511520" y="-258"/>
            <a:ext cx="4882042" cy="375552"/>
          </a:xfrm>
          <a:prstGeom prst="rect">
            <a:avLst/>
          </a:prstGeom>
        </p:spPr>
        <p:txBody>
          <a:bodyPr wrap="none">
            <a:spAutoFit/>
          </a:bodyPr>
          <a:lstStyle/>
          <a:p>
            <a:pPr indent="-630555">
              <a:lnSpc>
                <a:spcPct val="107000"/>
              </a:lnSpc>
              <a:spcAft>
                <a:spcPts val="0"/>
              </a:spcAft>
            </a:pPr>
            <a:r>
              <a:rPr lang="en-Z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KPA 6: Good Governance and Public </a:t>
            </a:r>
            <a:r>
              <a:rPr lang="en-ZA"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Participation</a:t>
            </a: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6824368"/>
              </p:ext>
            </p:extLst>
          </p:nvPr>
        </p:nvGraphicFramePr>
        <p:xfrm>
          <a:off x="682728" y="870823"/>
          <a:ext cx="10658781" cy="2978507"/>
        </p:xfrm>
        <a:graphic>
          <a:graphicData uri="http://schemas.openxmlformats.org/drawingml/2006/table">
            <a:tbl>
              <a:tblPr/>
              <a:tblGrid>
                <a:gridCol w="1248727"/>
                <a:gridCol w="853722"/>
                <a:gridCol w="1251914"/>
                <a:gridCol w="449160"/>
                <a:gridCol w="522426"/>
                <a:gridCol w="522426"/>
                <a:gridCol w="522426"/>
                <a:gridCol w="522426"/>
                <a:gridCol w="1057596"/>
                <a:gridCol w="1325181"/>
                <a:gridCol w="1325181"/>
                <a:gridCol w="1057596"/>
              </a:tblGrid>
              <a:tr h="227367">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736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66310">
                <a:tc rowSpan="3">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dirty="0">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Obtain a Qualified Auditor General opinion for the 2015/16 financial year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GG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Disclaimer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Disclaimer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3047">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Adjusted Budget and SDBIP approved by the Mayor by the 28th February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4416">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Final SDBIP approved by the Mayor within 28 days after approval of Budget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163957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04667833"/>
              </p:ext>
            </p:extLst>
          </p:nvPr>
        </p:nvGraphicFramePr>
        <p:xfrm>
          <a:off x="865632" y="938784"/>
          <a:ext cx="10082784" cy="5491503"/>
        </p:xfrm>
        <a:graphic>
          <a:graphicData uri="http://schemas.openxmlformats.org/drawingml/2006/table">
            <a:tbl>
              <a:tblPr firstRow="1" bandRow="1"/>
              <a:tblGrid>
                <a:gridCol w="5225452"/>
                <a:gridCol w="4857332"/>
              </a:tblGrid>
              <a:tr h="984147">
                <a:tc gridSpan="2">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ZA" sz="2400" dirty="0" smtClean="0">
                          <a:solidFill>
                            <a:schemeClr val="tx1"/>
                          </a:solidFill>
                        </a:rPr>
                        <a:t>OVERALL</a:t>
                      </a:r>
                      <a:r>
                        <a:rPr lang="en-ZA" sz="2400" baseline="0" dirty="0" smtClean="0">
                          <a:solidFill>
                            <a:schemeClr val="tx1"/>
                          </a:solidFill>
                        </a:rPr>
                        <a:t> PERFORMANCE</a:t>
                      </a:r>
                      <a:endParaRPr lang="en-ZA" sz="2400" dirty="0">
                        <a:solidFill>
                          <a:schemeClr val="tx1"/>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08</a:t>
                      </a:r>
                      <a:endParaRPr lang="en-ZA"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NOT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04</a:t>
                      </a:r>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9842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 ACHIEVEMENT FIRST QUARTER</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PERFORMANCE</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66.6%</a:t>
                      </a:r>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86828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BUDGET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dirty="0" smtClean="0">
                          <a:solidFill>
                            <a:schemeClr val="tx1"/>
                          </a:solidFill>
                        </a:rPr>
                        <a:t>R 0.00</a:t>
                      </a:r>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9842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EXPENDITURE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dirty="0" smtClean="0">
                          <a:solidFill>
                            <a:schemeClr val="tx1"/>
                          </a:solidFill>
                        </a:rPr>
                        <a:t>R 0.00</a:t>
                      </a:r>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
        <p:nvSpPr>
          <p:cNvPr id="4" name="TextBox 3"/>
          <p:cNvSpPr txBox="1"/>
          <p:nvPr/>
        </p:nvSpPr>
        <p:spPr>
          <a:xfrm>
            <a:off x="6213764" y="8603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213764" y="86030"/>
            <a:ext cx="1776208" cy="365125"/>
          </a:xfrm>
        </p:spPr>
        <p:txBody>
          <a:bodyPr/>
          <a:lstStyle/>
          <a:p>
            <a:fld id="{01BCFC26-62B4-4113-B485-962636936649}" type="slidenum">
              <a:rPr lang="en-US" smtClean="0"/>
              <a:pPr/>
              <a:t>16</a:t>
            </a:fld>
            <a:endParaRPr lang="en-US" dirty="0"/>
          </a:p>
        </p:txBody>
      </p:sp>
      <p:sp>
        <p:nvSpPr>
          <p:cNvPr id="6" name="TextBox 5"/>
          <p:cNvSpPr txBox="1"/>
          <p:nvPr/>
        </p:nvSpPr>
        <p:spPr>
          <a:xfrm>
            <a:off x="621217" y="323166"/>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smtClean="0">
                <a:solidFill>
                  <a:prstClr val="black"/>
                </a:solidFill>
              </a:rPr>
              <a:t>Overall Performance for MM’s Office</a:t>
            </a:r>
            <a:endParaRPr lang="en-US" dirty="0">
              <a:solidFill>
                <a:prstClr val="black"/>
              </a:solidFill>
            </a:endParaRPr>
          </a:p>
        </p:txBody>
      </p:sp>
    </p:spTree>
    <p:extLst>
      <p:ext uri="{BB962C8B-B14F-4D97-AF65-F5344CB8AC3E}">
        <p14:creationId xmlns:p14="http://schemas.microsoft.com/office/powerpoint/2010/main" val="93575908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37" y="914400"/>
            <a:ext cx="9366325" cy="4972050"/>
          </a:xfrm>
        </p:spPr>
        <p:txBody>
          <a:bodyPr>
            <a:normAutofit/>
          </a:bodyPr>
          <a:lstStyle/>
          <a:p>
            <a:pPr marL="68580" lvl="0" algn="ctr">
              <a:spcBef>
                <a:spcPct val="20000"/>
              </a:spcBef>
            </a:pPr>
            <a:r>
              <a:rPr lang="en-ZA" sz="8000" b="1" dirty="0">
                <a:solidFill>
                  <a:srgbClr val="94C600">
                    <a:lumMod val="50000"/>
                  </a:srgbClr>
                </a:solidFill>
              </a:rPr>
              <a:t>PLANNING AND ECONOMIC DEVELOPMENT  </a:t>
            </a:r>
            <a:r>
              <a:rPr lang="en-ZA" b="1" dirty="0">
                <a:solidFill>
                  <a:srgbClr val="94C600">
                    <a:lumMod val="50000"/>
                  </a:srgbClr>
                </a:solidFill>
              </a:rPr>
              <a:t/>
            </a:r>
            <a:br>
              <a:rPr lang="en-ZA" b="1" dirty="0">
                <a:solidFill>
                  <a:srgbClr val="94C600">
                    <a:lumMod val="50000"/>
                  </a:srgbClr>
                </a:solidFill>
              </a:rPr>
            </a:br>
            <a:endParaRPr lang="en-ZA" dirty="0"/>
          </a:p>
        </p:txBody>
      </p:sp>
      <p:sp>
        <p:nvSpPr>
          <p:cNvPr id="3" name="TextBox 2"/>
          <p:cNvSpPr txBox="1"/>
          <p:nvPr/>
        </p:nvSpPr>
        <p:spPr>
          <a:xfrm>
            <a:off x="6095999" y="3855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6213764" y="90237"/>
            <a:ext cx="1776208" cy="365125"/>
          </a:xfrm>
        </p:spPr>
        <p:txBody>
          <a:bodyPr/>
          <a:lstStyle/>
          <a:p>
            <a:fld id="{01BCFC26-62B4-4113-B485-962636936649}" type="slidenum">
              <a:rPr lang="en-US" smtClean="0"/>
              <a:pPr/>
              <a:t>17</a:t>
            </a:fld>
            <a:endParaRPr lang="en-US" dirty="0"/>
          </a:p>
        </p:txBody>
      </p:sp>
    </p:spTree>
    <p:extLst>
      <p:ext uri="{BB962C8B-B14F-4D97-AF65-F5344CB8AC3E}">
        <p14:creationId xmlns:p14="http://schemas.microsoft.com/office/powerpoint/2010/main" val="106655261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a:solidFill>
                  <a:srgbClr val="000000"/>
                </a:solidFill>
                <a:latin typeface="Calibri" panose="020F0502020204030204" pitchFamily="34" charset="0"/>
              </a:rPr>
              <a:t>KPA 1: Spatial Rationale</a:t>
            </a:r>
            <a:r>
              <a:rPr lang="en-ZA"/>
              <a:t> </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30666565"/>
              </p:ext>
            </p:extLst>
          </p:nvPr>
        </p:nvGraphicFramePr>
        <p:xfrm>
          <a:off x="798384" y="986166"/>
          <a:ext cx="10513630" cy="3880802"/>
        </p:xfrm>
        <a:graphic>
          <a:graphicData uri="http://schemas.openxmlformats.org/drawingml/2006/table">
            <a:tbl>
              <a:tblPr/>
              <a:tblGrid>
                <a:gridCol w="1367401"/>
                <a:gridCol w="934855"/>
                <a:gridCol w="1370888"/>
                <a:gridCol w="491845"/>
                <a:gridCol w="572075"/>
                <a:gridCol w="572075"/>
                <a:gridCol w="572075"/>
                <a:gridCol w="1158104"/>
                <a:gridCol w="1158104"/>
                <a:gridCol w="1158104"/>
                <a:gridCol w="1158104"/>
              </a:tblGrid>
              <a:tr h="181771">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9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8177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772263">
                <a:tc rowSpan="2">
                  <a:txBody>
                    <a:bodyPr/>
                    <a:lstStyle/>
                    <a:p>
                      <a:pPr algn="l" fontAlgn="t"/>
                      <a:r>
                        <a:rPr lang="en-ZA" sz="1000" b="0" i="0" u="none" strike="noStrike" dirty="0">
                          <a:solidFill>
                            <a:srgbClr val="000000"/>
                          </a:solidFill>
                          <a:effectLst/>
                          <a:latin typeface="Calibri" panose="020F0502020204030204" pitchFamily="34" charset="0"/>
                        </a:rPr>
                        <a:t>House the nation and build Integrated Human Settlement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ZA" sz="1000" b="0" i="0" u="none" strike="noStrike" dirty="0">
                          <a:solidFill>
                            <a:srgbClr val="000000"/>
                          </a:solidFill>
                          <a:effectLst/>
                          <a:latin typeface="Calibri" panose="020F0502020204030204" pitchFamily="34" charset="0"/>
                        </a:rPr>
                        <a:t>Land use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land use applications received and processed within 60 days as per the Town Planning and Township Ordinance Act 15 of 1986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SR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Not Achieved             The newly formed district SPLUMA monthly working group meetings, assist in the discussion of received town planning applications.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The slow implementation of the Municipal Planning Tribunal, affects land developmental applications received and the timeframes associated with legislations.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Accept submitted applications and submit to council for decision, not to infringe on the legislated time-frames.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4997">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EPMLM Town Planning By-Laws developed and gazetted by Dec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SR 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1 Draft EPMLM Town Planning By-Laws. The newly formed district SPLUMA monthly working group meetings, assist in the assessment of the Municipal By-Laws.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The by-laws not adapted by previous council, citing reasons that proof of the public participation was conducted.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Re-submit item to council with annexures of advert, attendance register for all 4 consultative public participation process conducted </a:t>
                      </a:r>
                      <a:r>
                        <a:rPr lang="en-ZA" sz="1000" b="1" i="0" u="none" strike="noStrike" dirty="0">
                          <a:solidFill>
                            <a:srgbClr val="000000"/>
                          </a:solidFill>
                          <a:effectLst/>
                          <a:latin typeface="Calibri" panose="020F0502020204030204" pitchFamily="34" charset="0"/>
                        </a:rPr>
                        <a:t>MARCH  2016</a:t>
                      </a:r>
                      <a:endParaRPr lang="en-ZA" sz="10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887748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a:solidFill>
                  <a:srgbClr val="000000"/>
                </a:solidFill>
                <a:latin typeface="Calibri" panose="020F0502020204030204" pitchFamily="34" charset="0"/>
              </a:rPr>
              <a:t>KPA 1: Spatial Rationale</a:t>
            </a:r>
            <a:r>
              <a:rPr lang="en-ZA"/>
              <a:t> </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19</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58149732"/>
              </p:ext>
            </p:extLst>
          </p:nvPr>
        </p:nvGraphicFramePr>
        <p:xfrm>
          <a:off x="751755" y="969497"/>
          <a:ext cx="10471771" cy="4708632"/>
        </p:xfrm>
        <a:graphic>
          <a:graphicData uri="http://schemas.openxmlformats.org/drawingml/2006/table">
            <a:tbl>
              <a:tblPr/>
              <a:tblGrid>
                <a:gridCol w="1361956"/>
                <a:gridCol w="931132"/>
                <a:gridCol w="1365429"/>
                <a:gridCol w="489887"/>
                <a:gridCol w="569797"/>
                <a:gridCol w="569797"/>
                <a:gridCol w="569797"/>
                <a:gridCol w="1153494"/>
                <a:gridCol w="1153494"/>
                <a:gridCol w="1153494"/>
                <a:gridCol w="1153494"/>
              </a:tblGrid>
              <a:tr h="210207">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8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1020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2144108">
                <a:tc rowSpan="3">
                  <a:txBody>
                    <a:bodyPr/>
                    <a:lstStyle/>
                    <a:p>
                      <a:pPr algn="l" fontAlgn="t"/>
                      <a:r>
                        <a:rPr lang="en-ZA" sz="1000" b="0" i="0" u="none" strike="noStrike" dirty="0">
                          <a:solidFill>
                            <a:srgbClr val="000000"/>
                          </a:solidFill>
                          <a:effectLst/>
                          <a:latin typeface="Calibri" panose="020F0502020204030204" pitchFamily="34" charset="0"/>
                        </a:rPr>
                        <a:t>House the nation and build Integrated Human Settlement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dirty="0">
                          <a:solidFill>
                            <a:srgbClr val="000000"/>
                          </a:solidFill>
                          <a:effectLst/>
                          <a:latin typeface="Calibri" panose="020F0502020204030204" pitchFamily="34" charset="0"/>
                        </a:rPr>
                        <a:t>Land use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EPMLM Billboard and Advertising by-law developed and gazetted by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SR 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By-Laws in draft phase. The By-Laws was done in the financial year 2013/14 and public participation conducted however needs to be </a:t>
                      </a:r>
                      <a:r>
                        <a:rPr lang="en-ZA" sz="1000" b="0" i="0" u="none" strike="noStrike" dirty="0" err="1">
                          <a:solidFill>
                            <a:srgbClr val="000000"/>
                          </a:solidFill>
                          <a:effectLst/>
                          <a:latin typeface="Calibri" panose="020F0502020204030204" pitchFamily="34" charset="0"/>
                        </a:rPr>
                        <a:t>insync</a:t>
                      </a:r>
                      <a:r>
                        <a:rPr lang="en-ZA" sz="1000" b="0" i="0" u="none" strike="noStrike" dirty="0">
                          <a:solidFill>
                            <a:srgbClr val="000000"/>
                          </a:solidFill>
                          <a:effectLst/>
                          <a:latin typeface="Calibri" panose="020F0502020204030204" pitchFamily="34" charset="0"/>
                        </a:rPr>
                        <a:t> with the town planning by-laws.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The By-Laws was done in the financial year 2013/14 and public participation conducted however needs to be </a:t>
                      </a:r>
                      <a:r>
                        <a:rPr lang="en-ZA" sz="1000" b="0" i="0" u="none" strike="noStrike" dirty="0" err="1">
                          <a:solidFill>
                            <a:srgbClr val="000000"/>
                          </a:solidFill>
                          <a:effectLst/>
                          <a:latin typeface="Calibri" panose="020F0502020204030204" pitchFamily="34" charset="0"/>
                        </a:rPr>
                        <a:t>insync</a:t>
                      </a:r>
                      <a:r>
                        <a:rPr lang="en-ZA" sz="1000" b="0" i="0" u="none" strike="noStrike" dirty="0">
                          <a:solidFill>
                            <a:srgbClr val="000000"/>
                          </a:solidFill>
                          <a:effectLst/>
                          <a:latin typeface="Calibri" panose="020F0502020204030204" pitchFamily="34" charset="0"/>
                        </a:rPr>
                        <a:t> with the town planning by-laws.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Ensure that by Q3 public participation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2055">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New Building Plans of less than 500 square meters assessed within 10 days of receipt of plans.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SR 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                      </a:t>
                      </a:r>
                      <a:r>
                        <a:rPr lang="en-ZA" sz="1000" b="0" i="0" u="none" strike="sngStrike" dirty="0">
                          <a:solidFill>
                            <a:srgbClr val="000000"/>
                          </a:solidFill>
                          <a:effectLst/>
                          <a:latin typeface="Calibri" panose="020F0502020204030204" pitchFamily="34" charset="0"/>
                        </a:rPr>
                        <a:t> </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2055">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New Building Plans of more than 500 square meters assessed within 28 days of receipt of plans.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SR 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                      </a:t>
                      </a:r>
                      <a:r>
                        <a:rPr lang="en-ZA" sz="1000" b="0" i="0" u="none" strike="sngStrike">
                          <a:solidFill>
                            <a:srgbClr val="000000"/>
                          </a:solidFill>
                          <a:effectLst/>
                          <a:latin typeface="Calibri" panose="020F0502020204030204" pitchFamily="34" charset="0"/>
                        </a:rPr>
                        <a:t> </a:t>
                      </a:r>
                      <a:endParaRPr lang="en-ZA" sz="10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655938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96393603"/>
              </p:ext>
            </p:extLst>
          </p:nvPr>
        </p:nvGraphicFramePr>
        <p:xfrm>
          <a:off x="833627" y="769962"/>
          <a:ext cx="10524745" cy="5514083"/>
        </p:xfrm>
        <a:graphic>
          <a:graphicData uri="http://schemas.openxmlformats.org/drawingml/2006/table">
            <a:tbl>
              <a:tblPr firstRow="1" firstCol="1" bandRow="1">
                <a:tableStyleId>{3C2FFA5D-87B4-456A-9821-1D502468CF0F}</a:tableStyleId>
              </a:tblPr>
              <a:tblGrid>
                <a:gridCol w="5263355"/>
                <a:gridCol w="1953613"/>
                <a:gridCol w="3307777"/>
              </a:tblGrid>
              <a:tr h="288270">
                <a:tc>
                  <a:txBody>
                    <a:bodyPr/>
                    <a:lstStyle/>
                    <a:p>
                      <a:pPr marL="0" marR="0">
                        <a:lnSpc>
                          <a:spcPct val="115000"/>
                        </a:lnSpc>
                        <a:spcBef>
                          <a:spcPts val="0"/>
                        </a:spcBef>
                        <a:spcAft>
                          <a:spcPts val="0"/>
                        </a:spcAft>
                      </a:pPr>
                      <a:r>
                        <a:rPr lang="en-US" sz="1200" dirty="0">
                          <a:solidFill>
                            <a:schemeClr val="tx1"/>
                          </a:solidFill>
                          <a:effectLst/>
                        </a:rPr>
                        <a:t>ITEM</a:t>
                      </a:r>
                      <a:endParaRPr lang="en-US" sz="1200" dirty="0">
                        <a:solidFill>
                          <a:schemeClr val="tx1"/>
                        </a:solidFill>
                        <a:effectLst/>
                        <a:latin typeface="Calibri"/>
                        <a:ea typeface="Calibri"/>
                        <a:cs typeface="Times New Roman"/>
                      </a:endParaRPr>
                    </a:p>
                  </a:txBody>
                  <a:tcPr marL="58232" marR="58232" marT="0" marB="0"/>
                </a:tc>
                <a:tc>
                  <a:txBody>
                    <a:bodyPr/>
                    <a:lstStyle/>
                    <a:p>
                      <a:pPr marL="0" marR="0">
                        <a:lnSpc>
                          <a:spcPct val="115000"/>
                        </a:lnSpc>
                        <a:spcBef>
                          <a:spcPts val="0"/>
                        </a:spcBef>
                        <a:spcAft>
                          <a:spcPts val="0"/>
                        </a:spcAft>
                      </a:pPr>
                      <a:r>
                        <a:rPr lang="en-US" sz="1200">
                          <a:solidFill>
                            <a:schemeClr val="tx1"/>
                          </a:solidFill>
                          <a:effectLst/>
                        </a:rPr>
                        <a:t>TIME</a:t>
                      </a:r>
                      <a:endParaRPr lang="en-US" sz="1200">
                        <a:solidFill>
                          <a:schemeClr val="tx1"/>
                        </a:solidFill>
                        <a:effectLst/>
                        <a:latin typeface="Calibri"/>
                        <a:ea typeface="Calibri"/>
                        <a:cs typeface="Times New Roman"/>
                      </a:endParaRPr>
                    </a:p>
                  </a:txBody>
                  <a:tcPr marL="58232" marR="58232"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n-ea"/>
                          <a:cs typeface="+mn-cs"/>
                        </a:rPr>
                        <a:t>PRESENTER</a:t>
                      </a:r>
                      <a:endParaRPr lang="en-US" sz="1200" dirty="0">
                        <a:solidFill>
                          <a:schemeClr val="tx1"/>
                        </a:solidFill>
                        <a:effectLst/>
                        <a:latin typeface="Calibri"/>
                        <a:ea typeface="Calibri"/>
                        <a:cs typeface="Times New Roman"/>
                      </a:endParaRPr>
                    </a:p>
                  </a:txBody>
                  <a:tcPr marL="58232" marR="58232" marT="0" marB="0"/>
                </a:tc>
              </a:tr>
              <a:tr h="249921">
                <a:tc>
                  <a:txBody>
                    <a:bodyPr/>
                    <a:lstStyle/>
                    <a:p>
                      <a:pPr marL="342900" marR="0" lvl="0" indent="-342900">
                        <a:lnSpc>
                          <a:spcPct val="150000"/>
                        </a:lnSpc>
                        <a:spcBef>
                          <a:spcPts val="0"/>
                        </a:spcBef>
                        <a:spcAft>
                          <a:spcPts val="0"/>
                        </a:spcAft>
                        <a:buFont typeface="+mj-lt"/>
                        <a:buAutoNum type="arabicPeriod"/>
                      </a:pPr>
                      <a:r>
                        <a:rPr lang="en-US" sz="1200" dirty="0">
                          <a:effectLst/>
                          <a:latin typeface="Agency FB" panose="020B0503020202020204" pitchFamily="34" charset="0"/>
                          <a:cs typeface="Arial" panose="020B0604020202020204" pitchFamily="34" charset="0"/>
                        </a:rPr>
                        <a:t>OPENING &amp;  WELCOME:  Mayor</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smtClean="0">
                          <a:effectLst/>
                          <a:latin typeface="Agency FB" panose="020B0503020202020204" pitchFamily="34" charset="0"/>
                          <a:ea typeface="Calibri"/>
                          <a:cs typeface="Arial" panose="020B0604020202020204" pitchFamily="34" charset="0"/>
                        </a:rPr>
                        <a:t>08h00 – 08h20</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a:effectLst/>
                          <a:latin typeface="Agency FB" panose="020B0503020202020204" pitchFamily="34" charset="0"/>
                          <a:cs typeface="Arial" panose="020B0604020202020204" pitchFamily="34" charset="0"/>
                        </a:rPr>
                        <a:t> </a:t>
                      </a:r>
                      <a:r>
                        <a:rPr lang="en-US" sz="1200" dirty="0" smtClean="0">
                          <a:effectLst/>
                          <a:latin typeface="Agency FB" panose="020B0503020202020204" pitchFamily="34" charset="0"/>
                          <a:cs typeface="Arial" panose="020B0604020202020204" pitchFamily="34" charset="0"/>
                        </a:rPr>
                        <a:t>Hon. CR</a:t>
                      </a:r>
                      <a:r>
                        <a:rPr lang="en-US" sz="1200" baseline="0" dirty="0" smtClean="0">
                          <a:effectLst/>
                          <a:latin typeface="Agency FB" panose="020B0503020202020204" pitchFamily="34" charset="0"/>
                          <a:cs typeface="Arial" panose="020B0604020202020204" pitchFamily="34" charset="0"/>
                        </a:rPr>
                        <a:t> KUPA</a:t>
                      </a:r>
                      <a:endParaRPr lang="en-US" sz="1200" dirty="0" smtClean="0">
                        <a:effectLst/>
                        <a:latin typeface="Agency FB" panose="020B0503020202020204" pitchFamily="34" charset="0"/>
                        <a:cs typeface="Arial" panose="020B0604020202020204" pitchFamily="34" charset="0"/>
                      </a:endParaRPr>
                    </a:p>
                  </a:txBody>
                  <a:tcPr marL="58232" marR="58232" marT="0" marB="0"/>
                </a:tc>
              </a:tr>
              <a:tr h="249921">
                <a:tc>
                  <a:txBody>
                    <a:bodyPr/>
                    <a:lstStyle/>
                    <a:p>
                      <a:pPr marL="228600" marR="0" lvl="0" indent="-228600">
                        <a:lnSpc>
                          <a:spcPct val="150000"/>
                        </a:lnSpc>
                        <a:spcBef>
                          <a:spcPts val="0"/>
                        </a:spcBef>
                        <a:spcAft>
                          <a:spcPts val="0"/>
                        </a:spcAft>
                        <a:buFont typeface="+mj-lt"/>
                        <a:buAutoNum type="arabicPeriod" startAt="2"/>
                      </a:pPr>
                      <a:r>
                        <a:rPr lang="en-US" sz="1200" dirty="0" smtClean="0">
                          <a:effectLst/>
                          <a:latin typeface="Agency FB" panose="020B0503020202020204" pitchFamily="34" charset="0"/>
                          <a:cs typeface="Arial" panose="020B0604020202020204" pitchFamily="34" charset="0"/>
                        </a:rPr>
                        <a:t>APOLOGIES</a:t>
                      </a:r>
                    </a:p>
                    <a:p>
                      <a:pPr marL="0" marR="0" lvl="0" indent="0">
                        <a:lnSpc>
                          <a:spcPct val="150000"/>
                        </a:lnSpc>
                        <a:spcBef>
                          <a:spcPts val="0"/>
                        </a:spcBef>
                        <a:spcAft>
                          <a:spcPts val="0"/>
                        </a:spcAft>
                        <a:buFont typeface="+mj-lt"/>
                        <a:buNone/>
                      </a:pPr>
                      <a:r>
                        <a:rPr lang="en-US" sz="1200" dirty="0" smtClean="0">
                          <a:effectLst/>
                          <a:latin typeface="Agency FB" panose="020B0503020202020204" pitchFamily="34" charset="0"/>
                          <a:ea typeface="Calibri"/>
                          <a:cs typeface="Arial" panose="020B0604020202020204" pitchFamily="34" charset="0"/>
                        </a:rPr>
                        <a:t>3. </a:t>
                      </a:r>
                      <a:r>
                        <a:rPr kumimoji="0" lang="en-US" sz="1200" b="1" i="0" u="none" strike="noStrike" kern="1200" cap="none" spc="0" normalizeH="0" baseline="0" noProof="0" dirty="0" smtClean="0">
                          <a:ln>
                            <a:noFill/>
                          </a:ln>
                          <a:solidFill>
                            <a:prstClr val="black"/>
                          </a:solidFill>
                          <a:effectLst/>
                          <a:uLnTx/>
                          <a:uFillTx/>
                          <a:latin typeface="Agency FB" panose="020B0503020202020204" pitchFamily="34" charset="0"/>
                          <a:ea typeface="Calibri"/>
                          <a:cs typeface="Arial" panose="020B0604020202020204" pitchFamily="34" charset="0"/>
                        </a:rPr>
                        <a:t>Progress on the Implementation on 3</a:t>
                      </a:r>
                      <a:r>
                        <a:rPr kumimoji="0" lang="en-US" sz="1200" b="1" i="0" u="none" strike="noStrike" kern="1200" cap="none" spc="0" normalizeH="0" baseline="30000" noProof="0" dirty="0" smtClean="0">
                          <a:ln>
                            <a:noFill/>
                          </a:ln>
                          <a:solidFill>
                            <a:prstClr val="black"/>
                          </a:solidFill>
                          <a:effectLst/>
                          <a:uLnTx/>
                          <a:uFillTx/>
                          <a:latin typeface="Agency FB" panose="020B0503020202020204" pitchFamily="34" charset="0"/>
                          <a:ea typeface="Calibri"/>
                          <a:cs typeface="Arial" panose="020B0604020202020204" pitchFamily="34" charset="0"/>
                        </a:rPr>
                        <a:t>RD</a:t>
                      </a:r>
                      <a:r>
                        <a:rPr kumimoji="0" lang="en-US" sz="1200" b="1" i="0" u="none" strike="noStrike" kern="1200" cap="none" spc="0" normalizeH="0" baseline="0" noProof="0" dirty="0" smtClean="0">
                          <a:ln>
                            <a:noFill/>
                          </a:ln>
                          <a:solidFill>
                            <a:prstClr val="black"/>
                          </a:solidFill>
                          <a:effectLst/>
                          <a:uLnTx/>
                          <a:uFillTx/>
                          <a:latin typeface="Agency FB" panose="020B0503020202020204" pitchFamily="34" charset="0"/>
                          <a:ea typeface="Calibri"/>
                          <a:cs typeface="Arial" panose="020B0604020202020204" pitchFamily="34" charset="0"/>
                        </a:rPr>
                        <a:t> Quarter </a:t>
                      </a:r>
                      <a:r>
                        <a:rPr kumimoji="0" lang="en-US" sz="1200" b="1" i="0" u="none" strike="noStrike" kern="1200" cap="none" spc="0" normalizeH="0" baseline="0" noProof="0" dirty="0" err="1" smtClean="0">
                          <a:ln>
                            <a:noFill/>
                          </a:ln>
                          <a:solidFill>
                            <a:prstClr val="black"/>
                          </a:solidFill>
                          <a:effectLst/>
                          <a:uLnTx/>
                          <a:uFillTx/>
                          <a:latin typeface="Agency FB" panose="020B0503020202020204" pitchFamily="34" charset="0"/>
                          <a:ea typeface="Calibri"/>
                          <a:cs typeface="Arial" panose="020B0604020202020204" pitchFamily="34" charset="0"/>
                        </a:rPr>
                        <a:t>Lekgotla</a:t>
                      </a:r>
                      <a:r>
                        <a:rPr kumimoji="0" lang="en-US" sz="1200" b="1" i="0" u="none" strike="noStrike" kern="1200" cap="none" spc="0" normalizeH="0" baseline="0" noProof="0" dirty="0" smtClean="0">
                          <a:ln>
                            <a:noFill/>
                          </a:ln>
                          <a:solidFill>
                            <a:prstClr val="black"/>
                          </a:solidFill>
                          <a:effectLst/>
                          <a:uLnTx/>
                          <a:uFillTx/>
                          <a:latin typeface="Agency FB" panose="020B0503020202020204" pitchFamily="34" charset="0"/>
                          <a:ea typeface="Calibri"/>
                          <a:cs typeface="Arial" panose="020B0604020202020204" pitchFamily="34" charset="0"/>
                        </a:rPr>
                        <a:t> Resolutions</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smtClean="0">
                          <a:effectLst/>
                          <a:latin typeface="Agency FB" panose="020B0503020202020204" pitchFamily="34" charset="0"/>
                          <a:ea typeface="Calibri"/>
                          <a:cs typeface="Arial" panose="020B0604020202020204" pitchFamily="34" charset="0"/>
                        </a:rPr>
                        <a:t>08h20 -- 08h30</a:t>
                      </a:r>
                    </a:p>
                    <a:p>
                      <a:pPr marL="0" marR="0">
                        <a:lnSpc>
                          <a:spcPct val="150000"/>
                        </a:lnSpc>
                        <a:spcBef>
                          <a:spcPts val="0"/>
                        </a:spcBef>
                        <a:spcAft>
                          <a:spcPts val="0"/>
                        </a:spcAft>
                      </a:pPr>
                      <a:r>
                        <a:rPr lang="en-US" sz="1200" dirty="0" smtClean="0">
                          <a:effectLst/>
                          <a:latin typeface="Agency FB" panose="020B0503020202020204" pitchFamily="34" charset="0"/>
                          <a:ea typeface="Calibri"/>
                          <a:cs typeface="Arial" panose="020B0604020202020204" pitchFamily="34" charset="0"/>
                        </a:rPr>
                        <a:t>08h30</a:t>
                      </a:r>
                      <a:r>
                        <a:rPr lang="en-US" sz="1200" baseline="0" dirty="0" smtClean="0">
                          <a:effectLst/>
                          <a:latin typeface="Agency FB" panose="020B0503020202020204" pitchFamily="34" charset="0"/>
                          <a:ea typeface="Calibri"/>
                          <a:cs typeface="Arial" panose="020B0604020202020204" pitchFamily="34" charset="0"/>
                        </a:rPr>
                        <a:t> – 09h00</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effectLst/>
                          <a:latin typeface="Agency FB" panose="020B0503020202020204" pitchFamily="34" charset="0"/>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gency FB" panose="020B0503020202020204" pitchFamily="34" charset="0"/>
                          <a:cs typeface="Arial" panose="020B0604020202020204" pitchFamily="34" charset="0"/>
                        </a:rPr>
                        <a:t> Hon. CR KUPA</a:t>
                      </a:r>
                    </a:p>
                  </a:txBody>
                  <a:tcPr marL="58232" marR="58232" marT="0" marB="0"/>
                </a:tc>
              </a:tr>
              <a:tr h="249921">
                <a:tc>
                  <a:txBody>
                    <a:bodyPr/>
                    <a:lstStyle/>
                    <a:p>
                      <a:pPr marL="0" marR="0" lvl="0" indent="0">
                        <a:lnSpc>
                          <a:spcPct val="150000"/>
                        </a:lnSpc>
                        <a:spcBef>
                          <a:spcPts val="0"/>
                        </a:spcBef>
                        <a:spcAft>
                          <a:spcPts val="0"/>
                        </a:spcAft>
                        <a:buFont typeface="+mj-lt"/>
                        <a:buNone/>
                      </a:pPr>
                      <a:r>
                        <a:rPr lang="en-US" sz="1200" dirty="0" smtClean="0">
                          <a:effectLst/>
                          <a:latin typeface="Agency FB" panose="020B0503020202020204" pitchFamily="34" charset="0"/>
                          <a:cs typeface="Arial" panose="020B0604020202020204" pitchFamily="34" charset="0"/>
                        </a:rPr>
                        <a:t>4. MUNICIPAL</a:t>
                      </a:r>
                      <a:r>
                        <a:rPr lang="en-US" sz="1200" baseline="0" dirty="0" smtClean="0">
                          <a:effectLst/>
                          <a:latin typeface="Agency FB" panose="020B0503020202020204" pitchFamily="34" charset="0"/>
                          <a:cs typeface="Arial" panose="020B0604020202020204" pitchFamily="34" charset="0"/>
                        </a:rPr>
                        <a:t> MANAGER’S OVERVIEW</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smtClean="0">
                          <a:effectLst/>
                          <a:latin typeface="Agency FB" panose="020B0503020202020204" pitchFamily="34" charset="0"/>
                          <a:ea typeface="Calibri"/>
                          <a:cs typeface="Arial" panose="020B0604020202020204" pitchFamily="34" charset="0"/>
                        </a:rPr>
                        <a:t>09h00 – 09h30</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smtClean="0">
                          <a:effectLst/>
                          <a:latin typeface="Agency FB" panose="020B0503020202020204" pitchFamily="34" charset="0"/>
                          <a:ea typeface="Calibri"/>
                          <a:cs typeface="Arial" panose="020B0604020202020204" pitchFamily="34" charset="0"/>
                        </a:rPr>
                        <a:t>Ms. MATHEBELA</a:t>
                      </a:r>
                      <a:r>
                        <a:rPr lang="en-US" sz="1200" baseline="0" dirty="0" smtClean="0">
                          <a:effectLst/>
                          <a:latin typeface="Agency FB" panose="020B0503020202020204" pitchFamily="34" charset="0"/>
                          <a:ea typeface="Calibri"/>
                          <a:cs typeface="Arial" panose="020B0604020202020204" pitchFamily="34" charset="0"/>
                        </a:rPr>
                        <a:t> MM</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r>
              <a:tr h="249921">
                <a:tc rowSpan="2">
                  <a:txBody>
                    <a:bodyPr/>
                    <a:lstStyle/>
                    <a:p>
                      <a:pPr marL="228600" marR="0" lvl="0" indent="-228600">
                        <a:lnSpc>
                          <a:spcPct val="150000"/>
                        </a:lnSpc>
                        <a:spcBef>
                          <a:spcPts val="0"/>
                        </a:spcBef>
                        <a:spcAft>
                          <a:spcPts val="0"/>
                        </a:spcAft>
                        <a:buFont typeface="+mj-lt"/>
                        <a:buAutoNum type="arabicPeriod" startAt="5"/>
                      </a:pPr>
                      <a:r>
                        <a:rPr lang="en-US" sz="1200" dirty="0" smtClean="0">
                          <a:effectLst/>
                          <a:latin typeface="Agency FB" panose="020B0503020202020204" pitchFamily="34" charset="0"/>
                          <a:cs typeface="Arial" panose="020B0604020202020204" pitchFamily="34" charset="0"/>
                        </a:rPr>
                        <a:t>   PRESENTATIONS</a:t>
                      </a:r>
                    </a:p>
                    <a:p>
                      <a:pPr marL="342900" marR="0" lvl="0" indent="0">
                        <a:lnSpc>
                          <a:spcPct val="150000"/>
                        </a:lnSpc>
                        <a:spcBef>
                          <a:spcPts val="0"/>
                        </a:spcBef>
                        <a:spcAft>
                          <a:spcPts val="0"/>
                        </a:spcAft>
                        <a:buFont typeface="+mj-lt"/>
                        <a:buNone/>
                        <a:tabLst>
                          <a:tab pos="914400" algn="l"/>
                        </a:tabLst>
                      </a:pPr>
                      <a:r>
                        <a:rPr lang="en-US" sz="1200" dirty="0" smtClean="0">
                          <a:effectLst/>
                          <a:latin typeface="Agency FB" panose="020B0503020202020204" pitchFamily="34" charset="0"/>
                          <a:cs typeface="Arial" panose="020B0604020202020204" pitchFamily="34" charset="0"/>
                        </a:rPr>
                        <a:t>5.1    Municipal</a:t>
                      </a:r>
                      <a:r>
                        <a:rPr lang="en-US" sz="1200" baseline="0" dirty="0" smtClean="0">
                          <a:effectLst/>
                          <a:latin typeface="Agency FB" panose="020B0503020202020204" pitchFamily="34" charset="0"/>
                          <a:cs typeface="Arial" panose="020B0604020202020204" pitchFamily="34" charset="0"/>
                        </a:rPr>
                        <a:t> Manager’s Office      </a:t>
                      </a:r>
                    </a:p>
                    <a:p>
                      <a:pPr marL="342900" marR="0" lvl="0" indent="0">
                        <a:lnSpc>
                          <a:spcPct val="150000"/>
                        </a:lnSpc>
                        <a:spcBef>
                          <a:spcPts val="0"/>
                        </a:spcBef>
                        <a:spcAft>
                          <a:spcPts val="0"/>
                        </a:spcAft>
                        <a:buFont typeface="+mj-lt"/>
                        <a:buNone/>
                        <a:tabLst>
                          <a:tab pos="914400" algn="l"/>
                        </a:tabLst>
                      </a:pPr>
                      <a:r>
                        <a:rPr lang="en-US" sz="1200" baseline="0" dirty="0" smtClean="0">
                          <a:effectLst/>
                          <a:latin typeface="Agency FB" panose="020B0503020202020204" pitchFamily="34" charset="0"/>
                          <a:cs typeface="Arial" panose="020B0604020202020204" pitchFamily="34" charset="0"/>
                        </a:rPr>
                        <a:t>5.2    Planning and Economic Development</a:t>
                      </a:r>
                      <a:r>
                        <a:rPr lang="en-US" sz="1200" dirty="0" smtClean="0">
                          <a:effectLst/>
                          <a:latin typeface="Agency FB" panose="020B0503020202020204" pitchFamily="34" charset="0"/>
                          <a:cs typeface="Arial" panose="020B0604020202020204" pitchFamily="34" charset="0"/>
                        </a:rPr>
                        <a:t> </a:t>
                      </a:r>
                    </a:p>
                    <a:p>
                      <a:pPr marL="342900" marR="0" lvl="0" indent="0">
                        <a:lnSpc>
                          <a:spcPct val="150000"/>
                        </a:lnSpc>
                        <a:spcBef>
                          <a:spcPts val="0"/>
                        </a:spcBef>
                        <a:spcAft>
                          <a:spcPts val="0"/>
                        </a:spcAft>
                        <a:buFont typeface="+mj-lt"/>
                        <a:buNone/>
                        <a:tabLst>
                          <a:tab pos="914400" algn="l"/>
                        </a:tabLst>
                      </a:pPr>
                      <a:r>
                        <a:rPr lang="en-US" sz="1200" dirty="0" smtClean="0">
                          <a:effectLst/>
                          <a:latin typeface="Agency FB" panose="020B0503020202020204" pitchFamily="34" charset="0"/>
                          <a:cs typeface="Arial" panose="020B0604020202020204" pitchFamily="34" charset="0"/>
                        </a:rPr>
                        <a:t>5.3</a:t>
                      </a:r>
                      <a:r>
                        <a:rPr lang="en-US" sz="1200" baseline="0" dirty="0" smtClean="0">
                          <a:effectLst/>
                          <a:latin typeface="Agency FB" panose="020B0503020202020204" pitchFamily="34" charset="0"/>
                          <a:cs typeface="Arial" panose="020B0604020202020204" pitchFamily="34" charset="0"/>
                        </a:rPr>
                        <a:t>    Corporate Services Directorate</a:t>
                      </a:r>
                      <a:endParaRPr lang="en-US" sz="1200" dirty="0" smtClean="0">
                        <a:effectLst/>
                        <a:latin typeface="Agency FB" panose="020B0503020202020204" pitchFamily="34" charset="0"/>
                        <a:cs typeface="Arial" panose="020B0604020202020204" pitchFamily="34" charset="0"/>
                      </a:endParaRPr>
                    </a:p>
                    <a:p>
                      <a:pPr marL="342900" marR="0" lvl="0" indent="-342900">
                        <a:lnSpc>
                          <a:spcPct val="150000"/>
                        </a:lnSpc>
                        <a:spcBef>
                          <a:spcPts val="0"/>
                        </a:spcBef>
                        <a:spcAft>
                          <a:spcPts val="0"/>
                        </a:spcAft>
                        <a:buFont typeface="+mj-lt"/>
                        <a:buNone/>
                        <a:tabLst>
                          <a:tab pos="914400" algn="l"/>
                        </a:tabLst>
                      </a:pPr>
                      <a:r>
                        <a:rPr lang="en-US" sz="1200" baseline="0" dirty="0" smtClean="0">
                          <a:effectLst/>
                          <a:latin typeface="Agency FB" panose="020B0503020202020204" pitchFamily="34" charset="0"/>
                          <a:cs typeface="Arial" panose="020B0604020202020204" pitchFamily="34" charset="0"/>
                        </a:rPr>
                        <a:t>       </a:t>
                      </a:r>
                      <a:r>
                        <a:rPr lang="en-US" sz="1200" dirty="0" smtClean="0">
                          <a:effectLst/>
                          <a:latin typeface="Agency FB" panose="020B0503020202020204" pitchFamily="34" charset="0"/>
                          <a:cs typeface="Arial" panose="020B0604020202020204" pitchFamily="34" charset="0"/>
                        </a:rPr>
                        <a:t>Questions </a:t>
                      </a:r>
                      <a:r>
                        <a:rPr lang="en-US" sz="1200" dirty="0">
                          <a:effectLst/>
                          <a:latin typeface="Agency FB" panose="020B0503020202020204" pitchFamily="34" charset="0"/>
                          <a:cs typeface="Arial" panose="020B0604020202020204" pitchFamily="34" charset="0"/>
                        </a:rPr>
                        <a:t>&amp; </a:t>
                      </a:r>
                      <a:r>
                        <a:rPr lang="en-US" sz="1200" dirty="0" smtClean="0">
                          <a:effectLst/>
                          <a:latin typeface="Agency FB" panose="020B0503020202020204" pitchFamily="34" charset="0"/>
                          <a:cs typeface="Arial" panose="020B0604020202020204" pitchFamily="34" charset="0"/>
                        </a:rPr>
                        <a:t>Discussions</a:t>
                      </a:r>
                    </a:p>
                    <a:p>
                      <a:pPr marL="342900" marR="0" lvl="0" indent="-342900">
                        <a:lnSpc>
                          <a:spcPct val="150000"/>
                        </a:lnSpc>
                        <a:spcBef>
                          <a:spcPts val="0"/>
                        </a:spcBef>
                        <a:spcAft>
                          <a:spcPts val="0"/>
                        </a:spcAft>
                        <a:buFont typeface="+mj-lt"/>
                        <a:buNone/>
                        <a:tabLst>
                          <a:tab pos="914400" algn="l"/>
                        </a:tabLst>
                      </a:pPr>
                      <a:r>
                        <a:rPr lang="en-US" sz="1200" dirty="0" smtClean="0">
                          <a:effectLst/>
                          <a:latin typeface="Agency FB" panose="020B0503020202020204" pitchFamily="34" charset="0"/>
                          <a:cs typeface="Arial" panose="020B0604020202020204" pitchFamily="34" charset="0"/>
                        </a:rPr>
                        <a:t>TEA BREAK TEA BREAK TEA BREAK</a:t>
                      </a:r>
                    </a:p>
                    <a:p>
                      <a:pPr marL="457200" marR="0" lvl="1" indent="0">
                        <a:lnSpc>
                          <a:spcPct val="150000"/>
                        </a:lnSpc>
                        <a:spcBef>
                          <a:spcPts val="0"/>
                        </a:spcBef>
                        <a:spcAft>
                          <a:spcPts val="0"/>
                        </a:spcAft>
                        <a:buFont typeface="+mj-lt"/>
                        <a:buNone/>
                      </a:pPr>
                      <a:r>
                        <a:rPr lang="en-US" sz="1200" dirty="0" smtClean="0">
                          <a:effectLst/>
                          <a:latin typeface="Agency FB" panose="020B0503020202020204" pitchFamily="34" charset="0"/>
                          <a:cs typeface="Arial" panose="020B0604020202020204" pitchFamily="34" charset="0"/>
                        </a:rPr>
                        <a:t>5.4  Infrastructure</a:t>
                      </a:r>
                      <a:r>
                        <a:rPr lang="en-US" sz="1200" baseline="0" dirty="0" smtClean="0">
                          <a:effectLst/>
                          <a:latin typeface="Agency FB" panose="020B0503020202020204" pitchFamily="34" charset="0"/>
                          <a:cs typeface="Arial" panose="020B0604020202020204" pitchFamily="34" charset="0"/>
                        </a:rPr>
                        <a:t> Services Directorate </a:t>
                      </a:r>
                      <a:endParaRPr lang="en-US" sz="1200" dirty="0">
                        <a:effectLst/>
                        <a:latin typeface="Agency FB" panose="020B0503020202020204" pitchFamily="34" charset="0"/>
                        <a:cs typeface="Arial" panose="020B0604020202020204" pitchFamily="34" charset="0"/>
                      </a:endParaRPr>
                    </a:p>
                    <a:p>
                      <a:pPr marL="457200" marR="0" lvl="1" indent="0">
                        <a:lnSpc>
                          <a:spcPct val="150000"/>
                        </a:lnSpc>
                        <a:spcBef>
                          <a:spcPts val="0"/>
                        </a:spcBef>
                        <a:spcAft>
                          <a:spcPts val="0"/>
                        </a:spcAft>
                        <a:buFont typeface="+mj-lt"/>
                        <a:buNone/>
                      </a:pPr>
                      <a:r>
                        <a:rPr lang="en-US" sz="1200" dirty="0" smtClean="0">
                          <a:effectLst/>
                          <a:latin typeface="Agency FB" panose="020B0503020202020204" pitchFamily="34" charset="0"/>
                          <a:cs typeface="Arial" panose="020B0604020202020204" pitchFamily="34" charset="0"/>
                        </a:rPr>
                        <a:t>5.5  Community</a:t>
                      </a:r>
                      <a:r>
                        <a:rPr lang="en-US" sz="1200" baseline="0" dirty="0" smtClean="0">
                          <a:effectLst/>
                          <a:latin typeface="Agency FB" panose="020B0503020202020204" pitchFamily="34" charset="0"/>
                          <a:cs typeface="Arial" panose="020B0604020202020204" pitchFamily="34" charset="0"/>
                        </a:rPr>
                        <a:t> Services Directorate</a:t>
                      </a:r>
                      <a:endParaRPr lang="en-US" sz="1200" dirty="0">
                        <a:effectLst/>
                        <a:latin typeface="Agency FB" panose="020B0503020202020204" pitchFamily="34" charset="0"/>
                        <a:cs typeface="Arial" panose="020B0604020202020204" pitchFamily="34" charset="0"/>
                      </a:endParaRPr>
                    </a:p>
                    <a:p>
                      <a:pPr marL="457200" marR="0" lvl="1" indent="0">
                        <a:lnSpc>
                          <a:spcPct val="150000"/>
                        </a:lnSpc>
                        <a:spcBef>
                          <a:spcPts val="0"/>
                        </a:spcBef>
                        <a:spcAft>
                          <a:spcPts val="0"/>
                        </a:spcAft>
                        <a:buFont typeface="+mj-lt"/>
                        <a:buNone/>
                      </a:pPr>
                      <a:r>
                        <a:rPr lang="en-US" sz="1200" dirty="0" smtClean="0">
                          <a:effectLst/>
                          <a:latin typeface="Agency FB" panose="020B0503020202020204" pitchFamily="34" charset="0"/>
                          <a:cs typeface="Arial" panose="020B0604020202020204" pitchFamily="34" charset="0"/>
                        </a:rPr>
                        <a:t>5.6  Budget</a:t>
                      </a:r>
                      <a:r>
                        <a:rPr lang="en-US" sz="1200" baseline="0" dirty="0" smtClean="0">
                          <a:effectLst/>
                          <a:latin typeface="Agency FB" panose="020B0503020202020204" pitchFamily="34" charset="0"/>
                          <a:cs typeface="Arial" panose="020B0604020202020204" pitchFamily="34" charset="0"/>
                        </a:rPr>
                        <a:t> and Treasury Directorate</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   </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a:effectLst/>
                          <a:latin typeface="Agency FB" panose="020B0503020202020204" pitchFamily="34" charset="0"/>
                          <a:cs typeface="Arial" panose="020B0604020202020204" pitchFamily="34" charset="0"/>
                        </a:rPr>
                        <a:t> </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r>
              <a:tr h="2398200">
                <a:tc vMerge="1">
                  <a:txBody>
                    <a:bodyPr/>
                    <a:lstStyle/>
                    <a:p>
                      <a:endParaRPr lang="en-US"/>
                    </a:p>
                  </a:txBody>
                  <a:tcPr/>
                </a:tc>
                <a:tc>
                  <a:txBody>
                    <a:bodyPr/>
                    <a:lstStyle/>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09h30 - 10h00</a:t>
                      </a: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10h00</a:t>
                      </a:r>
                      <a:r>
                        <a:rPr lang="en-US" sz="1200" baseline="0" dirty="0" smtClean="0">
                          <a:effectLst/>
                          <a:latin typeface="Agency FB" panose="020B0503020202020204" pitchFamily="34" charset="0"/>
                          <a:cs typeface="Arial" panose="020B0604020202020204" pitchFamily="34" charset="0"/>
                        </a:rPr>
                        <a:t> –11h30</a:t>
                      </a:r>
                      <a:endParaRPr lang="en-US" sz="1200" dirty="0" smtClean="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11h30 - 12h00</a:t>
                      </a: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12h00 </a:t>
                      </a:r>
                      <a:r>
                        <a:rPr lang="en-US" sz="1200" dirty="0">
                          <a:effectLst/>
                          <a:latin typeface="Agency FB" panose="020B0503020202020204" pitchFamily="34" charset="0"/>
                          <a:cs typeface="Arial" panose="020B0604020202020204" pitchFamily="34" charset="0"/>
                        </a:rPr>
                        <a:t>- </a:t>
                      </a:r>
                      <a:r>
                        <a:rPr lang="en-US" sz="1200" dirty="0" smtClean="0">
                          <a:effectLst/>
                          <a:latin typeface="Agency FB" panose="020B0503020202020204" pitchFamily="34" charset="0"/>
                          <a:cs typeface="Arial" panose="020B0604020202020204" pitchFamily="34" charset="0"/>
                        </a:rPr>
                        <a:t>12h30</a:t>
                      </a:r>
                      <a:endParaRPr lang="en-US" sz="1200" dirty="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12h30- 13h00</a:t>
                      </a:r>
                      <a:endParaRPr lang="en-US" sz="1200" dirty="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13h00 -</a:t>
                      </a:r>
                      <a:r>
                        <a:rPr lang="en-US" sz="1200" baseline="0" dirty="0" smtClean="0">
                          <a:effectLst/>
                          <a:latin typeface="Agency FB" panose="020B0503020202020204" pitchFamily="34" charset="0"/>
                          <a:cs typeface="Arial" panose="020B0604020202020204" pitchFamily="34" charset="0"/>
                        </a:rPr>
                        <a:t> </a:t>
                      </a:r>
                      <a:r>
                        <a:rPr lang="en-US" sz="1200" dirty="0" smtClean="0">
                          <a:effectLst/>
                          <a:latin typeface="Agency FB" panose="020B0503020202020204" pitchFamily="34" charset="0"/>
                          <a:cs typeface="Arial" panose="020B0604020202020204" pitchFamily="34" charset="0"/>
                        </a:rPr>
                        <a:t>13h30</a:t>
                      </a:r>
                      <a:endParaRPr lang="en-US" sz="1200" dirty="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13h30 </a:t>
                      </a:r>
                      <a:r>
                        <a:rPr lang="en-US" sz="1200" dirty="0">
                          <a:effectLst/>
                          <a:latin typeface="Agency FB" panose="020B0503020202020204" pitchFamily="34" charset="0"/>
                          <a:cs typeface="Arial" panose="020B0604020202020204" pitchFamily="34" charset="0"/>
                        </a:rPr>
                        <a:t>- </a:t>
                      </a:r>
                      <a:r>
                        <a:rPr lang="en-US" sz="1200" dirty="0" smtClean="0">
                          <a:effectLst/>
                          <a:latin typeface="Agency FB" panose="020B0503020202020204" pitchFamily="34" charset="0"/>
                          <a:cs typeface="Arial" panose="020B0604020202020204" pitchFamily="34" charset="0"/>
                        </a:rPr>
                        <a:t>14h00</a:t>
                      </a:r>
                      <a:endParaRPr lang="en-US" sz="1200" dirty="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14h00 – 14h30</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rowSpan="3">
                  <a:txBody>
                    <a:bodyPr/>
                    <a:lstStyle/>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Ms</a:t>
                      </a:r>
                      <a:r>
                        <a:rPr lang="en-US" sz="1200" baseline="0" dirty="0" smtClean="0">
                          <a:effectLst/>
                          <a:latin typeface="Agency FB" panose="020B0503020202020204" pitchFamily="34" charset="0"/>
                          <a:cs typeface="Arial" panose="020B0604020202020204" pitchFamily="34" charset="0"/>
                        </a:rPr>
                        <a:t>. SELLO TEFFO</a:t>
                      </a:r>
                      <a:endParaRPr lang="en-US" sz="1200" dirty="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Ms. KATLEGO</a:t>
                      </a:r>
                      <a:r>
                        <a:rPr lang="en-US" sz="1200" baseline="0" dirty="0" smtClean="0">
                          <a:effectLst/>
                          <a:latin typeface="Agency FB" panose="020B0503020202020204" pitchFamily="34" charset="0"/>
                          <a:cs typeface="Arial" panose="020B0604020202020204" pitchFamily="34" charset="0"/>
                        </a:rPr>
                        <a:t> SHONGWE</a:t>
                      </a:r>
                      <a:endParaRPr lang="en-US" sz="1200" dirty="0" smtClean="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Mr. REPLY</a:t>
                      </a:r>
                      <a:r>
                        <a:rPr lang="en-US" sz="1200" baseline="0" dirty="0" smtClean="0">
                          <a:effectLst/>
                          <a:latin typeface="Agency FB" panose="020B0503020202020204" pitchFamily="34" charset="0"/>
                          <a:cs typeface="Arial" panose="020B0604020202020204" pitchFamily="34" charset="0"/>
                        </a:rPr>
                        <a:t> MKWANAZI</a:t>
                      </a:r>
                      <a:endParaRPr lang="en-US" sz="1200" dirty="0" smtClean="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ALL</a:t>
                      </a: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ALL</a:t>
                      </a:r>
                      <a:endParaRPr lang="en-US" sz="1200" dirty="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a:effectLst/>
                          <a:latin typeface="Agency FB" panose="020B0503020202020204" pitchFamily="34" charset="0"/>
                          <a:cs typeface="Arial" panose="020B0604020202020204" pitchFamily="34" charset="0"/>
                        </a:rPr>
                        <a:t> </a:t>
                      </a:r>
                      <a:r>
                        <a:rPr lang="en-US" sz="1200" baseline="0" dirty="0" smtClean="0">
                          <a:effectLst/>
                          <a:latin typeface="Agency FB" panose="020B0503020202020204" pitchFamily="34" charset="0"/>
                          <a:cs typeface="Arial" panose="020B0604020202020204" pitchFamily="34" charset="0"/>
                        </a:rPr>
                        <a:t>Mr. </a:t>
                      </a:r>
                      <a:r>
                        <a:rPr lang="en-US" sz="1200" baseline="0" smtClean="0">
                          <a:effectLst/>
                          <a:latin typeface="Agency FB" panose="020B0503020202020204" pitchFamily="34" charset="0"/>
                          <a:cs typeface="Arial" panose="020B0604020202020204" pitchFamily="34" charset="0"/>
                        </a:rPr>
                        <a:t>DURIE </a:t>
                      </a:r>
                      <a:r>
                        <a:rPr lang="en-US" sz="1200" baseline="0" dirty="0" smtClean="0">
                          <a:effectLst/>
                          <a:latin typeface="Agency FB" panose="020B0503020202020204" pitchFamily="34" charset="0"/>
                          <a:cs typeface="Arial" panose="020B0604020202020204" pitchFamily="34" charset="0"/>
                        </a:rPr>
                        <a:t>JOHAN</a:t>
                      </a: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Mr.</a:t>
                      </a:r>
                      <a:r>
                        <a:rPr lang="en-US" sz="1200" baseline="0" dirty="0" smtClean="0">
                          <a:effectLst/>
                          <a:latin typeface="Agency FB" panose="020B0503020202020204" pitchFamily="34" charset="0"/>
                          <a:cs typeface="Arial" panose="020B0604020202020204" pitchFamily="34" charset="0"/>
                        </a:rPr>
                        <a:t> CORRIE BADENHORST</a:t>
                      </a:r>
                      <a:endParaRPr lang="en-US" sz="1200" dirty="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Ms.</a:t>
                      </a:r>
                      <a:r>
                        <a:rPr lang="en-US" sz="1200" baseline="0" dirty="0" smtClean="0">
                          <a:effectLst/>
                          <a:latin typeface="Agency FB" panose="020B0503020202020204" pitchFamily="34" charset="0"/>
                          <a:cs typeface="Arial" panose="020B0604020202020204" pitchFamily="34" charset="0"/>
                        </a:rPr>
                        <a:t> </a:t>
                      </a:r>
                      <a:r>
                        <a:rPr lang="en-US" sz="1200" dirty="0" smtClean="0">
                          <a:effectLst/>
                          <a:latin typeface="Agency FB" panose="020B0503020202020204" pitchFamily="34" charset="0"/>
                          <a:cs typeface="Arial" panose="020B0604020202020204" pitchFamily="34" charset="0"/>
                        </a:rPr>
                        <a:t>KHABO RAMOSIBI</a:t>
                      </a:r>
                      <a:endParaRPr lang="en-US" sz="1200" dirty="0">
                        <a:effectLst/>
                        <a:latin typeface="Agency FB" panose="020B0503020202020204" pitchFamily="34" charset="0"/>
                        <a:cs typeface="Arial" panose="020B0604020202020204" pitchFamily="34" charset="0"/>
                      </a:endParaRPr>
                    </a:p>
                    <a:p>
                      <a:pPr marL="0" marR="0">
                        <a:lnSpc>
                          <a:spcPct val="150000"/>
                        </a:lnSpc>
                        <a:spcBef>
                          <a:spcPts val="0"/>
                        </a:spcBef>
                        <a:spcAft>
                          <a:spcPts val="0"/>
                        </a:spcAft>
                      </a:pPr>
                      <a:endParaRPr lang="en-US" sz="1200" dirty="0" smtClean="0">
                        <a:effectLst/>
                        <a:latin typeface="Agency FB" panose="020B0503020202020204" pitchFamily="34" charset="0"/>
                        <a:ea typeface="Calibri"/>
                        <a:cs typeface="Arial" panose="020B0604020202020204" pitchFamily="34" charset="0"/>
                      </a:endParaRPr>
                    </a:p>
                    <a:p>
                      <a:pPr marL="0" marR="0">
                        <a:lnSpc>
                          <a:spcPct val="150000"/>
                        </a:lnSpc>
                        <a:spcBef>
                          <a:spcPts val="0"/>
                        </a:spcBef>
                        <a:spcAft>
                          <a:spcPts val="0"/>
                        </a:spcAft>
                      </a:pPr>
                      <a:r>
                        <a:rPr lang="en-US" sz="1200" dirty="0" smtClean="0">
                          <a:effectLst/>
                          <a:latin typeface="Agency FB" panose="020B0503020202020204" pitchFamily="34" charset="0"/>
                          <a:ea typeface="Calibri"/>
                          <a:cs typeface="Arial" panose="020B0604020202020204" pitchFamily="34" charset="0"/>
                        </a:rPr>
                        <a:t>ALL</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r>
              <a:tr h="249921">
                <a:tc>
                  <a:txBody>
                    <a:bodyPr/>
                    <a:lstStyle/>
                    <a:p>
                      <a:pPr marL="0" marR="0">
                        <a:lnSpc>
                          <a:spcPct val="150000"/>
                        </a:lnSpc>
                        <a:spcBef>
                          <a:spcPts val="0"/>
                        </a:spcBef>
                        <a:spcAft>
                          <a:spcPts val="0"/>
                        </a:spcAft>
                      </a:pPr>
                      <a:r>
                        <a:rPr lang="en-US" sz="1200">
                          <a:effectLst/>
                          <a:latin typeface="Agency FB" panose="020B0503020202020204" pitchFamily="34" charset="0"/>
                          <a:cs typeface="Arial" panose="020B0604020202020204" pitchFamily="34" charset="0"/>
                        </a:rPr>
                        <a:t>Questions &amp; Discussions </a:t>
                      </a:r>
                      <a:endParaRPr lang="en-US" sz="120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14h30- 15h00</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vMerge="1">
                  <a:txBody>
                    <a:bodyPr/>
                    <a:lstStyle/>
                    <a:p>
                      <a:endParaRPr lang="en-US"/>
                    </a:p>
                  </a:txBody>
                  <a:tcPr/>
                </a:tc>
              </a:tr>
              <a:tr h="249921">
                <a:tc>
                  <a:txBody>
                    <a:bodyPr/>
                    <a:lstStyle/>
                    <a:p>
                      <a:pPr marL="0" marR="0">
                        <a:lnSpc>
                          <a:spcPct val="150000"/>
                        </a:lnSpc>
                        <a:spcBef>
                          <a:spcPts val="0"/>
                        </a:spcBef>
                        <a:spcAft>
                          <a:spcPts val="0"/>
                        </a:spcAft>
                      </a:pPr>
                      <a:r>
                        <a:rPr lang="en-US" sz="1200">
                          <a:effectLst/>
                          <a:latin typeface="Agency FB" panose="020B0503020202020204" pitchFamily="34" charset="0"/>
                          <a:cs typeface="Arial" panose="020B0604020202020204" pitchFamily="34" charset="0"/>
                        </a:rPr>
                        <a:t> </a:t>
                      </a:r>
                      <a:endParaRPr lang="en-US" sz="120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a:effectLst/>
                          <a:latin typeface="Agency FB" panose="020B0503020202020204" pitchFamily="34" charset="0"/>
                          <a:cs typeface="Arial" panose="020B0604020202020204" pitchFamily="34" charset="0"/>
                        </a:rPr>
                        <a:t> </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vMerge="1">
                  <a:txBody>
                    <a:bodyPr/>
                    <a:lstStyle/>
                    <a:p>
                      <a:endParaRPr lang="en-US"/>
                    </a:p>
                  </a:txBody>
                  <a:tcPr/>
                </a:tc>
              </a:tr>
              <a:tr h="379810">
                <a:tc>
                  <a:txBody>
                    <a:bodyPr/>
                    <a:lstStyle/>
                    <a:p>
                      <a:pPr marL="0" marR="0">
                        <a:lnSpc>
                          <a:spcPct val="150000"/>
                        </a:lnSpc>
                        <a:spcBef>
                          <a:spcPts val="0"/>
                        </a:spcBef>
                        <a:spcAft>
                          <a:spcPts val="0"/>
                        </a:spcAft>
                      </a:pPr>
                      <a:r>
                        <a:rPr lang="en-US" sz="1200" dirty="0">
                          <a:effectLst/>
                          <a:latin typeface="Agency FB" panose="020B0503020202020204" pitchFamily="34" charset="0"/>
                          <a:cs typeface="Arial" panose="020B0604020202020204" pitchFamily="34" charset="0"/>
                        </a:rPr>
                        <a:t>6.Closure</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r>
                        <a:rPr lang="en-US" sz="1200" dirty="0" smtClean="0">
                          <a:effectLst/>
                          <a:latin typeface="Agency FB" panose="020B0503020202020204" pitchFamily="34" charset="0"/>
                          <a:cs typeface="Arial" panose="020B0604020202020204" pitchFamily="34" charset="0"/>
                        </a:rPr>
                        <a:t>15h15</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effectLst/>
                          <a:latin typeface="Agency FB" panose="020B0503020202020204" pitchFamily="34" charset="0"/>
                          <a:cs typeface="Arial" panose="020B0604020202020204" pitchFamily="34" charset="0"/>
                        </a:rPr>
                        <a:t> </a:t>
                      </a:r>
                      <a:r>
                        <a:rPr kumimoji="0" lang="en-US" sz="1200" b="0" i="0" u="none" strike="noStrike" kern="1200" cap="none" spc="0" normalizeH="0" baseline="0" noProof="0" dirty="0" smtClean="0">
                          <a:ln>
                            <a:noFill/>
                          </a:ln>
                          <a:solidFill>
                            <a:prstClr val="black"/>
                          </a:solidFill>
                          <a:effectLst/>
                          <a:uLnTx/>
                          <a:uFillTx/>
                          <a:latin typeface="Agency FB" panose="020B0503020202020204" pitchFamily="34" charset="0"/>
                          <a:cs typeface="Arial" panose="020B0604020202020204" pitchFamily="34" charset="0"/>
                        </a:rPr>
                        <a:t> Hon. CR KUPA</a:t>
                      </a:r>
                    </a:p>
                  </a:txBody>
                  <a:tcPr marL="58232" marR="58232" marT="0" marB="0"/>
                </a:tc>
              </a:tr>
              <a:tr h="527563">
                <a:tc>
                  <a:txBody>
                    <a:bodyPr/>
                    <a:lstStyle/>
                    <a:p>
                      <a:pPr marL="0" marR="0">
                        <a:lnSpc>
                          <a:spcPct val="150000"/>
                        </a:lnSpc>
                        <a:spcBef>
                          <a:spcPts val="0"/>
                        </a:spcBef>
                        <a:spcAft>
                          <a:spcPts val="0"/>
                        </a:spcAft>
                      </a:pPr>
                      <a:r>
                        <a:rPr lang="en-US" sz="1200" dirty="0" smtClean="0">
                          <a:effectLst/>
                          <a:latin typeface="Agency FB" panose="020B0503020202020204" pitchFamily="34" charset="0"/>
                          <a:ea typeface="Calibri"/>
                          <a:cs typeface="Arial" panose="020B0604020202020204" pitchFamily="34" charset="0"/>
                        </a:rPr>
                        <a:t>7. Lunch</a:t>
                      </a:r>
                      <a:r>
                        <a:rPr lang="en-US" sz="1200" baseline="0" dirty="0" smtClean="0">
                          <a:effectLst/>
                          <a:latin typeface="Agency FB" panose="020B0503020202020204" pitchFamily="34" charset="0"/>
                          <a:ea typeface="Calibri"/>
                          <a:cs typeface="Arial" panose="020B0604020202020204" pitchFamily="34" charset="0"/>
                        </a:rPr>
                        <a:t> Served</a:t>
                      </a: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endParaRPr lang="en-US" sz="1200" dirty="0">
                        <a:effectLst/>
                        <a:latin typeface="Agency FB" panose="020B0503020202020204" pitchFamily="34" charset="0"/>
                        <a:ea typeface="Calibri"/>
                        <a:cs typeface="Arial" panose="020B0604020202020204" pitchFamily="34" charset="0"/>
                      </a:endParaRPr>
                    </a:p>
                  </a:txBody>
                  <a:tcPr marL="58232" marR="58232" marT="0" marB="0"/>
                </a:tc>
                <a:tc>
                  <a:txBody>
                    <a:bodyPr/>
                    <a:lstStyle/>
                    <a:p>
                      <a:pPr marL="0" marR="0">
                        <a:lnSpc>
                          <a:spcPct val="150000"/>
                        </a:lnSpc>
                        <a:spcBef>
                          <a:spcPts val="0"/>
                        </a:spcBef>
                        <a:spcAft>
                          <a:spcPts val="0"/>
                        </a:spcAft>
                      </a:pPr>
                      <a:endParaRPr lang="en-US" sz="1200" dirty="0">
                        <a:effectLst/>
                        <a:latin typeface="Agency FB" panose="020B0503020202020204" pitchFamily="34" charset="0"/>
                        <a:ea typeface="Calibri"/>
                        <a:cs typeface="Arial" panose="020B0604020202020204" pitchFamily="34" charset="0"/>
                      </a:endParaRPr>
                    </a:p>
                  </a:txBody>
                  <a:tcPr marL="58232" marR="58232" marT="0" marB="0"/>
                </a:tc>
              </a:tr>
            </a:tbl>
          </a:graphicData>
        </a:graphic>
      </p:graphicFrame>
      <p:sp>
        <p:nvSpPr>
          <p:cNvPr id="6" name="TextBox 5"/>
          <p:cNvSpPr txBox="1"/>
          <p:nvPr/>
        </p:nvSpPr>
        <p:spPr>
          <a:xfrm>
            <a:off x="6076335" y="-1"/>
            <a:ext cx="4143277"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AGENDA</a:t>
            </a:r>
            <a:endParaRPr lang="en-US" b="1" dirty="0">
              <a:solidFill>
                <a:srgbClr val="00206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9612" y="-30405"/>
            <a:ext cx="806860" cy="8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2</a:t>
            </a:fld>
            <a:endParaRPr lang="en-US" dirty="0"/>
          </a:p>
        </p:txBody>
      </p:sp>
    </p:spTree>
    <p:extLst>
      <p:ext uri="{BB962C8B-B14F-4D97-AF65-F5344CB8AC3E}">
        <p14:creationId xmlns:p14="http://schemas.microsoft.com/office/powerpoint/2010/main" val="79976488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a:solidFill>
                  <a:srgbClr val="000000"/>
                </a:solidFill>
                <a:latin typeface="Calibri" panose="020F0502020204030204" pitchFamily="34" charset="0"/>
              </a:rPr>
              <a:t>KPA 1: Spatial Rationale</a:t>
            </a:r>
            <a:r>
              <a:rPr lang="en-ZA"/>
              <a:t> </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20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893004"/>
              </p:ext>
            </p:extLst>
          </p:nvPr>
        </p:nvGraphicFramePr>
        <p:xfrm>
          <a:off x="833166" y="1161232"/>
          <a:ext cx="10375612" cy="5037267"/>
        </p:xfrm>
        <a:graphic>
          <a:graphicData uri="http://schemas.openxmlformats.org/drawingml/2006/table">
            <a:tbl>
              <a:tblPr/>
              <a:tblGrid>
                <a:gridCol w="1296125"/>
                <a:gridCol w="1296125"/>
                <a:gridCol w="1299431"/>
                <a:gridCol w="466208"/>
                <a:gridCol w="542257"/>
                <a:gridCol w="542257"/>
                <a:gridCol w="542257"/>
                <a:gridCol w="1097738"/>
                <a:gridCol w="1097738"/>
                <a:gridCol w="1097738"/>
                <a:gridCol w="1097738"/>
              </a:tblGrid>
              <a:tr h="180098">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7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8009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08545">
                <a:tc rowSpan="4">
                  <a:txBody>
                    <a:bodyPr/>
                    <a:lstStyle/>
                    <a:p>
                      <a:pPr algn="l" fontAlgn="t"/>
                      <a:r>
                        <a:rPr lang="en-ZA" sz="1000" b="0" i="0" u="none" strike="noStrike">
                          <a:solidFill>
                            <a:srgbClr val="000000"/>
                          </a:solidFill>
                          <a:effectLst/>
                          <a:latin typeface="Calibri" panose="020F0502020204030204" pitchFamily="34" charset="0"/>
                        </a:rPr>
                        <a:t>House the nation and build Integrated Human Settlement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Land use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municipal buildings to be  maintained as per the approved municipal maintenance plan by the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SR 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572,3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5 request made for the building maintenance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Supply chain department is attending to the request submitted.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624">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Land use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Land Use Awareness workshops to held with Magoshi by 30 June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SR 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Conducted August 2016, received support from all traditional authorities, </a:t>
                      </a:r>
                      <a:r>
                        <a:rPr lang="en-ZA" sz="1000" b="0" i="0" u="none" strike="noStrike" dirty="0" err="1">
                          <a:solidFill>
                            <a:srgbClr val="000000"/>
                          </a:solidFill>
                          <a:effectLst/>
                          <a:latin typeface="Calibri" panose="020F0502020204030204" pitchFamily="34" charset="0"/>
                        </a:rPr>
                        <a:t>Cogshta</a:t>
                      </a:r>
                      <a:r>
                        <a:rPr lang="en-ZA" sz="1000" b="0" i="0" u="none" strike="noStrike" dirty="0">
                          <a:solidFill>
                            <a:srgbClr val="000000"/>
                          </a:solidFill>
                          <a:effectLst/>
                          <a:latin typeface="Calibri" panose="020F0502020204030204" pitchFamily="34" charset="0"/>
                        </a:rPr>
                        <a:t> and </a:t>
                      </a:r>
                      <a:r>
                        <a:rPr lang="en-ZA" sz="1000" b="0" i="0" u="none" strike="noStrike" dirty="0" err="1">
                          <a:solidFill>
                            <a:srgbClr val="000000"/>
                          </a:solidFill>
                          <a:effectLst/>
                          <a:latin typeface="Calibri" panose="020F0502020204030204" pitchFamily="34" charset="0"/>
                        </a:rPr>
                        <a:t>Salga</a:t>
                      </a:r>
                      <a:endParaRPr lang="en-ZA" sz="10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702">
                <a:tc vMerge="1">
                  <a:txBody>
                    <a:bodyPr/>
                    <a:lstStyle/>
                    <a:p>
                      <a:endParaRPr lang="en-ZA"/>
                    </a:p>
                  </a:txBody>
                  <a:tcPr/>
                </a:tc>
                <a:tc rowSpan="2">
                  <a:txBody>
                    <a:bodyPr/>
                    <a:lstStyle/>
                    <a:p>
                      <a:pPr algn="l" fontAlgn="t"/>
                      <a:r>
                        <a:rPr lang="en-ZA" sz="1000" b="0" i="0" u="none" strike="noStrike">
                          <a:solidFill>
                            <a:srgbClr val="000000"/>
                          </a:solidFill>
                          <a:effectLst/>
                          <a:latin typeface="Calibri" panose="020F0502020204030204" pitchFamily="34" charset="0"/>
                        </a:rPr>
                        <a:t>Housing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Develop a municipal building maintenance plan and submit to Council for approval by 30 Sept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SR 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Municipal building have been assessed as on the maintenance plan and prioritised considering the funds available.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More Funds are required for the renovations of such as most of the Municipal Houses are very old.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8545">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Number of municipal houses to be maintained as per the approved municipal maintenance plan by the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SR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Requests for the general </a:t>
                      </a:r>
                      <a:r>
                        <a:rPr lang="en-ZA" sz="1000" b="0" i="0" u="none" strike="noStrike" dirty="0" err="1">
                          <a:solidFill>
                            <a:srgbClr val="000000"/>
                          </a:solidFill>
                          <a:effectLst/>
                          <a:latin typeface="Calibri" panose="020F0502020204030204" pitchFamily="34" charset="0"/>
                        </a:rPr>
                        <a:t>maintanance</a:t>
                      </a:r>
                      <a:r>
                        <a:rPr lang="en-ZA" sz="1000" b="0" i="0" u="none" strike="noStrike" dirty="0">
                          <a:solidFill>
                            <a:srgbClr val="000000"/>
                          </a:solidFill>
                          <a:effectLst/>
                          <a:latin typeface="Calibri" panose="020F0502020204030204" pitchFamily="34" charset="0"/>
                        </a:rPr>
                        <a:t> on 3 municipal houses are being done and still awaits SCM to invite service providers for inspections.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The waiting period from SCM department on request for goods is affecting us in terms of </a:t>
                      </a:r>
                      <a:r>
                        <a:rPr lang="en-ZA" sz="1000" b="0" i="0" u="none" strike="noStrike" dirty="0" smtClean="0">
                          <a:solidFill>
                            <a:srgbClr val="000000"/>
                          </a:solidFill>
                          <a:effectLst/>
                          <a:latin typeface="Calibri" panose="020F0502020204030204" pitchFamily="34" charset="0"/>
                        </a:rPr>
                        <a:t>performance.</a:t>
                      </a:r>
                      <a:endParaRPr lang="en-ZA" sz="10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98375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a:solidFill>
                  <a:srgbClr val="000000"/>
                </a:solidFill>
                <a:latin typeface="Calibri" panose="020F0502020204030204" pitchFamily="34" charset="0"/>
              </a:rPr>
              <a:t>KPA 1: Spatial Rationale</a:t>
            </a:r>
            <a:r>
              <a:rPr lang="en-ZA"/>
              <a:t> </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21</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117757563"/>
              </p:ext>
            </p:extLst>
          </p:nvPr>
        </p:nvGraphicFramePr>
        <p:xfrm>
          <a:off x="805224" y="986166"/>
          <a:ext cx="10418298" cy="4809948"/>
        </p:xfrm>
        <a:graphic>
          <a:graphicData uri="http://schemas.openxmlformats.org/drawingml/2006/table">
            <a:tbl>
              <a:tblPr/>
              <a:tblGrid>
                <a:gridCol w="1302288"/>
                <a:gridCol w="1302288"/>
                <a:gridCol w="1305610"/>
                <a:gridCol w="468425"/>
                <a:gridCol w="544835"/>
                <a:gridCol w="544835"/>
                <a:gridCol w="538189"/>
                <a:gridCol w="1102957"/>
                <a:gridCol w="1102957"/>
                <a:gridCol w="1102957"/>
                <a:gridCol w="1102957"/>
              </a:tblGrid>
              <a:tr h="181165">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8116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2318921">
                <a:tc rowSpan="3">
                  <a:txBody>
                    <a:bodyPr/>
                    <a:lstStyle/>
                    <a:p>
                      <a:pPr algn="l" fontAlgn="t"/>
                      <a:r>
                        <a:rPr lang="en-ZA" sz="1000" b="0" i="0" u="none" strike="noStrike">
                          <a:solidFill>
                            <a:srgbClr val="000000"/>
                          </a:solidFill>
                          <a:effectLst/>
                          <a:latin typeface="Calibri" panose="020F0502020204030204" pitchFamily="34" charset="0"/>
                        </a:rPr>
                        <a:t>House the nation and build Integrated Human Settlement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ZA" sz="1000" b="0" i="0" u="none" strike="noStrike" dirty="0">
                          <a:solidFill>
                            <a:srgbClr val="000000"/>
                          </a:solidFill>
                          <a:effectLst/>
                          <a:latin typeface="Calibri" panose="020F0502020204030204" pitchFamily="34" charset="0"/>
                        </a:rPr>
                        <a:t>SDF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Review EPMLM Spatial Development Framework and adopted by Council by 31 March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SR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Terms of Reference, Specification and Advert done.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Municipal Budget for the project, no sufficient available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To seek funds from </a:t>
                      </a:r>
                      <a:r>
                        <a:rPr lang="en-ZA" sz="1000" b="0" i="0" u="none" strike="noStrike" dirty="0" err="1">
                          <a:solidFill>
                            <a:srgbClr val="000000"/>
                          </a:solidFill>
                          <a:effectLst/>
                          <a:latin typeface="Calibri" panose="020F0502020204030204" pitchFamily="34" charset="0"/>
                        </a:rPr>
                        <a:t>Coghsta</a:t>
                      </a:r>
                      <a:r>
                        <a:rPr lang="en-ZA" sz="1000" b="0" i="0" u="none" strike="noStrike" dirty="0">
                          <a:solidFill>
                            <a:srgbClr val="000000"/>
                          </a:solidFill>
                          <a:effectLst/>
                          <a:latin typeface="Calibri" panose="020F0502020204030204" pitchFamily="34" charset="0"/>
                        </a:rPr>
                        <a:t> as province indicated that they would support municipalities that have gazetted their Municipal Town Planning By-Laws. Ensure that By-Laws are approved by council to gazette.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9730">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Review EPMLM Town Planning Scheme by 31 March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SR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Terms of Reference, Specification and Advert done.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8967">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Land use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buildings; constructed with approved plans, inspected that comply with the National Building Regulations and Building Standards Amendments Act No 49 of 1995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SR 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07470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Service Delivery </a:t>
            </a:r>
            <a:r>
              <a:rPr lang="en-ZA" dirty="0" smtClean="0"/>
              <a:t> </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280698652"/>
              </p:ext>
            </p:extLst>
          </p:nvPr>
        </p:nvGraphicFramePr>
        <p:xfrm>
          <a:off x="780307" y="987198"/>
          <a:ext cx="10516961" cy="3599550"/>
        </p:xfrm>
        <a:graphic>
          <a:graphicData uri="http://schemas.openxmlformats.org/drawingml/2006/table">
            <a:tbl>
              <a:tblPr/>
              <a:tblGrid>
                <a:gridCol w="1036230"/>
                <a:gridCol w="1036230"/>
                <a:gridCol w="1519546"/>
                <a:gridCol w="545181"/>
                <a:gridCol w="634111"/>
                <a:gridCol w="634111"/>
                <a:gridCol w="634111"/>
                <a:gridCol w="634111"/>
                <a:gridCol w="1275954"/>
                <a:gridCol w="1283688"/>
                <a:gridCol w="1283688"/>
              </a:tblGrid>
              <a:tr h="273730">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7373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396023">
                <a:tc>
                  <a:txBody>
                    <a:bodyPr/>
                    <a:lstStyle/>
                    <a:p>
                      <a:pPr algn="l" fontAlgn="t"/>
                      <a:r>
                        <a:rPr lang="en-ZA" sz="1000" b="0" i="0" u="none" strike="noStrike">
                          <a:solidFill>
                            <a:srgbClr val="000000"/>
                          </a:solidFill>
                          <a:effectLst/>
                          <a:latin typeface="Calibri" panose="020F0502020204030204" pitchFamily="34" charset="0"/>
                        </a:rPr>
                        <a:t>House the nation and build Integrated Human Settlement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Housing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reports in terms of new RDP Housing units provided by the </a:t>
                      </a:r>
                      <a:r>
                        <a:rPr lang="en-ZA" sz="1000" b="0" i="0" u="none" strike="noStrike" dirty="0" err="1">
                          <a:solidFill>
                            <a:srgbClr val="000000"/>
                          </a:solidFill>
                          <a:effectLst/>
                          <a:latin typeface="Calibri" panose="020F0502020204030204" pitchFamily="34" charset="0"/>
                        </a:rPr>
                        <a:t>CoGHSTA</a:t>
                      </a:r>
                      <a:r>
                        <a:rPr lang="en-ZA" sz="1000" b="0" i="0" u="none" strike="noStrike" dirty="0">
                          <a:solidFill>
                            <a:srgbClr val="000000"/>
                          </a:solidFill>
                          <a:effectLst/>
                          <a:latin typeface="Calibri" panose="020F0502020204030204" pitchFamily="34" charset="0"/>
                        </a:rPr>
                        <a:t> submitted to Council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SR 13 /14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Developers are being appointed by Cohgsta recently and they still working on material issues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Meeting with the councillors for the appointments of labours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6067">
                <a:tc>
                  <a:txBody>
                    <a:bodyPr/>
                    <a:lstStyle/>
                    <a:p>
                      <a:pPr algn="l" fontAlgn="b"/>
                      <a:r>
                        <a:rPr lang="en-ZA" sz="1000" b="0" i="0" u="none" strike="noStrike">
                          <a:solidFill>
                            <a:srgbClr val="000000"/>
                          </a:solidFill>
                          <a:effectLst/>
                          <a:latin typeface="Calibri" panose="020F0502020204030204" pitchFamily="34" charset="0"/>
                        </a:rPr>
                        <a:t>Improved community wellbeing through accelerated service delivery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SCM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attendance at scheduled Bid Committee meetings by 30 Jun 2017 (P&amp;ED)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Attended 2/3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991204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a:solidFill>
                  <a:srgbClr val="000000"/>
                </a:solidFill>
                <a:latin typeface="Calibri" panose="020F0502020204030204" pitchFamily="34" charset="0"/>
              </a:rPr>
              <a:t>KPA 3: Local Economic Development </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23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285338642"/>
              </p:ext>
            </p:extLst>
          </p:nvPr>
        </p:nvGraphicFramePr>
        <p:xfrm>
          <a:off x="780308" y="969497"/>
          <a:ext cx="10502208" cy="4605395"/>
        </p:xfrm>
        <a:graphic>
          <a:graphicData uri="http://schemas.openxmlformats.org/drawingml/2006/table">
            <a:tbl>
              <a:tblPr/>
              <a:tblGrid>
                <a:gridCol w="1439968"/>
                <a:gridCol w="984468"/>
                <a:gridCol w="1443640"/>
                <a:gridCol w="602435"/>
                <a:gridCol w="602435"/>
                <a:gridCol w="602435"/>
                <a:gridCol w="595088"/>
                <a:gridCol w="595088"/>
                <a:gridCol w="1212217"/>
                <a:gridCol w="1212217"/>
                <a:gridCol w="1212217"/>
              </a:tblGrid>
              <a:tr h="253741">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5374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78398">
                <a:tc rowSpan="3">
                  <a:txBody>
                    <a:bodyPr/>
                    <a:lstStyle/>
                    <a:p>
                      <a:pPr algn="l" fontAlgn="t"/>
                      <a:r>
                        <a:rPr lang="en-ZA" sz="1000" b="0" i="0" u="none" strike="noStrike">
                          <a:solidFill>
                            <a:srgbClr val="000000"/>
                          </a:solidFill>
                          <a:effectLst/>
                          <a:latin typeface="Calibri" panose="020F0502020204030204" pitchFamily="34" charset="0"/>
                        </a:rPr>
                        <a:t>Grow the economy and provide livelihood support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en-ZA" sz="1000" b="0" i="0" u="none" strike="noStrike" dirty="0">
                          <a:solidFill>
                            <a:srgbClr val="000000"/>
                          </a:solidFill>
                          <a:effectLst/>
                          <a:latin typeface="Calibri" panose="020F0502020204030204" pitchFamily="34" charset="0"/>
                        </a:rPr>
                        <a:t>LED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quarterly SMME's and Cooperatives capacity building skill workshops scheduled and held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LED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839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Coop's supported with respect to financial support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LED 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03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LED forum meetings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LED 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039">
                <a:tc rowSpan="2">
                  <a:txBody>
                    <a:bodyPr/>
                    <a:lstStyle/>
                    <a:p>
                      <a:pPr algn="l" fontAlgn="t"/>
                      <a:r>
                        <a:rPr lang="en-ZA" sz="1000" b="0" i="0" u="none" strike="noStrike">
                          <a:solidFill>
                            <a:srgbClr val="000000"/>
                          </a:solidFill>
                          <a:effectLst/>
                          <a:latin typeface="Calibri" panose="020F0502020204030204" pitchFamily="34" charset="0"/>
                        </a:rPr>
                        <a:t>Develop partnerships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Hosting of a LED Summit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LED 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03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Tourism Association established by Dec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LED 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586449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a:solidFill>
                  <a:srgbClr val="000000"/>
                </a:solidFill>
                <a:latin typeface="Calibri" panose="020F0502020204030204" pitchFamily="34" charset="0"/>
              </a:rPr>
              <a:t>KPA 3: Local Economic Development </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74287699"/>
              </p:ext>
            </p:extLst>
          </p:nvPr>
        </p:nvGraphicFramePr>
        <p:xfrm>
          <a:off x="770896" y="987198"/>
          <a:ext cx="10423129" cy="4749924"/>
        </p:xfrm>
        <a:graphic>
          <a:graphicData uri="http://schemas.openxmlformats.org/drawingml/2006/table">
            <a:tbl>
              <a:tblPr/>
              <a:tblGrid>
                <a:gridCol w="1438685"/>
                <a:gridCol w="983590"/>
                <a:gridCol w="1442356"/>
                <a:gridCol w="517485"/>
                <a:gridCol w="601899"/>
                <a:gridCol w="601899"/>
                <a:gridCol w="594559"/>
                <a:gridCol w="594559"/>
                <a:gridCol w="1218479"/>
                <a:gridCol w="1218479"/>
                <a:gridCol w="1211139"/>
              </a:tblGrid>
              <a:tr h="203859">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8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385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693123">
                <a:tc rowSpan="3">
                  <a:txBody>
                    <a:bodyPr/>
                    <a:lstStyle/>
                    <a:p>
                      <a:pPr algn="l" fontAlgn="t"/>
                      <a:r>
                        <a:rPr lang="en-ZA" sz="1000" b="0" i="0" u="none" strike="noStrike">
                          <a:solidFill>
                            <a:srgbClr val="000000"/>
                          </a:solidFill>
                          <a:effectLst/>
                          <a:latin typeface="Calibri" panose="020F0502020204030204" pitchFamily="34" charset="0"/>
                        </a:rPr>
                        <a:t>Develop partnerships</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en-ZA" sz="1000" b="0" i="0" u="none" strike="noStrike" dirty="0">
                          <a:solidFill>
                            <a:srgbClr val="000000"/>
                          </a:solidFill>
                          <a:effectLst/>
                          <a:latin typeface="Calibri" panose="020F0502020204030204" pitchFamily="34" charset="0"/>
                        </a:rPr>
                        <a:t>LED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Hosting of a Businesses Tourism Indaba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LED 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244">
                <a:tc vMerge="1">
                  <a:txBody>
                    <a:bodyPr/>
                    <a:lstStyle/>
                    <a:p>
                      <a:endParaRPr lang="en-ZA"/>
                    </a:p>
                  </a:txBody>
                  <a:tcPr/>
                </a:tc>
                <a:tc vMerge="1">
                  <a:txBody>
                    <a:bodyPr/>
                    <a:lstStyle/>
                    <a:p>
                      <a:endParaRPr lang="en-ZA"/>
                    </a:p>
                  </a:txBody>
                  <a:tcPr/>
                </a:tc>
                <a:tc>
                  <a:txBody>
                    <a:bodyPr/>
                    <a:lstStyle/>
                    <a:p>
                      <a:pPr algn="l" fontAlgn="b"/>
                      <a:r>
                        <a:rPr lang="en-ZA" sz="1000" b="0" i="0" u="none" strike="noStrike">
                          <a:solidFill>
                            <a:srgbClr val="000000"/>
                          </a:solidFill>
                          <a:effectLst/>
                          <a:latin typeface="Calibri" panose="020F0502020204030204" pitchFamily="34" charset="0"/>
                        </a:rPr>
                        <a:t># of quarterly reports submitted to Council with respect to the implementation of Social Labour Plan (SLP) programmes of Mining Companies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The LED unit could not succeed in meeting with the Mining houses due to unavailability of the managers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The LED should collaborate with the Community Services unit to persuade the Mining house to convene quarterly meetings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244">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reports submitted to Council with respect to the Corporate Social Investment (CSI) programmes of both Business and Mining organisations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The LED unit could not succeed in meeting with the Mining houses due to unavailability of the managers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The LED should collaborate with the Community Services unit to persuade the Mining house to convene quarterly meetings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6595">
                <a:tc>
                  <a:txBody>
                    <a:bodyPr/>
                    <a:lstStyle/>
                    <a:p>
                      <a:pPr algn="l" fontAlgn="t"/>
                      <a:r>
                        <a:rPr lang="en-ZA" sz="1000" b="0" i="0" u="none" strike="noStrike">
                          <a:solidFill>
                            <a:srgbClr val="000000"/>
                          </a:solidFill>
                          <a:effectLst/>
                          <a:latin typeface="Calibri" panose="020F0502020204030204" pitchFamily="34" charset="0"/>
                        </a:rPr>
                        <a:t>Grow the economy and provide livelihood support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Review and update the cooperative database by 30 June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LED 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624716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4: Municipal Transformation </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25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288714053"/>
              </p:ext>
            </p:extLst>
          </p:nvPr>
        </p:nvGraphicFramePr>
        <p:xfrm>
          <a:off x="750810" y="1184685"/>
          <a:ext cx="10234693" cy="1366785"/>
        </p:xfrm>
        <a:graphic>
          <a:graphicData uri="http://schemas.openxmlformats.org/drawingml/2006/table">
            <a:tbl>
              <a:tblPr/>
              <a:tblGrid>
                <a:gridCol w="1011393"/>
                <a:gridCol w="1011393"/>
                <a:gridCol w="1483125"/>
                <a:gridCol w="532114"/>
                <a:gridCol w="618912"/>
                <a:gridCol w="618912"/>
                <a:gridCol w="611364"/>
                <a:gridCol w="611364"/>
                <a:gridCol w="1245372"/>
                <a:gridCol w="1245372"/>
                <a:gridCol w="1245372"/>
              </a:tblGrid>
              <a:tr h="250786">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5078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dirty="0">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865213">
                <a:tc>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Institutional Development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new / reviewed policies adopted by Council by 31 March 2017  (P&amp;ED)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560186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83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6: Good </a:t>
            </a:r>
            <a:r>
              <a:rPr lang="en-ZA" b="1" dirty="0" smtClean="0">
                <a:solidFill>
                  <a:srgbClr val="000000"/>
                </a:solidFill>
                <a:latin typeface="Calibri" panose="020F0502020204030204" pitchFamily="34" charset="0"/>
              </a:rPr>
              <a:t>Governance</a:t>
            </a:r>
            <a:endParaRPr lang="en-US" dirty="0"/>
          </a:p>
        </p:txBody>
      </p:sp>
      <p:sp>
        <p:nvSpPr>
          <p:cNvPr id="4" name="Slide Number Placeholder 3"/>
          <p:cNvSpPr>
            <a:spLocks noGrp="1"/>
          </p:cNvSpPr>
          <p:nvPr>
            <p:ph type="sldNum" sz="quarter" idx="12"/>
          </p:nvPr>
        </p:nvSpPr>
        <p:spPr/>
        <p:txBody>
          <a:bodyPr/>
          <a:lstStyle/>
          <a:p>
            <a:fld id="{01BCFC26-62B4-4113-B485-962636936649}" type="slidenum">
              <a:rPr lang="en-US" smtClean="0"/>
              <a:pPr/>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903201217"/>
              </p:ext>
            </p:extLst>
          </p:nvPr>
        </p:nvGraphicFramePr>
        <p:xfrm>
          <a:off x="884903" y="987197"/>
          <a:ext cx="10294373" cy="3452067"/>
        </p:xfrm>
        <a:graphic>
          <a:graphicData uri="http://schemas.openxmlformats.org/drawingml/2006/table">
            <a:tbl>
              <a:tblPr/>
              <a:tblGrid>
                <a:gridCol w="1306774"/>
                <a:gridCol w="918641"/>
                <a:gridCol w="1347112"/>
                <a:gridCol w="483315"/>
                <a:gridCol w="562153"/>
                <a:gridCol w="562153"/>
                <a:gridCol w="562153"/>
                <a:gridCol w="1138018"/>
                <a:gridCol w="1138018"/>
                <a:gridCol w="1138018"/>
                <a:gridCol w="1138018"/>
              </a:tblGrid>
              <a:tr h="233248">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324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91303">
                <a:tc rowSpan="3">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dirty="0">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Internal Audit Findings resolved per quarter as per the Audit Plan by 30 Jun 2017 (P&amp;ED)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GG 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No Internal Audit conducted in the quarter under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304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AG Management Letter findings resolved by 30 Jun 2017 (P&amp;ED)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11/12/13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1226">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execution of identified risk management plan within prescribed timeframes per quarter (P&amp;ED)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The actions on the risk register are targeted for second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759069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94634418"/>
              </p:ext>
            </p:extLst>
          </p:nvPr>
        </p:nvGraphicFramePr>
        <p:xfrm>
          <a:off x="865632" y="938784"/>
          <a:ext cx="10082784" cy="5440307"/>
        </p:xfrm>
        <a:graphic>
          <a:graphicData uri="http://schemas.openxmlformats.org/drawingml/2006/table">
            <a:tbl>
              <a:tblPr firstRow="1" bandRow="1"/>
              <a:tblGrid>
                <a:gridCol w="5284445"/>
                <a:gridCol w="4798339"/>
              </a:tblGrid>
              <a:tr h="984147">
                <a:tc gridSpan="2">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ZA" sz="2400" dirty="0" smtClean="0">
                          <a:solidFill>
                            <a:schemeClr val="tx1"/>
                          </a:solidFill>
                        </a:rPr>
                        <a:t>OVERALL</a:t>
                      </a:r>
                      <a:r>
                        <a:rPr lang="en-ZA" sz="2400" baseline="0" dirty="0" smtClean="0">
                          <a:solidFill>
                            <a:schemeClr val="tx1"/>
                          </a:solidFill>
                        </a:rPr>
                        <a:t> PERFORMANCE</a:t>
                      </a:r>
                      <a:endParaRPr lang="en-ZA" sz="2400" dirty="0">
                        <a:solidFill>
                          <a:schemeClr val="tx1"/>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8</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NOT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7</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817084">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 ACHIEVEMENT FIRST QUARTER PERFORMANCE</a:t>
                      </a:r>
                    </a:p>
                    <a:p>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53.3%</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9842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BUDGET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a:t>
                      </a:r>
                      <a:r>
                        <a:rPr lang="en-US" baseline="0" dirty="0" smtClean="0">
                          <a:solidFill>
                            <a:schemeClr val="tx1"/>
                          </a:solidFill>
                        </a:rPr>
                        <a:t> 1 255 084.00</a:t>
                      </a:r>
                      <a:endParaRPr kumimoji="0" lang="en-ZA" sz="14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9842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EXPENDITURE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 54 956.32</a:t>
                      </a:r>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3545" y="-1"/>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2" name="Slide Number Placeholder 1"/>
          <p:cNvSpPr>
            <a:spLocks noGrp="1"/>
          </p:cNvSpPr>
          <p:nvPr>
            <p:ph type="sldNum" sz="quarter" idx="12"/>
          </p:nvPr>
        </p:nvSpPr>
        <p:spPr/>
        <p:txBody>
          <a:bodyPr/>
          <a:lstStyle/>
          <a:p>
            <a:fld id="{01BCFC26-62B4-4113-B485-962636936649}" type="slidenum">
              <a:rPr lang="en-US" smtClean="0"/>
              <a:pPr/>
              <a:t>27</a:t>
            </a:fld>
            <a:endParaRPr lang="en-US"/>
          </a:p>
        </p:txBody>
      </p:sp>
      <p:sp>
        <p:nvSpPr>
          <p:cNvPr id="6" name="TextBox 5"/>
          <p:cNvSpPr txBox="1"/>
          <p:nvPr/>
        </p:nvSpPr>
        <p:spPr>
          <a:xfrm>
            <a:off x="621217" y="323166"/>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smtClean="0">
                <a:solidFill>
                  <a:prstClr val="black"/>
                </a:solidFill>
              </a:rPr>
              <a:t>Overall Performance for PED Department</a:t>
            </a:r>
            <a:endParaRPr lang="en-US" dirty="0">
              <a:solidFill>
                <a:prstClr val="black"/>
              </a:solidFill>
            </a:endParaRPr>
          </a:p>
        </p:txBody>
      </p:sp>
    </p:spTree>
    <p:extLst>
      <p:ext uri="{BB962C8B-B14F-4D97-AF65-F5344CB8AC3E}">
        <p14:creationId xmlns:p14="http://schemas.microsoft.com/office/powerpoint/2010/main" val="93497335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264" y="900113"/>
            <a:ext cx="10257582" cy="4242351"/>
          </a:xfrm>
        </p:spPr>
        <p:txBody>
          <a:bodyPr>
            <a:normAutofit/>
          </a:bodyPr>
          <a:lstStyle/>
          <a:p>
            <a:pPr marL="68580" lvl="0" algn="ctr">
              <a:spcBef>
                <a:spcPct val="20000"/>
              </a:spcBef>
            </a:pPr>
            <a:r>
              <a:rPr lang="en-ZA" sz="9800" b="1" dirty="0" smtClean="0">
                <a:solidFill>
                  <a:srgbClr val="94C600">
                    <a:lumMod val="50000"/>
                  </a:srgbClr>
                </a:solidFill>
                <a:latin typeface="Aharoni" pitchFamily="2" charset="-79"/>
                <a:cs typeface="Aharoni" pitchFamily="2" charset="-79"/>
              </a:rPr>
              <a:t>CORPORATE SERVICE   </a:t>
            </a:r>
            <a:r>
              <a:rPr lang="en-ZA" sz="4800" b="1" dirty="0">
                <a:solidFill>
                  <a:srgbClr val="94C600">
                    <a:lumMod val="50000"/>
                  </a:srgbClr>
                </a:solidFill>
                <a:latin typeface="Aharoni" pitchFamily="2" charset="-79"/>
                <a:cs typeface="Aharoni" pitchFamily="2" charset="-79"/>
              </a:rPr>
              <a:t/>
            </a:r>
            <a:br>
              <a:rPr lang="en-ZA" sz="4800" b="1" dirty="0">
                <a:solidFill>
                  <a:srgbClr val="94C600">
                    <a:lumMod val="50000"/>
                  </a:srgbClr>
                </a:solidFill>
                <a:latin typeface="Aharoni" pitchFamily="2" charset="-79"/>
                <a:cs typeface="Aharoni" pitchFamily="2" charset="-79"/>
              </a:rPr>
            </a:br>
            <a:endParaRPr lang="en-ZA" dirty="0"/>
          </a:p>
        </p:txBody>
      </p:sp>
      <p:sp>
        <p:nvSpPr>
          <p:cNvPr id="3" name="TextBox 2"/>
          <p:cNvSpPr txBox="1"/>
          <p:nvPr/>
        </p:nvSpPr>
        <p:spPr>
          <a:xfrm>
            <a:off x="6089073"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6076000" y="15779"/>
            <a:ext cx="1776208" cy="365125"/>
          </a:xfrm>
        </p:spPr>
        <p:txBody>
          <a:bodyPr/>
          <a:lstStyle/>
          <a:p>
            <a:fld id="{01BCFC26-62B4-4113-B485-962636936649}" type="slidenum">
              <a:rPr lang="en-US" smtClean="0"/>
              <a:pPr/>
              <a:t>28</a:t>
            </a:fld>
            <a:endParaRPr lang="en-US" dirty="0"/>
          </a:p>
        </p:txBody>
      </p:sp>
    </p:spTree>
    <p:extLst>
      <p:ext uri="{BB962C8B-B14F-4D97-AF65-F5344CB8AC3E}">
        <p14:creationId xmlns:p14="http://schemas.microsoft.com/office/powerpoint/2010/main" val="1185444503"/>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0342" y="-25200"/>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4877" y="-28466"/>
            <a:ext cx="720624"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Service </a:t>
            </a:r>
            <a:r>
              <a:rPr lang="en-ZA" b="1" dirty="0" smtClean="0">
                <a:solidFill>
                  <a:srgbClr val="000000"/>
                </a:solidFill>
                <a:latin typeface="Calibri" panose="020F0502020204030204" pitchFamily="34" charset="0"/>
              </a:rPr>
              <a:t>Delivery</a:t>
            </a:r>
            <a:endParaRPr lang="en-US" dirty="0"/>
          </a:p>
        </p:txBody>
      </p:sp>
      <p:sp>
        <p:nvSpPr>
          <p:cNvPr id="2" name="Slide Number Placeholder 1"/>
          <p:cNvSpPr>
            <a:spLocks noGrp="1"/>
          </p:cNvSpPr>
          <p:nvPr>
            <p:ph type="sldNum" sz="quarter" idx="12"/>
          </p:nvPr>
        </p:nvSpPr>
        <p:spPr/>
        <p:txBody>
          <a:bodyPr/>
          <a:lstStyle/>
          <a:p>
            <a:fld id="{01BCFC26-62B4-4113-B485-962636936649}" type="slidenum">
              <a:rPr lang="en-US" smtClean="0"/>
              <a:pPr/>
              <a:t>29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22840080"/>
              </p:ext>
            </p:extLst>
          </p:nvPr>
        </p:nvGraphicFramePr>
        <p:xfrm>
          <a:off x="902998" y="870823"/>
          <a:ext cx="10379521" cy="2536054"/>
        </p:xfrm>
        <a:graphic>
          <a:graphicData uri="http://schemas.openxmlformats.org/drawingml/2006/table">
            <a:tbl>
              <a:tblPr/>
              <a:tblGrid>
                <a:gridCol w="876405"/>
                <a:gridCol w="1281907"/>
                <a:gridCol w="1285177"/>
                <a:gridCol w="461094"/>
                <a:gridCol w="536308"/>
                <a:gridCol w="536308"/>
                <a:gridCol w="536308"/>
                <a:gridCol w="536308"/>
                <a:gridCol w="1085697"/>
                <a:gridCol w="1085697"/>
                <a:gridCol w="1079156"/>
                <a:gridCol w="1079156"/>
              </a:tblGrid>
              <a:tr h="241529">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9480" marR="9480" marT="94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152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74804">
                <a:tc rowSpan="2">
                  <a:txBody>
                    <a:bodyPr/>
                    <a:lstStyle/>
                    <a:p>
                      <a:pPr algn="l" fontAlgn="t"/>
                      <a:r>
                        <a:rPr lang="en-ZA" sz="1000" b="0" i="0" u="none" strike="noStrike" dirty="0">
                          <a:solidFill>
                            <a:srgbClr val="000000"/>
                          </a:solidFill>
                          <a:effectLst/>
                          <a:latin typeface="Calibri" panose="020F0502020204030204" pitchFamily="34" charset="0"/>
                        </a:rPr>
                        <a:t>Improve community wellbeing through accelerated service delivery -</a:t>
                      </a:r>
                    </a:p>
                  </a:txBody>
                  <a:tcPr marL="9480" marR="9480" marT="948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Institutional Development</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quarterly Customer Complaint reports submitted to Council (inclusive of Presidential Hotline)</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MTOD 19</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0.5</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FF0000"/>
                          </a:solidFill>
                          <a:effectLst/>
                          <a:latin typeface="Calibri" panose="020F0502020204030204" pitchFamily="34" charset="0"/>
                        </a:rPr>
                        <a:t> </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8192">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SCM</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attendance at scheduled Bid Committee meetings by 30 Jun 2017 (Corp)</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07</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Not</a:t>
                      </a:r>
                      <a:r>
                        <a:rPr lang="en-ZA" sz="1000" b="0" i="0" u="none" strike="noStrike" baseline="0" dirty="0" smtClean="0">
                          <a:solidFill>
                            <a:srgbClr val="000000"/>
                          </a:solidFill>
                          <a:effectLst/>
                          <a:latin typeface="Calibri" panose="020F0502020204030204" pitchFamily="34" charset="0"/>
                        </a:rPr>
                        <a:t> Achieved</a:t>
                      </a:r>
                      <a:endParaRPr lang="en-ZA" sz="1000" b="0" i="0" u="none" strike="noStrike" dirty="0">
                        <a:solidFill>
                          <a:srgbClr val="000000"/>
                        </a:solidFill>
                        <a:effectLst/>
                        <a:latin typeface="Calibri" panose="020F0502020204030204" pitchFamily="34" charset="0"/>
                      </a:endParaRP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412966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p:cNvSpPr>
          <p:nvPr/>
        </p:nvSpPr>
        <p:spPr>
          <a:xfrm>
            <a:off x="1030310" y="1985749"/>
            <a:ext cx="10354613" cy="3333226"/>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buClr>
                <a:srgbClr val="5B9BD5"/>
              </a:buClr>
              <a:buFont typeface="Wingdings 2"/>
              <a:buNone/>
              <a:defRPr/>
            </a:pPr>
            <a:endParaRPr lang="en-US" sz="3200" b="1" u="sng" dirty="0">
              <a:solidFill>
                <a:srgbClr val="44546A"/>
              </a:solidFill>
              <a:latin typeface="Arial" panose="020B0604020202020204" pitchFamily="34" charset="0"/>
              <a:cs typeface="Arial" panose="020B0604020202020204" pitchFamily="34" charset="0"/>
            </a:endParaRPr>
          </a:p>
          <a:p>
            <a:pPr marL="0" lvl="0" indent="0" algn="just">
              <a:spcBef>
                <a:spcPts val="0"/>
              </a:spcBef>
              <a:buClr>
                <a:srgbClr val="5B9BD5"/>
              </a:buClr>
              <a:buSzTx/>
              <a:buNone/>
              <a:defRPr/>
            </a:pPr>
            <a:r>
              <a:rPr lang="en-US" sz="2100" b="1" dirty="0">
                <a:solidFill>
                  <a:prstClr val="black"/>
                </a:solidFill>
                <a:latin typeface="Agency FB" panose="020B0503020202020204" pitchFamily="34" charset="0"/>
                <a:cs typeface="Arial" panose="020B0604020202020204" pitchFamily="34" charset="0"/>
              </a:rPr>
              <a:t>Vision: </a:t>
            </a:r>
            <a:r>
              <a:rPr lang="en-ZA" sz="2100" i="1" dirty="0">
                <a:solidFill>
                  <a:prstClr val="black"/>
                </a:solidFill>
                <a:latin typeface="Agency FB" panose="020B0503020202020204" pitchFamily="34" charset="0"/>
                <a:cs typeface="Arial" panose="020B0604020202020204" pitchFamily="34" charset="0"/>
              </a:rPr>
              <a:t>“A viable and sustainable municipality that provide quality service and enhance socio-economic growth”</a:t>
            </a:r>
            <a:endParaRPr lang="en-US" sz="2100" i="1" dirty="0">
              <a:solidFill>
                <a:prstClr val="black"/>
              </a:solidFill>
              <a:latin typeface="Agency FB" panose="020B0503020202020204" pitchFamily="34" charset="0"/>
              <a:cs typeface="Arial" panose="020B0604020202020204" pitchFamily="34" charset="0"/>
            </a:endParaRPr>
          </a:p>
          <a:p>
            <a:pPr marL="0" lvl="0" indent="0" algn="just">
              <a:spcBef>
                <a:spcPts val="0"/>
              </a:spcBef>
              <a:buClr>
                <a:srgbClr val="5B9BD5"/>
              </a:buClr>
              <a:buSzTx/>
              <a:buNone/>
              <a:defRPr/>
            </a:pPr>
            <a:endParaRPr lang="en-US" sz="2100" i="1" dirty="0">
              <a:solidFill>
                <a:srgbClr val="44546A"/>
              </a:solidFill>
              <a:latin typeface="Agency FB" panose="020B0503020202020204" pitchFamily="34" charset="0"/>
              <a:cs typeface="Arial" panose="020B0604020202020204" pitchFamily="34" charset="0"/>
            </a:endParaRPr>
          </a:p>
          <a:p>
            <a:pPr marL="0" lvl="0" indent="0" algn="just">
              <a:spcBef>
                <a:spcPts val="0"/>
              </a:spcBef>
              <a:buClr>
                <a:srgbClr val="5B9BD5"/>
              </a:buClr>
              <a:buSzTx/>
              <a:buNone/>
              <a:defRPr/>
            </a:pPr>
            <a:r>
              <a:rPr lang="en-US" sz="2100" b="1" i="1" dirty="0">
                <a:solidFill>
                  <a:prstClr val="black"/>
                </a:solidFill>
                <a:latin typeface="Agency FB" panose="020B0503020202020204" pitchFamily="34" charset="0"/>
                <a:cs typeface="Arial" panose="020B0604020202020204" pitchFamily="34" charset="0"/>
              </a:rPr>
              <a:t>Mission</a:t>
            </a:r>
            <a:r>
              <a:rPr lang="en-US" sz="2100" i="1" dirty="0">
                <a:solidFill>
                  <a:prstClr val="black"/>
                </a:solidFill>
                <a:latin typeface="Agency FB" panose="020B0503020202020204" pitchFamily="34" charset="0"/>
                <a:cs typeface="Arial" panose="020B0604020202020204" pitchFamily="34" charset="0"/>
              </a:rPr>
              <a:t>: </a:t>
            </a:r>
            <a:r>
              <a:rPr lang="en-ZA" sz="2100" i="1" dirty="0">
                <a:solidFill>
                  <a:prstClr val="black"/>
                </a:solidFill>
                <a:latin typeface="Agency FB" panose="020B0503020202020204" pitchFamily="34" charset="0"/>
                <a:cs typeface="Arial" panose="020B0604020202020204" pitchFamily="34" charset="0"/>
              </a:rPr>
              <a:t>To involve all sectors of the community in the economic, environment and social development whilst improving service delivery thereby becoming a prominent agricultural, business and mega industrial growth point in the Sekhukhune District for the benefit of the residents and province. </a:t>
            </a:r>
            <a:endParaRPr lang="en-US" sz="2100" i="1" dirty="0">
              <a:solidFill>
                <a:prstClr val="black"/>
              </a:solidFill>
              <a:latin typeface="Agency FB" panose="020B0503020202020204" pitchFamily="34" charset="0"/>
              <a:cs typeface="Arial" panose="020B0604020202020204" pitchFamily="34" charset="0"/>
            </a:endParaRPr>
          </a:p>
        </p:txBody>
      </p:sp>
      <p:sp>
        <p:nvSpPr>
          <p:cNvPr id="3" name="TextBox 2"/>
          <p:cNvSpPr txBox="1"/>
          <p:nvPr/>
        </p:nvSpPr>
        <p:spPr>
          <a:xfrm>
            <a:off x="808703" y="-4233"/>
            <a:ext cx="4343400" cy="369332"/>
          </a:xfrm>
          <a:prstGeom prst="rect">
            <a:avLst/>
          </a:prstGeom>
          <a:solidFill>
            <a:srgbClr val="92D050"/>
          </a:solidFill>
        </p:spPr>
        <p:txBody>
          <a:bodyPr wrap="square" rtlCol="0">
            <a:spAutoFit/>
          </a:bodyPr>
          <a:lstStyle/>
          <a:p>
            <a:pPr algn="ctr"/>
            <a:r>
              <a:rPr lang="en-US" b="1" dirty="0">
                <a:solidFill>
                  <a:srgbClr val="002060"/>
                </a:solidFill>
              </a:rPr>
              <a:t>MUNICIPAL MANAGER’S OVERVIEW </a:t>
            </a:r>
          </a:p>
        </p:txBody>
      </p:sp>
      <p:sp>
        <p:nvSpPr>
          <p:cNvPr id="4" name="TextBox 3"/>
          <p:cNvSpPr txBox="1"/>
          <p:nvPr/>
        </p:nvSpPr>
        <p:spPr>
          <a:xfrm>
            <a:off x="6096000" y="1"/>
            <a:ext cx="3993360"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5" name="Title 2"/>
          <p:cNvSpPr txBox="1">
            <a:spLocks/>
          </p:cNvSpPr>
          <p:nvPr/>
        </p:nvSpPr>
        <p:spPr>
          <a:xfrm>
            <a:off x="2095500" y="596626"/>
            <a:ext cx="8001000" cy="12954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44546A">
                    <a:satMod val="130000"/>
                  </a:srgbClr>
                </a:solidFill>
              </a:rPr>
              <a:t>EPHRAIM MOGALE  LOCAL MUNICIPALITY</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9360" y="-4233"/>
            <a:ext cx="87249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01BCFC26-62B4-4113-B485-962636936649}" type="slidenum">
              <a:rPr lang="en-US" smtClean="0"/>
              <a:pPr/>
              <a:t>3</a:t>
            </a:fld>
            <a:endParaRPr lang="en-US" dirty="0"/>
          </a:p>
        </p:txBody>
      </p:sp>
    </p:spTree>
    <p:extLst>
      <p:ext uri="{BB962C8B-B14F-4D97-AF65-F5344CB8AC3E}">
        <p14:creationId xmlns:p14="http://schemas.microsoft.com/office/powerpoint/2010/main" val="2937806999"/>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0342" y="-25200"/>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4877" y="-28466"/>
            <a:ext cx="720624"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4: Municipal </a:t>
            </a:r>
            <a:r>
              <a:rPr lang="en-ZA" b="1" dirty="0" smtClean="0">
                <a:solidFill>
                  <a:srgbClr val="000000"/>
                </a:solidFill>
                <a:latin typeface="Calibri" panose="020F0502020204030204" pitchFamily="34" charset="0"/>
              </a:rPr>
              <a:t>Transformation</a:t>
            </a:r>
            <a:endParaRPr lang="en-US" dirty="0"/>
          </a:p>
        </p:txBody>
      </p:sp>
      <p:sp>
        <p:nvSpPr>
          <p:cNvPr id="2" name="Slide Number Placeholder 1"/>
          <p:cNvSpPr>
            <a:spLocks noGrp="1"/>
          </p:cNvSpPr>
          <p:nvPr>
            <p:ph type="sldNum" sz="quarter" idx="12"/>
          </p:nvPr>
        </p:nvSpPr>
        <p:spPr/>
        <p:txBody>
          <a:bodyPr/>
          <a:lstStyle/>
          <a:p>
            <a:fld id="{01BCFC26-62B4-4113-B485-962636936649}" type="slidenum">
              <a:rPr lang="en-US" smtClean="0"/>
              <a:pPr/>
              <a:t>30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89582699"/>
              </p:ext>
            </p:extLst>
          </p:nvPr>
        </p:nvGraphicFramePr>
        <p:xfrm>
          <a:off x="836523" y="839308"/>
          <a:ext cx="10504988" cy="5325517"/>
        </p:xfrm>
        <a:graphic>
          <a:graphicData uri="http://schemas.openxmlformats.org/drawingml/2006/table">
            <a:tbl>
              <a:tblPr/>
              <a:tblGrid>
                <a:gridCol w="1296585"/>
                <a:gridCol w="886442"/>
                <a:gridCol w="1299892"/>
                <a:gridCol w="466373"/>
                <a:gridCol w="542449"/>
                <a:gridCol w="542449"/>
                <a:gridCol w="542449"/>
                <a:gridCol w="542449"/>
                <a:gridCol w="1098129"/>
                <a:gridCol w="1098129"/>
                <a:gridCol w="1098129"/>
                <a:gridCol w="1091513"/>
              </a:tblGrid>
              <a:tr h="231042">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7610" marR="7610" marT="7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Programme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104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785542">
                <a:tc rowSpan="5">
                  <a:txBody>
                    <a:bodyPr/>
                    <a:lstStyle/>
                    <a:p>
                      <a:pPr algn="l" fontAlgn="t"/>
                      <a:r>
                        <a:rPr lang="en-ZA" sz="1000" b="0" i="0" u="none" strike="noStrike" dirty="0">
                          <a:solidFill>
                            <a:srgbClr val="000000"/>
                          </a:solidFill>
                          <a:effectLst/>
                          <a:latin typeface="Calibri" panose="020F0502020204030204" pitchFamily="34" charset="0"/>
                        </a:rPr>
                        <a:t>Build effective and efficient Organization</a:t>
                      </a:r>
                    </a:p>
                  </a:txBody>
                  <a:tcPr marL="7610" marR="7610" marT="761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en-ZA" sz="1000" b="0" i="0" u="none" strike="noStrike" dirty="0">
                          <a:solidFill>
                            <a:srgbClr val="000000"/>
                          </a:solidFill>
                          <a:effectLst/>
                          <a:latin typeface="Calibri" panose="020F0502020204030204" pitchFamily="34" charset="0"/>
                        </a:rPr>
                        <a:t>Institutional Development</a:t>
                      </a:r>
                    </a:p>
                  </a:txBody>
                  <a:tcPr marL="7610" marR="7610" marT="76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new / reviewed policies adopted by Council by 30 Jun 2017 (Corp)</a:t>
                      </a:r>
                    </a:p>
                  </a:txBody>
                  <a:tcPr marL="7610" marR="7610" marT="76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09</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3 000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 request received</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5720">
                <a:tc vMerge="1">
                  <a:txBody>
                    <a:bodyPr/>
                    <a:lstStyle/>
                    <a:p>
                      <a:endParaRPr lang="en-ZA"/>
                    </a:p>
                  </a:txBody>
                  <a:tcPr/>
                </a:tc>
                <a:tc vMerge="1">
                  <a:txBody>
                    <a:bodyPr/>
                    <a:lstStyle/>
                    <a:p>
                      <a:endParaRPr lang="en-ZA"/>
                    </a:p>
                  </a:txBody>
                  <a:tcPr/>
                </a:tc>
                <a:tc>
                  <a:txBody>
                    <a:bodyPr/>
                    <a:lstStyle/>
                    <a:p>
                      <a:pPr algn="l" fontAlgn="t"/>
                      <a:r>
                        <a:rPr lang="en-ZA" sz="1000" b="0" i="0" u="none" strike="noStrike" dirty="0">
                          <a:solidFill>
                            <a:srgbClr val="000000"/>
                          </a:solidFill>
                          <a:effectLst/>
                          <a:latin typeface="Calibri" panose="020F0502020204030204" pitchFamily="34" charset="0"/>
                        </a:rPr>
                        <a:t>% of Lease Agreements processed within the time frame of 30 days</a:t>
                      </a:r>
                    </a:p>
                  </a:txBody>
                  <a:tcPr marL="7610" marR="7610" marT="76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MTOD 12</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 submissions received</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8315">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Service Level Agreements (SLA's) and Employment Contracts processed within the time frame of 30 days</a:t>
                      </a:r>
                    </a:p>
                  </a:txBody>
                  <a:tcPr marL="7610" marR="7610" marT="76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34</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192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approved positions processed within three months of post being vacant (task 13 and above)</a:t>
                      </a:r>
                    </a:p>
                  </a:txBody>
                  <a:tcPr marL="7610" marR="7610" marT="76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02</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192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approved vacant positions (previously filled) processed within (3) months of post being vacant</a:t>
                      </a:r>
                    </a:p>
                  </a:txBody>
                  <a:tcPr marL="7610" marR="7610" marT="76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02</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7610" marR="7610" marT="7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404920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0342" y="-25200"/>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4877" y="-28466"/>
            <a:ext cx="720624"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4: Municipal </a:t>
            </a:r>
            <a:r>
              <a:rPr lang="en-ZA" b="1" dirty="0" smtClean="0">
                <a:solidFill>
                  <a:srgbClr val="000000"/>
                </a:solidFill>
                <a:latin typeface="Calibri" panose="020F0502020204030204" pitchFamily="34" charset="0"/>
              </a:rPr>
              <a:t>Transformation</a:t>
            </a:r>
            <a:endParaRPr lang="en-US" dirty="0"/>
          </a:p>
        </p:txBody>
      </p:sp>
      <p:sp>
        <p:nvSpPr>
          <p:cNvPr id="2" name="Slide Number Placeholder 1"/>
          <p:cNvSpPr>
            <a:spLocks noGrp="1"/>
          </p:cNvSpPr>
          <p:nvPr>
            <p:ph type="sldNum" sz="quarter" idx="12"/>
          </p:nvPr>
        </p:nvSpPr>
        <p:spPr/>
        <p:txBody>
          <a:bodyPr/>
          <a:lstStyle/>
          <a:p>
            <a:fld id="{01BCFC26-62B4-4113-B485-962636936649}" type="slidenum">
              <a:rPr lang="en-US" smtClean="0"/>
              <a:pPr/>
              <a:t>31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40501557"/>
              </p:ext>
            </p:extLst>
          </p:nvPr>
        </p:nvGraphicFramePr>
        <p:xfrm>
          <a:off x="771001" y="839308"/>
          <a:ext cx="10555762" cy="5325517"/>
        </p:xfrm>
        <a:graphic>
          <a:graphicData uri="http://schemas.openxmlformats.org/drawingml/2006/table">
            <a:tbl>
              <a:tblPr/>
              <a:tblGrid>
                <a:gridCol w="1311525"/>
                <a:gridCol w="896655"/>
                <a:gridCol w="1314870"/>
                <a:gridCol w="471747"/>
                <a:gridCol w="471747"/>
                <a:gridCol w="548698"/>
                <a:gridCol w="548698"/>
                <a:gridCol w="548698"/>
                <a:gridCol w="1110781"/>
                <a:gridCol w="1110781"/>
                <a:gridCol w="1110781"/>
                <a:gridCol w="1110781"/>
              </a:tblGrid>
              <a:tr h="217368">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7160" marR="7160" marT="71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Programme</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800" b="1" i="0" u="none" strike="noStrike">
                          <a:solidFill>
                            <a:srgbClr val="000000"/>
                          </a:solidFill>
                          <a:effectLst/>
                          <a:latin typeface="Calibri" panose="020F0502020204030204" pitchFamily="34" charset="0"/>
                        </a:rPr>
                        <a:t>2016/17 1st Quarter</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1736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554288">
                <a:tc rowSpan="5">
                  <a:txBody>
                    <a:bodyPr/>
                    <a:lstStyle/>
                    <a:p>
                      <a:pPr algn="l" fontAlgn="t"/>
                      <a:r>
                        <a:rPr lang="en-ZA" sz="1000" b="0" i="0" u="none" strike="noStrike" dirty="0">
                          <a:solidFill>
                            <a:srgbClr val="000000"/>
                          </a:solidFill>
                          <a:effectLst/>
                          <a:latin typeface="Calibri" panose="020F0502020204030204" pitchFamily="34" charset="0"/>
                        </a:rPr>
                        <a:t>Develop and retain skilled capacitated workforce</a:t>
                      </a:r>
                    </a:p>
                  </a:txBody>
                  <a:tcPr marL="7160" marR="7160" marT="71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en-ZA" sz="1000" b="0" i="0" u="none" strike="noStrike" dirty="0">
                          <a:solidFill>
                            <a:srgbClr val="000000"/>
                          </a:solidFill>
                          <a:effectLst/>
                          <a:latin typeface="Calibri" panose="020F0502020204030204" pitchFamily="34" charset="0"/>
                        </a:rPr>
                        <a:t>Institutional Development</a:t>
                      </a:r>
                    </a:p>
                  </a:txBody>
                  <a:tcPr marL="7160" marR="7160" marT="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Job Descriptions  developed by 30 Jun 2017</a:t>
                      </a:r>
                    </a:p>
                  </a:txBody>
                  <a:tcPr marL="7160" marR="7160" marT="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13</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600</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40</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220</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55</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Job descriptions still to be signed</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Fast track the signing thereof</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9813">
                <a:tc vMerge="1">
                  <a:txBody>
                    <a:bodyPr/>
                    <a:lstStyle/>
                    <a:p>
                      <a:endParaRPr lang="en-ZA"/>
                    </a:p>
                  </a:txBody>
                  <a:tcPr/>
                </a:tc>
                <a:tc vMerge="1">
                  <a:txBody>
                    <a:bodyPr/>
                    <a:lstStyle/>
                    <a:p>
                      <a:endParaRPr lang="en-ZA"/>
                    </a:p>
                  </a:txBody>
                  <a:tcPr/>
                </a:tc>
                <a:tc>
                  <a:txBody>
                    <a:bodyPr/>
                    <a:lstStyle/>
                    <a:p>
                      <a:pPr algn="l" fontAlgn="t"/>
                      <a:r>
                        <a:rPr lang="en-ZA" sz="1000" b="0" i="0" u="none" strike="noStrike" dirty="0">
                          <a:solidFill>
                            <a:srgbClr val="000000"/>
                          </a:solidFill>
                          <a:effectLst/>
                          <a:latin typeface="Calibri" panose="020F0502020204030204" pitchFamily="34" charset="0"/>
                        </a:rPr>
                        <a:t>% of employees from previously disadvantaged groups appointed in the three highest levels of management as per the approved EE plan by the 30 June 2017 (GKPI)</a:t>
                      </a:r>
                    </a:p>
                  </a:txBody>
                  <a:tcPr marL="7160" marR="7160" marT="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MTOD 01</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75</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3814">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budget spent implementing the Workplace Skills Plan by the 30 Jun 2017 (GKPI)</a:t>
                      </a:r>
                    </a:p>
                  </a:txBody>
                  <a:tcPr marL="7160" marR="7160" marT="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03</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3814">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beneficiaries trained as per target of Workplace Skill Plan (WSP) by 30 Jun 2017</a:t>
                      </a:r>
                    </a:p>
                  </a:txBody>
                  <a:tcPr marL="7160" marR="7160" marT="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03</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318</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905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Councillors trained by 30 Jun 2017</a:t>
                      </a:r>
                    </a:p>
                  </a:txBody>
                  <a:tcPr marL="7160" marR="7160" marT="7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08</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220,9</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21</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28</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Previously scheduled for 2nd Quarter implementation</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7160" marR="7160" marT="7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6573079"/>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0342" y="-25200"/>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4877" y="-28466"/>
            <a:ext cx="720624"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4: Municipal </a:t>
            </a:r>
            <a:r>
              <a:rPr lang="en-ZA" b="1" dirty="0" smtClean="0">
                <a:solidFill>
                  <a:srgbClr val="000000"/>
                </a:solidFill>
                <a:latin typeface="Calibri" panose="020F0502020204030204" pitchFamily="34" charset="0"/>
              </a:rPr>
              <a:t>Transformation</a:t>
            </a:r>
            <a:endParaRPr lang="en-US" dirty="0"/>
          </a:p>
        </p:txBody>
      </p:sp>
      <p:sp>
        <p:nvSpPr>
          <p:cNvPr id="2" name="Slide Number Placeholder 1"/>
          <p:cNvSpPr>
            <a:spLocks noGrp="1"/>
          </p:cNvSpPr>
          <p:nvPr>
            <p:ph type="sldNum" sz="quarter" idx="12"/>
          </p:nvPr>
        </p:nvSpPr>
        <p:spPr/>
        <p:txBody>
          <a:bodyPr/>
          <a:lstStyle/>
          <a:p>
            <a:fld id="{01BCFC26-62B4-4113-B485-962636936649}" type="slidenum">
              <a:rPr lang="en-US" smtClean="0"/>
              <a:pPr/>
              <a:t>32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530611510"/>
              </p:ext>
            </p:extLst>
          </p:nvPr>
        </p:nvGraphicFramePr>
        <p:xfrm>
          <a:off x="846878" y="870822"/>
          <a:ext cx="10361897" cy="5220261"/>
        </p:xfrm>
        <a:graphic>
          <a:graphicData uri="http://schemas.openxmlformats.org/drawingml/2006/table">
            <a:tbl>
              <a:tblPr/>
              <a:tblGrid>
                <a:gridCol w="1278119"/>
                <a:gridCol w="873815"/>
                <a:gridCol w="1281380"/>
                <a:gridCol w="459731"/>
                <a:gridCol w="534724"/>
                <a:gridCol w="534724"/>
                <a:gridCol w="534724"/>
                <a:gridCol w="534724"/>
                <a:gridCol w="1082489"/>
                <a:gridCol w="1082489"/>
                <a:gridCol w="1082489"/>
                <a:gridCol w="1082489"/>
              </a:tblGrid>
              <a:tr h="194787">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6545" marR="6545" marT="6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Programme</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478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827839">
                <a:tc rowSpan="2">
                  <a:txBody>
                    <a:bodyPr/>
                    <a:lstStyle/>
                    <a:p>
                      <a:pPr algn="l" fontAlgn="t"/>
                      <a:r>
                        <a:rPr lang="en-ZA" sz="1000" b="0" i="0" u="none" strike="noStrike" dirty="0">
                          <a:solidFill>
                            <a:srgbClr val="000000"/>
                          </a:solidFill>
                          <a:effectLst/>
                          <a:latin typeface="Calibri" panose="020F0502020204030204" pitchFamily="34" charset="0"/>
                        </a:rPr>
                        <a:t>Develop and retain skilled capacitated workforce</a:t>
                      </a:r>
                    </a:p>
                  </a:txBody>
                  <a:tcPr marL="6545" marR="6545" marT="65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en-ZA" sz="1000" b="0" i="0" u="none" strike="noStrike" dirty="0">
                          <a:solidFill>
                            <a:srgbClr val="000000"/>
                          </a:solidFill>
                          <a:effectLst/>
                          <a:latin typeface="Calibri" panose="020F0502020204030204" pitchFamily="34" charset="0"/>
                        </a:rPr>
                        <a:t>Institutional Development</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beneficiaries of the Community Bursary scheme by the 30 Jun 2017</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MTOD 07/14</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901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26</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6</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4711">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Review organisational structure and align to the IDP and Budget by 30 June 2017</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MTOD 10/11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0540">
                <a:tc rowSpan="4">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6545" marR="6545" marT="65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ICT steering committee meetings held in terms of the implementation of the ICT governance strategy and policy</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23/24 25/26 27/28</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1 860,7</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 items submitted</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Compilation of items for the committee</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2271">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Local Labour Forum (LLF) meetings held as scheduled</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08</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120</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Parties to submit names of new representatives</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Re-constitution of the Local Labour Forum</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8883">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Workplace Health and Safety Forum meetings held as scheduled</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04</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350</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443">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Employee Wellness Programs held</a:t>
                      </a:r>
                    </a:p>
                  </a:txBody>
                  <a:tcPr marL="6545" marR="6545" marT="65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05</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400</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6545" marR="6545" marT="6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250333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0342" y="-25200"/>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4877" y="-28466"/>
            <a:ext cx="720624"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6: Good </a:t>
            </a:r>
            <a:r>
              <a:rPr lang="en-ZA" b="1" dirty="0" smtClean="0">
                <a:solidFill>
                  <a:srgbClr val="000000"/>
                </a:solidFill>
                <a:latin typeface="Calibri" panose="020F0502020204030204" pitchFamily="34" charset="0"/>
              </a:rPr>
              <a:t>Governance</a:t>
            </a:r>
            <a:endParaRPr lang="en-US" dirty="0"/>
          </a:p>
        </p:txBody>
      </p:sp>
      <p:sp>
        <p:nvSpPr>
          <p:cNvPr id="2" name="Slide Number Placeholder 1"/>
          <p:cNvSpPr>
            <a:spLocks noGrp="1"/>
          </p:cNvSpPr>
          <p:nvPr>
            <p:ph type="sldNum" sz="quarter" idx="12"/>
          </p:nvPr>
        </p:nvSpPr>
        <p:spPr/>
        <p:txBody>
          <a:bodyPr/>
          <a:lstStyle/>
          <a:p>
            <a:fld id="{01BCFC26-62B4-4113-B485-962636936649}" type="slidenum">
              <a:rPr lang="en-US" smtClean="0"/>
              <a:pPr/>
              <a:t>33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49907037"/>
              </p:ext>
            </p:extLst>
          </p:nvPr>
        </p:nvGraphicFramePr>
        <p:xfrm>
          <a:off x="785967" y="1058730"/>
          <a:ext cx="10481800" cy="4840624"/>
        </p:xfrm>
        <a:graphic>
          <a:graphicData uri="http://schemas.openxmlformats.org/drawingml/2006/table">
            <a:tbl>
              <a:tblPr/>
              <a:tblGrid>
                <a:gridCol w="1292910"/>
                <a:gridCol w="883927"/>
                <a:gridCol w="1296208"/>
                <a:gridCol w="465051"/>
                <a:gridCol w="540911"/>
                <a:gridCol w="540911"/>
                <a:gridCol w="540911"/>
                <a:gridCol w="540911"/>
                <a:gridCol w="1095015"/>
                <a:gridCol w="1095015"/>
                <a:gridCol w="1095015"/>
                <a:gridCol w="1095015"/>
              </a:tblGrid>
              <a:tr h="294263">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9480" marR="9480" marT="94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Programme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9426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00494">
                <a:tc rowSpan="4">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9480" marR="9480" marT="948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en-ZA" sz="1000" b="0" i="0" u="none" strike="noStrike" dirty="0">
                          <a:solidFill>
                            <a:srgbClr val="000000"/>
                          </a:solidFill>
                          <a:effectLst/>
                          <a:latin typeface="Calibri" panose="020F0502020204030204" pitchFamily="34" charset="0"/>
                        </a:rPr>
                        <a:t>Good Governance</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Number of  Council meeting held by June 2016 as per the Legislation</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GG 07</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0370">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Number of EXCO meetings held each month</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07</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11</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Change of Council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Adherence to approved schedule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0370">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Section 79 Committee meetings held each quarter</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07</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adherence to governance model</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Adherence to governance model</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0864">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reports submitted to Council in terms of the number of MPAC resolutions raised and resolved per quarter</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07</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 items referred to MPAC</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7129565"/>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0342" y="-25200"/>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4877" y="-28466"/>
            <a:ext cx="720624"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6: Good </a:t>
            </a:r>
            <a:r>
              <a:rPr lang="en-ZA" b="1" dirty="0" smtClean="0">
                <a:solidFill>
                  <a:srgbClr val="000000"/>
                </a:solidFill>
                <a:latin typeface="Calibri" panose="020F0502020204030204" pitchFamily="34" charset="0"/>
              </a:rPr>
              <a:t>Governance</a:t>
            </a:r>
            <a:endParaRPr lang="en-US" dirty="0"/>
          </a:p>
        </p:txBody>
      </p:sp>
      <p:sp>
        <p:nvSpPr>
          <p:cNvPr id="2" name="Slide Number Placeholder 1"/>
          <p:cNvSpPr>
            <a:spLocks noGrp="1"/>
          </p:cNvSpPr>
          <p:nvPr>
            <p:ph type="sldNum" sz="quarter" idx="12"/>
          </p:nvPr>
        </p:nvSpPr>
        <p:spPr/>
        <p:txBody>
          <a:bodyPr/>
          <a:lstStyle/>
          <a:p>
            <a:fld id="{01BCFC26-62B4-4113-B485-962636936649}" type="slidenum">
              <a:rPr lang="en-US" smtClean="0"/>
              <a:pPr/>
              <a:t>34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42212143"/>
              </p:ext>
            </p:extLst>
          </p:nvPr>
        </p:nvGraphicFramePr>
        <p:xfrm>
          <a:off x="788174" y="954216"/>
          <a:ext cx="10479595" cy="5488376"/>
        </p:xfrm>
        <a:graphic>
          <a:graphicData uri="http://schemas.openxmlformats.org/drawingml/2006/table">
            <a:tbl>
              <a:tblPr/>
              <a:tblGrid>
                <a:gridCol w="1312460"/>
                <a:gridCol w="1312460"/>
                <a:gridCol w="1315809"/>
                <a:gridCol w="472084"/>
                <a:gridCol w="549090"/>
                <a:gridCol w="549090"/>
                <a:gridCol w="549090"/>
                <a:gridCol w="542395"/>
                <a:gridCol w="542395"/>
                <a:gridCol w="1111574"/>
                <a:gridCol w="1111574"/>
                <a:gridCol w="1111574"/>
              </a:tblGrid>
              <a:tr h="171428">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5551" marR="5551" marT="55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Programme</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7142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582851">
                <a:tc rowSpan="2">
                  <a:txBody>
                    <a:bodyPr/>
                    <a:lstStyle/>
                    <a:p>
                      <a:pPr algn="l" fontAlgn="t"/>
                      <a:r>
                        <a:rPr lang="en-ZA" sz="1000" b="0" i="0" u="none" strike="noStrike">
                          <a:solidFill>
                            <a:srgbClr val="000000"/>
                          </a:solidFill>
                          <a:effectLst/>
                          <a:latin typeface="Calibri" panose="020F0502020204030204" pitchFamily="34" charset="0"/>
                        </a:rPr>
                        <a:t>Effective and Efficient Community Involvement</a:t>
                      </a:r>
                    </a:p>
                  </a:txBody>
                  <a:tcPr marL="5551" marR="5551" marT="55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ZA" sz="1000" b="0" i="0" u="none" strike="noStrike" dirty="0">
                          <a:solidFill>
                            <a:srgbClr val="000000"/>
                          </a:solidFill>
                          <a:effectLst/>
                          <a:latin typeface="Calibri" panose="020F0502020204030204" pitchFamily="34" charset="0"/>
                        </a:rPr>
                        <a:t>Institutional Development</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quarterly Community Workers local forum meetings held</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LED 07</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13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Public Participation meetings facilitated </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02</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600</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8564">
                <a:tc rowSpan="5">
                  <a:txBody>
                    <a:bodyPr/>
                    <a:lstStyle/>
                    <a:p>
                      <a:pPr algn="l" fontAlgn="t"/>
                      <a:r>
                        <a:rPr lang="en-ZA" sz="1000" b="0" i="0" u="none" strike="noStrike">
                          <a:solidFill>
                            <a:srgbClr val="000000"/>
                          </a:solidFill>
                          <a:effectLst/>
                          <a:latin typeface="Calibri" panose="020F0502020204030204" pitchFamily="34" charset="0"/>
                        </a:rPr>
                        <a:t>Effective and Efficient Community Involvement</a:t>
                      </a:r>
                    </a:p>
                  </a:txBody>
                  <a:tcPr marL="5551" marR="5551" marT="555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a:solidFill>
                            <a:srgbClr val="000000"/>
                          </a:solidFill>
                          <a:effectLst/>
                          <a:latin typeface="Calibri" panose="020F0502020204030204" pitchFamily="34" charset="0"/>
                        </a:rPr>
                        <a:t>Institutional Development</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quarterly reports submitted to Council in terms of scheduled ward committee meetings held </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GG 03</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 ward committee meetings scheduled</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Finalise the establishment of ward committees</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427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Ward operational plan reports submitted to Council by the 30 Jun 2017</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03</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427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community newsletters published and distributed </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05</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275</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Compilation of information</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Fast track compilation of information and publishing</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2845">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Welfare Services</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Transversal programmes implemented in terms of mainstreaming with respect to Gender, Disabled, Woman and Children Rights by the 30 Jun 2017</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250</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4278">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Youth</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Youth programmes / initiatives implemented each quarter </a:t>
                      </a:r>
                    </a:p>
                  </a:txBody>
                  <a:tcPr marL="5551" marR="5551" marT="55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04</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106</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5551" marR="5551" marT="55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355852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0342" y="-25200"/>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4877" y="-28466"/>
            <a:ext cx="720624"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6: Good </a:t>
            </a:r>
            <a:r>
              <a:rPr lang="en-ZA" b="1" dirty="0" smtClean="0">
                <a:solidFill>
                  <a:srgbClr val="000000"/>
                </a:solidFill>
                <a:latin typeface="Calibri" panose="020F0502020204030204" pitchFamily="34" charset="0"/>
              </a:rPr>
              <a:t>Governance</a:t>
            </a:r>
            <a:endParaRPr lang="en-US" dirty="0"/>
          </a:p>
        </p:txBody>
      </p:sp>
      <p:sp>
        <p:nvSpPr>
          <p:cNvPr id="2" name="Slide Number Placeholder 1"/>
          <p:cNvSpPr>
            <a:spLocks noGrp="1"/>
          </p:cNvSpPr>
          <p:nvPr>
            <p:ph type="sldNum" sz="quarter" idx="12"/>
          </p:nvPr>
        </p:nvSpPr>
        <p:spPr/>
        <p:txBody>
          <a:bodyPr/>
          <a:lstStyle/>
          <a:p>
            <a:fld id="{01BCFC26-62B4-4113-B485-962636936649}" type="slidenum">
              <a:rPr lang="en-US" smtClean="0"/>
              <a:pPr/>
              <a:t>35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43171739"/>
              </p:ext>
            </p:extLst>
          </p:nvPr>
        </p:nvGraphicFramePr>
        <p:xfrm>
          <a:off x="902999" y="870823"/>
          <a:ext cx="10409014" cy="4202622"/>
        </p:xfrm>
        <a:graphic>
          <a:graphicData uri="http://schemas.openxmlformats.org/drawingml/2006/table">
            <a:tbl>
              <a:tblPr/>
              <a:tblGrid>
                <a:gridCol w="1283932"/>
                <a:gridCol w="877789"/>
                <a:gridCol w="1287207"/>
                <a:gridCol w="461822"/>
                <a:gridCol w="537155"/>
                <a:gridCol w="537155"/>
                <a:gridCol w="537155"/>
                <a:gridCol w="537155"/>
                <a:gridCol w="1087411"/>
                <a:gridCol w="1087411"/>
                <a:gridCol w="1087411"/>
                <a:gridCol w="1087411"/>
              </a:tblGrid>
              <a:tr h="230914">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9480" marR="9480" marT="94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Programme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091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785105">
                <a:tc>
                  <a:txBody>
                    <a:bodyPr/>
                    <a:lstStyle/>
                    <a:p>
                      <a:pPr algn="l" fontAlgn="t"/>
                      <a:r>
                        <a:rPr lang="en-ZA" sz="1000" b="0" i="0" u="none" strike="noStrike">
                          <a:solidFill>
                            <a:srgbClr val="000000"/>
                          </a:solidFill>
                          <a:effectLst/>
                          <a:latin typeface="Calibri" panose="020F0502020204030204" pitchFamily="34" charset="0"/>
                        </a:rPr>
                        <a:t>Effective and Efficient Community Involvement</a:t>
                      </a:r>
                    </a:p>
                  </a:txBody>
                  <a:tcPr marL="9480" marR="9480" marT="948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Institutional Development</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hosting and management of the website by SITA</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MTOD 29</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75</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1381">
                <a:tc rowSpan="3">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9480" marR="9480" marT="948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a:solidFill>
                            <a:srgbClr val="000000"/>
                          </a:solidFill>
                          <a:effectLst/>
                          <a:latin typeface="Calibri" panose="020F0502020204030204" pitchFamily="34" charset="0"/>
                        </a:rPr>
                        <a:t>Good Governance</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Internal Audit Findings resolved per quarter as per the Audit Plan by 30 Jun 2017 (Corp)</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GG 14/15</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No Internal Audit conducted in the quarter under review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5105">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AG Management Letter findings resolved by 30 Jun 2017 (Corp)</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11/12/13</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203">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execution of identified risk management plan within prescribed timeframes per quarter (Corp) </a:t>
                      </a:r>
                    </a:p>
                  </a:txBody>
                  <a:tcPr marL="9480" marR="9480" marT="94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16</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The actions on the risk register are targeted for second Quarter</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9480" marR="9480" marT="94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835277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9073" y="18075"/>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38857"/>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213764" y="90237"/>
            <a:ext cx="1776208" cy="365125"/>
          </a:xfrm>
        </p:spPr>
        <p:txBody>
          <a:bodyPr/>
          <a:lstStyle/>
          <a:p>
            <a:fld id="{01BCFC26-62B4-4113-B485-962636936649}" type="slidenum">
              <a:rPr lang="en-US" smtClean="0"/>
              <a:pPr/>
              <a:t>36</a:t>
            </a:fld>
            <a:endParaRPr lang="en-US" dirty="0"/>
          </a:p>
        </p:txBody>
      </p:sp>
      <p:sp>
        <p:nvSpPr>
          <p:cNvPr id="6" name="TextBox 5"/>
          <p:cNvSpPr txBox="1"/>
          <p:nvPr/>
        </p:nvSpPr>
        <p:spPr>
          <a:xfrm>
            <a:off x="621218" y="-10392"/>
            <a:ext cx="4800600" cy="646331"/>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en-US" dirty="0" smtClean="0"/>
              <a:t>Overall Performance for Corporate Services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204045"/>
              </p:ext>
            </p:extLst>
          </p:nvPr>
        </p:nvGraphicFramePr>
        <p:xfrm>
          <a:off x="621218" y="1143000"/>
          <a:ext cx="10905374" cy="5347952"/>
        </p:xfrm>
        <a:graphic>
          <a:graphicData uri="http://schemas.openxmlformats.org/drawingml/2006/table">
            <a:tbl>
              <a:tblPr firstRow="1" bandRow="1"/>
              <a:tblGrid>
                <a:gridCol w="5452687"/>
                <a:gridCol w="5452687"/>
              </a:tblGrid>
              <a:tr h="802778">
                <a:tc gridSpan="2">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ZA" sz="2400" dirty="0" smtClean="0">
                          <a:solidFill>
                            <a:schemeClr val="tx1"/>
                          </a:solidFill>
                        </a:rPr>
                        <a:t>OVERALL</a:t>
                      </a:r>
                      <a:r>
                        <a:rPr lang="en-ZA" sz="2400" baseline="0" dirty="0" smtClean="0">
                          <a:solidFill>
                            <a:schemeClr val="tx1"/>
                          </a:solidFill>
                        </a:rPr>
                        <a:t> PERFORMANCE</a:t>
                      </a:r>
                      <a:endParaRPr lang="en-ZA" sz="2400" dirty="0">
                        <a:solidFill>
                          <a:schemeClr val="tx1"/>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85977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13</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59779">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NOT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10</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799496">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 ACHIEVEMENT FIRST QUARTER PERFORMANCE</a:t>
                      </a:r>
                    </a:p>
                    <a:p>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56,5%</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101306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BUDGET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dirty="0" smtClean="0">
                          <a:solidFill>
                            <a:schemeClr val="tx1"/>
                          </a:solidFill>
                        </a:rPr>
                        <a:t>R 5 364 200.00</a:t>
                      </a:r>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101306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EXPENDITURE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dirty="0" smtClean="0">
                          <a:solidFill>
                            <a:schemeClr val="tx1"/>
                          </a:solidFill>
                        </a:rPr>
                        <a:t>R 480 526.00</a:t>
                      </a:r>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Tree>
    <p:extLst>
      <p:ext uri="{BB962C8B-B14F-4D97-AF65-F5344CB8AC3E}">
        <p14:creationId xmlns:p14="http://schemas.microsoft.com/office/powerpoint/2010/main" val="402211027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853" y="2857500"/>
            <a:ext cx="9672256" cy="1143000"/>
          </a:xfrm>
        </p:spPr>
        <p:txBody>
          <a:bodyPr>
            <a:noAutofit/>
          </a:bodyPr>
          <a:lstStyle/>
          <a:p>
            <a:r>
              <a:rPr lang="en-ZA" sz="8000" b="1" dirty="0">
                <a:solidFill>
                  <a:srgbClr val="94C600">
                    <a:lumMod val="50000"/>
                  </a:srgbClr>
                </a:solidFill>
                <a:latin typeface="Aharoni" pitchFamily="2" charset="-79"/>
                <a:cs typeface="Aharoni" pitchFamily="2" charset="-79"/>
              </a:rPr>
              <a:t>INFRASTRUCTURE</a:t>
            </a:r>
            <a:endParaRPr lang="en-ZA" sz="8000" dirty="0"/>
          </a:p>
        </p:txBody>
      </p:sp>
      <p:sp>
        <p:nvSpPr>
          <p:cNvPr id="3" name="TextBox 2"/>
          <p:cNvSpPr txBox="1"/>
          <p:nvPr/>
        </p:nvSpPr>
        <p:spPr>
          <a:xfrm>
            <a:off x="6090078" y="-3491"/>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2107" y="-32988"/>
            <a:ext cx="779318"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6224155" y="86030"/>
            <a:ext cx="1776208" cy="365125"/>
          </a:xfrm>
        </p:spPr>
        <p:txBody>
          <a:bodyPr/>
          <a:lstStyle/>
          <a:p>
            <a:fld id="{01BCFC26-62B4-4113-B485-962636936649}" type="slidenum">
              <a:rPr lang="en-US" smtClean="0"/>
              <a:pPr/>
              <a:t>37</a:t>
            </a:fld>
            <a:endParaRPr lang="en-US" dirty="0"/>
          </a:p>
        </p:txBody>
      </p:sp>
    </p:spTree>
    <p:extLst>
      <p:ext uri="{BB962C8B-B14F-4D97-AF65-F5344CB8AC3E}">
        <p14:creationId xmlns:p14="http://schemas.microsoft.com/office/powerpoint/2010/main" val="168612765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8254"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0632" y="-28466"/>
            <a:ext cx="76487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a:t>
            </a:r>
            <a:r>
              <a:rPr lang="en-ZA" b="1" dirty="0" smtClean="0">
                <a:solidFill>
                  <a:srgbClr val="000000"/>
                </a:solidFill>
                <a:latin typeface="Calibri" panose="020F0502020204030204" pitchFamily="34" charset="0"/>
              </a:rPr>
              <a:t>Service</a:t>
            </a:r>
            <a:endParaRPr lang="en-US" dirty="0"/>
          </a:p>
        </p:txBody>
      </p:sp>
      <p:sp>
        <p:nvSpPr>
          <p:cNvPr id="4" name="Slide Number Placeholder 3"/>
          <p:cNvSpPr>
            <a:spLocks noGrp="1"/>
          </p:cNvSpPr>
          <p:nvPr>
            <p:ph type="sldNum" sz="quarter" idx="12"/>
          </p:nvPr>
        </p:nvSpPr>
        <p:spPr>
          <a:xfrm>
            <a:off x="5970251" y="-28466"/>
            <a:ext cx="1776208" cy="365125"/>
          </a:xfrm>
        </p:spPr>
        <p:txBody>
          <a:bodyPr/>
          <a:lstStyle/>
          <a:p>
            <a:fld id="{01BCFC26-62B4-4113-B485-962636936649}" type="slidenum">
              <a:rPr lang="en-US" smtClean="0"/>
              <a:pPr/>
              <a:t>38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67236608"/>
              </p:ext>
            </p:extLst>
          </p:nvPr>
        </p:nvGraphicFramePr>
        <p:xfrm>
          <a:off x="831702" y="908254"/>
          <a:ext cx="10465566" cy="5492546"/>
        </p:xfrm>
        <a:graphic>
          <a:graphicData uri="http://schemas.openxmlformats.org/drawingml/2006/table">
            <a:tbl>
              <a:tblPr/>
              <a:tblGrid>
                <a:gridCol w="1309032"/>
                <a:gridCol w="894949"/>
                <a:gridCol w="1312369"/>
                <a:gridCol w="470850"/>
                <a:gridCol w="470850"/>
                <a:gridCol w="547656"/>
                <a:gridCol w="828162"/>
                <a:gridCol w="1215529"/>
                <a:gridCol w="1212189"/>
                <a:gridCol w="1101990"/>
                <a:gridCol w="1101990"/>
              </a:tblGrid>
              <a:tr h="265341">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6534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676618">
                <a:tc rowSpan="6">
                  <a:txBody>
                    <a:bodyPr/>
                    <a:lstStyle/>
                    <a:p>
                      <a:pPr algn="l" fontAlgn="t"/>
                      <a:r>
                        <a:rPr lang="en-ZA" sz="1000" b="0" i="0" u="none" strike="noStrike">
                          <a:solidFill>
                            <a:srgbClr val="000000"/>
                          </a:solidFill>
                          <a:effectLst/>
                          <a:latin typeface="Calibri" panose="020F0502020204030204" pitchFamily="34" charset="0"/>
                        </a:rPr>
                        <a:t>Improved community wellbeing through accelerated service delivery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en-ZA" sz="1000" b="0" i="0" u="none" strike="noStrike">
                          <a:solidFill>
                            <a:srgbClr val="000000"/>
                          </a:solidFill>
                          <a:effectLst/>
                          <a:latin typeface="Calibri" panose="020F0502020204030204" pitchFamily="34" charset="0"/>
                        </a:rPr>
                        <a:t>Roads and storm water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a:t>
                      </a:r>
                      <a:r>
                        <a:rPr lang="en-ZA" sz="1000" b="0" i="0" u="none" strike="noStrike" dirty="0" err="1">
                          <a:solidFill>
                            <a:srgbClr val="000000"/>
                          </a:solidFill>
                          <a:effectLst/>
                          <a:latin typeface="Calibri" panose="020F0502020204030204" pitchFamily="34" charset="0"/>
                        </a:rPr>
                        <a:t>Kms</a:t>
                      </a:r>
                      <a:r>
                        <a:rPr lang="en-ZA" sz="1000" b="0" i="0" u="none" strike="noStrike" dirty="0">
                          <a:solidFill>
                            <a:srgbClr val="000000"/>
                          </a:solidFill>
                          <a:effectLst/>
                          <a:latin typeface="Calibri" panose="020F0502020204030204" pitchFamily="34" charset="0"/>
                        </a:rPr>
                        <a:t> of roads to be graded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BS 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      1 644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1 200km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300km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356.824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2157">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Number of m2 of base and surface patches repaired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900 m2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300 m2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538.932m2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2157">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Review Roads Master plan and adopted by Council by 31 March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The 3rd draft document has been submitted.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2157">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Kms of gravel roads to be constructed in tar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48/50/52/53/54/70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MIG       7 000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4,7kms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2157">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kms of Storm  Water to be constructed in Ext 6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6 000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400m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661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Kms of roads to be rehabilitated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71/84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MIG       4 500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741993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74359" y="13493"/>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4374" y="-28466"/>
            <a:ext cx="691128"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smtClean="0"/>
              <a:t>KPA 2: </a:t>
            </a:r>
            <a:r>
              <a:rPr lang="en-US" dirty="0"/>
              <a:t>Basic Service Delivery </a:t>
            </a:r>
          </a:p>
        </p:txBody>
      </p:sp>
      <p:sp>
        <p:nvSpPr>
          <p:cNvPr id="4" name="Slide Number Placeholder 3"/>
          <p:cNvSpPr>
            <a:spLocks noGrp="1"/>
          </p:cNvSpPr>
          <p:nvPr>
            <p:ph type="sldNum" sz="quarter" idx="12"/>
          </p:nvPr>
        </p:nvSpPr>
        <p:spPr>
          <a:xfrm>
            <a:off x="5970251" y="-28466"/>
            <a:ext cx="1776208" cy="365125"/>
          </a:xfrm>
        </p:spPr>
        <p:txBody>
          <a:bodyPr/>
          <a:lstStyle/>
          <a:p>
            <a:fld id="{01BCFC26-62B4-4113-B485-962636936649}" type="slidenum">
              <a:rPr lang="en-US" smtClean="0"/>
              <a:pPr/>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88932772"/>
              </p:ext>
            </p:extLst>
          </p:nvPr>
        </p:nvGraphicFramePr>
        <p:xfrm>
          <a:off x="798153" y="819765"/>
          <a:ext cx="10528607" cy="5581033"/>
        </p:xfrm>
        <a:graphic>
          <a:graphicData uri="http://schemas.openxmlformats.org/drawingml/2006/table">
            <a:tbl>
              <a:tblPr/>
              <a:tblGrid>
                <a:gridCol w="1299092"/>
                <a:gridCol w="1299092"/>
                <a:gridCol w="1302405"/>
                <a:gridCol w="467276"/>
                <a:gridCol w="467276"/>
                <a:gridCol w="543499"/>
                <a:gridCol w="536869"/>
                <a:gridCol w="1206299"/>
                <a:gridCol w="1206299"/>
                <a:gridCol w="1100250"/>
                <a:gridCol w="1100250"/>
              </a:tblGrid>
              <a:tr h="194800">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6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48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93482">
                <a:tc rowSpan="5">
                  <a:txBody>
                    <a:bodyPr/>
                    <a:lstStyle/>
                    <a:p>
                      <a:pPr algn="l" fontAlgn="t"/>
                      <a:r>
                        <a:rPr lang="en-ZA" sz="1000" b="0" i="0" u="none" strike="noStrike" dirty="0">
                          <a:solidFill>
                            <a:srgbClr val="000000"/>
                          </a:solidFill>
                          <a:effectLst/>
                          <a:latin typeface="Calibri" panose="020F0502020204030204" pitchFamily="34" charset="0"/>
                        </a:rPr>
                        <a:t>Improved community wellbeing through accelerated service delivery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Roads and storm water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Number of Km  of roads to be constructed by 30 Jun 2017 (Industrial Road)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MIG       1 000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400m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Tenders advertised and closed on the 09/09/2016, delays in convening BEC.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Its recommended that SCM must expedite the convening of BEC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3482">
                <a:tc vMerge="1">
                  <a:txBody>
                    <a:bodyPr/>
                    <a:lstStyle/>
                    <a:p>
                      <a:endParaRPr lang="en-ZA"/>
                    </a:p>
                  </a:txBody>
                  <a:tcPr/>
                </a:tc>
                <a:tc rowSpan="4">
                  <a:txBody>
                    <a:bodyPr/>
                    <a:lstStyle/>
                    <a:p>
                      <a:pPr algn="l" fontAlgn="t"/>
                      <a:r>
                        <a:rPr lang="en-ZA" sz="1000" b="0" i="0" u="none" strike="noStrike">
                          <a:solidFill>
                            <a:srgbClr val="000000"/>
                          </a:solidFill>
                          <a:effectLst/>
                          <a:latin typeface="Calibri" panose="020F0502020204030204" pitchFamily="34" charset="0"/>
                        </a:rPr>
                        <a:t>Electricity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Number of high mast lights connected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BS 17/32/38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200</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Waiting for ESKOM to install supply points, truck to transport TLB waiting for repairs for 1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Repair truck as soon as 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0884">
                <a:tc vMerge="1">
                  <a:txBody>
                    <a:bodyPr/>
                    <a:lstStyle/>
                    <a:p>
                      <a:endParaRPr lang="en-ZA"/>
                    </a:p>
                  </a:txBody>
                  <a:tcPr/>
                </a:tc>
                <a:tc vMerge="1">
                  <a:txBody>
                    <a:bodyPr/>
                    <a:lstStyle/>
                    <a:p>
                      <a:endParaRPr lang="en-ZA"/>
                    </a:p>
                  </a:txBody>
                  <a:tcPr/>
                </a:tc>
                <a:tc>
                  <a:txBody>
                    <a:bodyPr/>
                    <a:lstStyle/>
                    <a:p>
                      <a:pPr algn="l" fontAlgn="t"/>
                      <a:r>
                        <a:rPr lang="en-ZA" sz="1000" b="1" i="1" u="none" strike="noStrike">
                          <a:solidFill>
                            <a:srgbClr val="000000"/>
                          </a:solidFill>
                          <a:effectLst/>
                          <a:latin typeface="Calibri" panose="020F0502020204030204" pitchFamily="34" charset="0"/>
                        </a:rPr>
                        <a:t>#</a:t>
                      </a:r>
                      <a:r>
                        <a:rPr lang="en-ZA" sz="1000" b="0" i="0" u="none" strike="noStrike">
                          <a:solidFill>
                            <a:srgbClr val="000000"/>
                          </a:solidFill>
                          <a:effectLst/>
                          <a:latin typeface="Calibri" panose="020F0502020204030204" pitchFamily="34" charset="0"/>
                        </a:rPr>
                        <a:t> of Quarterly reports in terms of households with access to basic levels of electricity submitted to the MM (GKPI)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0224">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Develop an Energy Master &amp; OM plan and submit to Council for adoption by 31 March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Energy Master plan Inception report completed. O&amp;M Plan specification submitted.                       SCM taking too long. 1  month and no BSC yet.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Request SCM to arrange BSC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361">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high mast lights upgraded to led fittings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10/25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430</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r>
                        <a:rPr lang="en-ZA" sz="1000" b="0" i="0" u="none" strike="sngStrike">
                          <a:solidFill>
                            <a:srgbClr val="000000"/>
                          </a:solidFill>
                          <a:effectLst/>
                          <a:latin typeface="Calibri" panose="020F0502020204030204" pitchFamily="34" charset="0"/>
                        </a:rPr>
                        <a:t> </a:t>
                      </a:r>
                      <a:endParaRPr lang="en-ZA" sz="10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Tender closed 16/09/2016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a:t>
            </a:r>
            <a:r>
              <a:rPr lang="en-ZA" b="1" dirty="0" smtClean="0">
                <a:solidFill>
                  <a:srgbClr val="000000"/>
                </a:solidFill>
                <a:latin typeface="Calibri" panose="020F0502020204030204" pitchFamily="34" charset="0"/>
              </a:rPr>
              <a:t>Service</a:t>
            </a:r>
            <a:endParaRPr lang="en-US" dirty="0"/>
          </a:p>
        </p:txBody>
      </p:sp>
    </p:spTree>
    <p:extLst>
      <p:ext uri="{BB962C8B-B14F-4D97-AF65-F5344CB8AC3E}">
        <p14:creationId xmlns:p14="http://schemas.microsoft.com/office/powerpoint/2010/main" val="166905904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4109" y="1007919"/>
            <a:ext cx="8447192" cy="6463308"/>
          </a:xfrm>
          <a:prstGeom prst="rect">
            <a:avLst/>
          </a:prstGeom>
        </p:spPr>
        <p:txBody>
          <a:bodyPr wrap="square">
            <a:spAutoFit/>
          </a:bodyPr>
          <a:lstStyle/>
          <a:p>
            <a:r>
              <a:rPr lang="en-US" u="sng" dirty="0" smtClean="0">
                <a:solidFill>
                  <a:prstClr val="black"/>
                </a:solidFill>
                <a:latin typeface="Agency FB" panose="020B0503020202020204" pitchFamily="34" charset="0"/>
                <a:cs typeface="Arial" panose="020B0604020202020204" pitchFamily="34" charset="0"/>
              </a:rPr>
              <a:t>1</a:t>
            </a:r>
            <a:r>
              <a:rPr lang="en-US" u="sng" baseline="30000" dirty="0" smtClean="0">
                <a:solidFill>
                  <a:prstClr val="black"/>
                </a:solidFill>
                <a:latin typeface="Agency FB" panose="020B0503020202020204" pitchFamily="34" charset="0"/>
                <a:cs typeface="Arial" panose="020B0604020202020204" pitchFamily="34" charset="0"/>
              </a:rPr>
              <a:t>st</a:t>
            </a:r>
            <a:r>
              <a:rPr lang="en-US" u="sng" dirty="0" smtClean="0">
                <a:solidFill>
                  <a:prstClr val="black"/>
                </a:solidFill>
                <a:latin typeface="Agency FB" panose="020B0503020202020204" pitchFamily="34" charset="0"/>
                <a:cs typeface="Arial" panose="020B0604020202020204" pitchFamily="34" charset="0"/>
              </a:rPr>
              <a:t> Quarter Job </a:t>
            </a:r>
            <a:r>
              <a:rPr lang="en-US" u="sng" dirty="0">
                <a:solidFill>
                  <a:prstClr val="black"/>
                </a:solidFill>
                <a:latin typeface="Agency FB" panose="020B0503020202020204" pitchFamily="34" charset="0"/>
                <a:cs typeface="Arial" panose="020B0604020202020204" pitchFamily="34" charset="0"/>
              </a:rPr>
              <a:t>Creation:</a:t>
            </a:r>
          </a:p>
          <a:p>
            <a:endParaRPr lang="en-US" u="sng" dirty="0">
              <a:solidFill>
                <a:prstClr val="black"/>
              </a:solidFill>
              <a:latin typeface="Agency FB" panose="020B0503020202020204" pitchFamily="34" charset="0"/>
              <a:cs typeface="Arial" panose="020B0604020202020204" pitchFamily="34" charset="0"/>
            </a:endParaRPr>
          </a:p>
          <a:p>
            <a:endParaRPr lang="en-US" u="sng" dirty="0">
              <a:solidFill>
                <a:prstClr val="black"/>
              </a:solidFill>
              <a:latin typeface="Agency FB" panose="020B0503020202020204" pitchFamily="34" charset="0"/>
              <a:cs typeface="Arial" panose="020B0604020202020204" pitchFamily="34" charset="0"/>
            </a:endParaRPr>
          </a:p>
          <a:p>
            <a:endParaRPr lang="en-US" u="sng" dirty="0">
              <a:solidFill>
                <a:prstClr val="black"/>
              </a:solidFill>
              <a:latin typeface="Agency FB" panose="020B0503020202020204" pitchFamily="34" charset="0"/>
              <a:cs typeface="Arial" panose="020B0604020202020204" pitchFamily="34" charset="0"/>
            </a:endParaRPr>
          </a:p>
          <a:p>
            <a:endParaRPr lang="en-US" u="sng" dirty="0">
              <a:solidFill>
                <a:prstClr val="black"/>
              </a:solidFill>
              <a:latin typeface="Agency FB" panose="020B0503020202020204" pitchFamily="34" charset="0"/>
              <a:cs typeface="Arial" panose="020B0604020202020204" pitchFamily="34" charset="0"/>
            </a:endParaRPr>
          </a:p>
          <a:p>
            <a:r>
              <a:rPr lang="en-US" u="sng" dirty="0">
                <a:solidFill>
                  <a:prstClr val="black"/>
                </a:solidFill>
                <a:latin typeface="Agency FB" panose="020B0503020202020204" pitchFamily="34" charset="0"/>
                <a:cs typeface="Arial" panose="020B0604020202020204" pitchFamily="34" charset="0"/>
              </a:rPr>
              <a:t>Senior Management Posts:</a:t>
            </a:r>
          </a:p>
          <a:p>
            <a:endParaRPr lang="en-US" u="sng" dirty="0">
              <a:solidFill>
                <a:prstClr val="black"/>
              </a:solidFill>
              <a:latin typeface="Agency FB" panose="020B0503020202020204" pitchFamily="34" charset="0"/>
              <a:cs typeface="Arial" panose="020B0604020202020204" pitchFamily="34" charset="0"/>
            </a:endParaRPr>
          </a:p>
          <a:p>
            <a:endParaRPr lang="en-US" u="sng" dirty="0">
              <a:solidFill>
                <a:prstClr val="black"/>
              </a:solidFill>
              <a:latin typeface="Agency FB" panose="020B0503020202020204" pitchFamily="34" charset="0"/>
              <a:cs typeface="Arial" panose="020B0604020202020204" pitchFamily="34" charset="0"/>
            </a:endParaRPr>
          </a:p>
          <a:p>
            <a:endParaRPr lang="en-US" u="sng" dirty="0">
              <a:solidFill>
                <a:prstClr val="black"/>
              </a:solidFill>
              <a:latin typeface="Agency FB" panose="020B0503020202020204" pitchFamily="34" charset="0"/>
              <a:cs typeface="Arial" panose="020B0604020202020204" pitchFamily="34" charset="0"/>
            </a:endParaRPr>
          </a:p>
          <a:p>
            <a:endParaRPr lang="en-US" u="sng" dirty="0">
              <a:solidFill>
                <a:prstClr val="black"/>
              </a:solidFill>
              <a:latin typeface="Agency FB" panose="020B0503020202020204" pitchFamily="34" charset="0"/>
              <a:cs typeface="Arial" panose="020B0604020202020204" pitchFamily="34" charset="0"/>
            </a:endParaRPr>
          </a:p>
          <a:p>
            <a:r>
              <a:rPr lang="en-US" dirty="0">
                <a:solidFill>
                  <a:prstClr val="black"/>
                </a:solidFill>
                <a:latin typeface="Agency FB" panose="020B0503020202020204" pitchFamily="34" charset="0"/>
                <a:cs typeface="Arial" panose="020B0604020202020204" pitchFamily="34" charset="0"/>
              </a:rPr>
              <a:t>No. of Positions:	266</a:t>
            </a:r>
          </a:p>
          <a:p>
            <a:r>
              <a:rPr lang="en-US" dirty="0">
                <a:solidFill>
                  <a:prstClr val="black"/>
                </a:solidFill>
                <a:latin typeface="Agency FB" panose="020B0503020202020204" pitchFamily="34" charset="0"/>
                <a:cs typeface="Arial" panose="020B0604020202020204" pitchFamily="34" charset="0"/>
              </a:rPr>
              <a:t>Vacant Positions: 	  26</a:t>
            </a:r>
          </a:p>
          <a:p>
            <a:r>
              <a:rPr lang="en-US" dirty="0">
                <a:solidFill>
                  <a:prstClr val="black"/>
                </a:solidFill>
                <a:latin typeface="Agency FB" panose="020B0503020202020204" pitchFamily="34" charset="0"/>
                <a:cs typeface="Arial" panose="020B0604020202020204" pitchFamily="34" charset="0"/>
              </a:rPr>
              <a:t>Filled Position : 	240</a:t>
            </a:r>
          </a:p>
          <a:p>
            <a:r>
              <a:rPr lang="en-US" dirty="0">
                <a:solidFill>
                  <a:prstClr val="black"/>
                </a:solidFill>
                <a:latin typeface="Agency FB" panose="020B0503020202020204" pitchFamily="34" charset="0"/>
                <a:cs typeface="Arial" panose="020B0604020202020204" pitchFamily="34" charset="0"/>
              </a:rPr>
              <a:t>1. New appointments:          04	</a:t>
            </a:r>
          </a:p>
          <a:p>
            <a:r>
              <a:rPr lang="en-US" dirty="0">
                <a:solidFill>
                  <a:prstClr val="black"/>
                </a:solidFill>
                <a:latin typeface="Agency FB" panose="020B0503020202020204" pitchFamily="34" charset="0"/>
                <a:cs typeface="Arial" panose="020B0604020202020204" pitchFamily="34" charset="0"/>
              </a:rPr>
              <a:t>2. Disciplinary Matters:      03</a:t>
            </a:r>
          </a:p>
          <a:p>
            <a:r>
              <a:rPr lang="en-US" dirty="0">
                <a:solidFill>
                  <a:prstClr val="black"/>
                </a:solidFill>
                <a:latin typeface="Agency FB" panose="020B0503020202020204" pitchFamily="34" charset="0"/>
                <a:cs typeface="Arial" panose="020B0604020202020204" pitchFamily="34" charset="0"/>
              </a:rPr>
              <a:t>3. No. of suspensions for the Q1: 03  </a:t>
            </a:r>
          </a:p>
          <a:p>
            <a:r>
              <a:rPr lang="en-US" dirty="0">
                <a:solidFill>
                  <a:prstClr val="black"/>
                </a:solidFill>
                <a:latin typeface="Agency FB" panose="020B0503020202020204" pitchFamily="34" charset="0"/>
                <a:cs typeface="Arial" panose="020B0604020202020204" pitchFamily="34" charset="0"/>
              </a:rPr>
              <a:t>4. Dismissal:  None </a:t>
            </a:r>
            <a:endParaRPr lang="en-US" u="sng" dirty="0">
              <a:solidFill>
                <a:prstClr val="black"/>
              </a:solidFill>
              <a:latin typeface="Arial" panose="020B0604020202020204" pitchFamily="34" charset="0"/>
              <a:cs typeface="Arial" panose="020B0604020202020204" pitchFamily="34" charset="0"/>
            </a:endParaRPr>
          </a:p>
          <a:p>
            <a:endParaRPr lang="en-US" u="sng"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pPr>
              <a:defRPr/>
            </a:pPr>
            <a:endParaRPr lang="en-ZA" alt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algn="ctr"/>
            <a:r>
              <a:rPr lang="en-US" b="1" dirty="0">
                <a:solidFill>
                  <a:srgbClr val="002060"/>
                </a:solidFill>
              </a:rPr>
              <a:t>EPMLM 2016/2017   1</a:t>
            </a:r>
            <a:r>
              <a:rPr lang="en-US" b="1" baseline="30000" dirty="0">
                <a:solidFill>
                  <a:srgbClr val="002060"/>
                </a:solidFill>
              </a:rPr>
              <a:t>st</a:t>
            </a:r>
            <a:r>
              <a:rPr lang="en-US" b="1" dirty="0">
                <a:solidFill>
                  <a:srgbClr val="002060"/>
                </a:solidFill>
              </a:rPr>
              <a:t> QUARTER EXCO LEKGOTLA AGENDA</a:t>
            </a:r>
          </a:p>
        </p:txBody>
      </p:sp>
      <p:sp>
        <p:nvSpPr>
          <p:cNvPr id="6" name="TextBox 5"/>
          <p:cNvSpPr txBox="1"/>
          <p:nvPr/>
        </p:nvSpPr>
        <p:spPr>
          <a:xfrm>
            <a:off x="1752600" y="138499"/>
            <a:ext cx="4343400" cy="369332"/>
          </a:xfrm>
          <a:prstGeom prst="rect">
            <a:avLst/>
          </a:prstGeom>
          <a:solidFill>
            <a:srgbClr val="92D050"/>
          </a:solidFill>
        </p:spPr>
        <p:txBody>
          <a:bodyPr wrap="square" rtlCol="0">
            <a:spAutoFit/>
          </a:bodyPr>
          <a:lstStyle/>
          <a:p>
            <a:pPr algn="ctr"/>
            <a:r>
              <a:rPr lang="en-US" b="1" dirty="0">
                <a:solidFill>
                  <a:srgbClr val="002060"/>
                </a:solidFill>
              </a:rPr>
              <a:t>MUNICIPAL MANAGER’S OVERVIEW </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2057400" y="2743200"/>
          <a:ext cx="7086600" cy="838200"/>
        </p:xfrm>
        <a:graphic>
          <a:graphicData uri="http://schemas.openxmlformats.org/drawingml/2006/table">
            <a:tbl>
              <a:tblPr firstRow="1" bandRow="1">
                <a:tableStyleId>{5C22544A-7EE6-4342-B048-85BDC9FD1C3A}</a:tableStyleId>
              </a:tblPr>
              <a:tblGrid>
                <a:gridCol w="1771650"/>
                <a:gridCol w="1771650"/>
                <a:gridCol w="1771650"/>
                <a:gridCol w="1771650"/>
              </a:tblGrid>
              <a:tr h="419100">
                <a:tc>
                  <a:txBody>
                    <a:bodyPr/>
                    <a:lstStyle/>
                    <a:p>
                      <a:r>
                        <a:rPr lang="en-ZA" dirty="0" smtClean="0">
                          <a:latin typeface="Agency FB" panose="020B0503020202020204" pitchFamily="34" charset="0"/>
                        </a:rPr>
                        <a:t>Number of Posts</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Filled</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Vacant</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Vacancy rate</a:t>
                      </a:r>
                      <a:endParaRPr lang="en-ZA" dirty="0">
                        <a:latin typeface="Agency FB" panose="020B0503020202020204" pitchFamily="34" charset="0"/>
                      </a:endParaRPr>
                    </a:p>
                  </a:txBody>
                  <a:tcPr/>
                </a:tc>
              </a:tr>
              <a:tr h="419100">
                <a:tc>
                  <a:txBody>
                    <a:bodyPr/>
                    <a:lstStyle/>
                    <a:p>
                      <a:pPr algn="ctr"/>
                      <a:r>
                        <a:rPr lang="en-ZA" dirty="0" smtClean="0">
                          <a:latin typeface="Agency FB" panose="020B0503020202020204" pitchFamily="34" charset="0"/>
                        </a:rPr>
                        <a:t>6</a:t>
                      </a:r>
                      <a:endParaRPr lang="en-ZA" dirty="0">
                        <a:latin typeface="Agency FB" panose="020B0503020202020204" pitchFamily="34" charset="0"/>
                      </a:endParaRPr>
                    </a:p>
                  </a:txBody>
                  <a:tcPr/>
                </a:tc>
                <a:tc>
                  <a:txBody>
                    <a:bodyPr/>
                    <a:lstStyle/>
                    <a:p>
                      <a:pPr algn="ctr"/>
                      <a:r>
                        <a:rPr lang="en-ZA" dirty="0" smtClean="0">
                          <a:latin typeface="Agency FB" panose="020B0503020202020204" pitchFamily="34" charset="0"/>
                        </a:rPr>
                        <a:t>3</a:t>
                      </a:r>
                      <a:endParaRPr lang="en-ZA" dirty="0">
                        <a:latin typeface="Agency FB" panose="020B0503020202020204" pitchFamily="34" charset="0"/>
                      </a:endParaRPr>
                    </a:p>
                  </a:txBody>
                  <a:tcPr/>
                </a:tc>
                <a:tc>
                  <a:txBody>
                    <a:bodyPr/>
                    <a:lstStyle/>
                    <a:p>
                      <a:pPr algn="ctr"/>
                      <a:r>
                        <a:rPr lang="en-ZA" dirty="0" smtClean="0">
                          <a:latin typeface="Agency FB" panose="020B0503020202020204" pitchFamily="34" charset="0"/>
                        </a:rPr>
                        <a:t>3</a:t>
                      </a:r>
                      <a:endParaRPr lang="en-ZA" dirty="0">
                        <a:latin typeface="Agency FB" panose="020B0503020202020204" pitchFamily="34" charset="0"/>
                      </a:endParaRPr>
                    </a:p>
                  </a:txBody>
                  <a:tcPr/>
                </a:tc>
                <a:tc>
                  <a:txBody>
                    <a:bodyPr/>
                    <a:lstStyle/>
                    <a:p>
                      <a:pPr algn="ctr"/>
                      <a:r>
                        <a:rPr lang="en-ZA" dirty="0" smtClean="0">
                          <a:latin typeface="Agency FB" panose="020B0503020202020204" pitchFamily="34" charset="0"/>
                        </a:rPr>
                        <a:t>50%</a:t>
                      </a:r>
                      <a:endParaRPr lang="en-ZA" dirty="0">
                        <a:latin typeface="Agency FB" panose="020B0503020202020204"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12460746"/>
              </p:ext>
            </p:extLst>
          </p:nvPr>
        </p:nvGraphicFramePr>
        <p:xfrm>
          <a:off x="2057400" y="1447800"/>
          <a:ext cx="7086600" cy="741680"/>
        </p:xfrm>
        <a:graphic>
          <a:graphicData uri="http://schemas.openxmlformats.org/drawingml/2006/table">
            <a:tbl>
              <a:tblPr firstRow="1" bandRow="1">
                <a:tableStyleId>{5C22544A-7EE6-4342-B048-85BDC9FD1C3A}</a:tableStyleId>
              </a:tblPr>
              <a:tblGrid>
                <a:gridCol w="1417320"/>
                <a:gridCol w="1417320"/>
                <a:gridCol w="1417320"/>
                <a:gridCol w="1417320"/>
                <a:gridCol w="1417320"/>
              </a:tblGrid>
              <a:tr h="370840">
                <a:tc>
                  <a:txBody>
                    <a:bodyPr/>
                    <a:lstStyle/>
                    <a:p>
                      <a:r>
                        <a:rPr lang="en-ZA" dirty="0" smtClean="0">
                          <a:latin typeface="Agency FB" panose="020B0503020202020204" pitchFamily="34" charset="0"/>
                        </a:rPr>
                        <a:t>MEN</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WOMEN</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YOUTH</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DISABLED</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TOTAL</a:t>
                      </a:r>
                      <a:endParaRPr lang="en-ZA" dirty="0">
                        <a:latin typeface="Agency FB" panose="020B0503020202020204" pitchFamily="34" charset="0"/>
                      </a:endParaRPr>
                    </a:p>
                  </a:txBody>
                  <a:tcPr/>
                </a:tc>
              </a:tr>
              <a:tr h="370840">
                <a:tc>
                  <a:txBody>
                    <a:bodyPr/>
                    <a:lstStyle/>
                    <a:p>
                      <a:pPr algn="ctr"/>
                      <a:r>
                        <a:rPr lang="en-ZA" sz="1800" dirty="0" smtClean="0">
                          <a:solidFill>
                            <a:schemeClr val="tx1"/>
                          </a:solidFill>
                          <a:latin typeface="Agency FB" panose="020B0503020202020204" pitchFamily="34" charset="0"/>
                          <a:cs typeface="Arial" panose="020B0604020202020204" pitchFamily="34" charset="0"/>
                        </a:rPr>
                        <a:t>121</a:t>
                      </a:r>
                      <a:endParaRPr lang="en-ZA" sz="1800" dirty="0">
                        <a:solidFill>
                          <a:schemeClr val="tx1"/>
                        </a:solidFill>
                        <a:latin typeface="Agency FB" panose="020B0503020202020204" pitchFamily="34" charset="0"/>
                        <a:cs typeface="Arial" panose="020B0604020202020204" pitchFamily="34" charset="0"/>
                      </a:endParaRPr>
                    </a:p>
                  </a:txBody>
                  <a:tcPr marL="91449" marR="91449" marT="45734" marB="45734"/>
                </a:tc>
                <a:tc>
                  <a:txBody>
                    <a:bodyPr/>
                    <a:lstStyle/>
                    <a:p>
                      <a:pPr algn="ctr"/>
                      <a:r>
                        <a:rPr lang="en-ZA" sz="1800" dirty="0" smtClean="0">
                          <a:solidFill>
                            <a:schemeClr val="tx1"/>
                          </a:solidFill>
                          <a:latin typeface="Agency FB" panose="020B0503020202020204" pitchFamily="34" charset="0"/>
                          <a:cs typeface="Arial" panose="020B0604020202020204" pitchFamily="34" charset="0"/>
                        </a:rPr>
                        <a:t>929</a:t>
                      </a:r>
                      <a:endParaRPr lang="en-ZA" sz="1800" dirty="0">
                        <a:solidFill>
                          <a:schemeClr val="tx1"/>
                        </a:solidFill>
                        <a:latin typeface="Agency FB" panose="020B0503020202020204" pitchFamily="34" charset="0"/>
                        <a:cs typeface="Arial" panose="020B0604020202020204" pitchFamily="34" charset="0"/>
                      </a:endParaRPr>
                    </a:p>
                  </a:txBody>
                  <a:tcPr marL="91449" marR="91449" marT="45734" marB="45734"/>
                </a:tc>
                <a:tc>
                  <a:txBody>
                    <a:bodyPr/>
                    <a:lstStyle/>
                    <a:p>
                      <a:pPr algn="ctr"/>
                      <a:r>
                        <a:rPr lang="en-ZA" sz="1800" dirty="0" smtClean="0">
                          <a:solidFill>
                            <a:schemeClr val="tx1"/>
                          </a:solidFill>
                          <a:latin typeface="Agency FB" panose="020B0503020202020204" pitchFamily="34" charset="0"/>
                          <a:cs typeface="Arial" panose="020B0604020202020204" pitchFamily="34" charset="0"/>
                        </a:rPr>
                        <a:t>475</a:t>
                      </a:r>
                      <a:endParaRPr lang="en-ZA" sz="1800" dirty="0">
                        <a:solidFill>
                          <a:schemeClr val="tx1"/>
                        </a:solidFill>
                        <a:latin typeface="Agency FB" panose="020B0503020202020204" pitchFamily="34" charset="0"/>
                        <a:cs typeface="Arial" panose="020B0604020202020204" pitchFamily="34" charset="0"/>
                      </a:endParaRPr>
                    </a:p>
                  </a:txBody>
                  <a:tcPr marL="91449" marR="91449" marT="45734" marB="45734"/>
                </a:tc>
                <a:tc>
                  <a:txBody>
                    <a:bodyPr/>
                    <a:lstStyle/>
                    <a:p>
                      <a:pPr algn="ctr"/>
                      <a:r>
                        <a:rPr lang="en-ZA" sz="1800" dirty="0" smtClean="0">
                          <a:solidFill>
                            <a:schemeClr val="tx1"/>
                          </a:solidFill>
                          <a:latin typeface="Agency FB" panose="020B0503020202020204" pitchFamily="34" charset="0"/>
                          <a:cs typeface="Arial" panose="020B0604020202020204" pitchFamily="34" charset="0"/>
                        </a:rPr>
                        <a:t>0</a:t>
                      </a:r>
                      <a:endParaRPr lang="en-ZA" sz="1800" dirty="0">
                        <a:solidFill>
                          <a:schemeClr val="tx1"/>
                        </a:solidFill>
                        <a:latin typeface="Agency FB" panose="020B0503020202020204" pitchFamily="34" charset="0"/>
                        <a:cs typeface="Arial" panose="020B0604020202020204" pitchFamily="34" charset="0"/>
                      </a:endParaRPr>
                    </a:p>
                  </a:txBody>
                  <a:tcPr marL="91449" marR="91449" marT="45734" marB="45734"/>
                </a:tc>
                <a:tc>
                  <a:txBody>
                    <a:bodyPr/>
                    <a:lstStyle/>
                    <a:p>
                      <a:pPr algn="ctr"/>
                      <a:r>
                        <a:rPr lang="en-ZA" sz="1800" b="1" smtClean="0">
                          <a:solidFill>
                            <a:schemeClr val="tx1"/>
                          </a:solidFill>
                          <a:latin typeface="Agency FB" panose="020B0503020202020204" pitchFamily="34" charset="0"/>
                          <a:cs typeface="Arial" panose="020B0604020202020204" pitchFamily="34" charset="0"/>
                        </a:rPr>
                        <a:t>1 525</a:t>
                      </a:r>
                      <a:endParaRPr lang="en-ZA" sz="1800" b="1" dirty="0">
                        <a:solidFill>
                          <a:schemeClr val="tx1"/>
                        </a:solidFill>
                        <a:latin typeface="Agency FB" panose="020B0503020202020204" pitchFamily="34" charset="0"/>
                        <a:cs typeface="Arial" panose="020B0604020202020204" pitchFamily="34" charset="0"/>
                      </a:endParaRPr>
                    </a:p>
                  </a:txBody>
                  <a:tcPr marL="91449" marR="91449" marT="45734" marB="45734"/>
                </a:tc>
              </a:tr>
            </a:tbl>
          </a:graphicData>
        </a:graphic>
      </p:graphicFrame>
      <p:sp>
        <p:nvSpPr>
          <p:cNvPr id="2" name="Slide Number Placeholder 1"/>
          <p:cNvSpPr>
            <a:spLocks noGrp="1"/>
          </p:cNvSpPr>
          <p:nvPr>
            <p:ph type="sldNum" sz="quarter" idx="12"/>
          </p:nvPr>
        </p:nvSpPr>
        <p:spPr/>
        <p:txBody>
          <a:bodyPr/>
          <a:lstStyle/>
          <a:p>
            <a:fld id="{01BCFC26-62B4-4113-B485-962636936649}" type="slidenum">
              <a:rPr lang="en-US" smtClean="0"/>
              <a:pPr/>
              <a:t>4</a:t>
            </a:fld>
            <a:endParaRPr lang="en-US" dirty="0"/>
          </a:p>
        </p:txBody>
      </p:sp>
    </p:spTree>
    <p:extLst>
      <p:ext uri="{BB962C8B-B14F-4D97-AF65-F5344CB8AC3E}">
        <p14:creationId xmlns:p14="http://schemas.microsoft.com/office/powerpoint/2010/main" val="2740486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2090" y="-46167"/>
            <a:ext cx="4656212" cy="646331"/>
          </a:xfrm>
          <a:prstGeom prst="rect">
            <a:avLst/>
          </a:prstGeom>
          <a:solidFill>
            <a:srgbClr val="92D050"/>
          </a:solidFill>
        </p:spPr>
        <p:txBody>
          <a:bodyPr wrap="square" rtlCol="0">
            <a:spAutoFit/>
          </a:bodyPr>
          <a:lstStyle/>
          <a:p>
            <a:pPr algn="ctr"/>
            <a:r>
              <a:rPr lang="en-US" b="1" dirty="0">
                <a:solidFill>
                  <a:srgbClr val="002060"/>
                </a:solidFill>
              </a:rPr>
              <a:t>EPMLM 2016/2017 FIRST QUARTER PERFORMANCE </a:t>
            </a:r>
            <a:r>
              <a:rPr lang="en-US" b="1" dirty="0" smtClean="0">
                <a:solidFill>
                  <a:srgbClr val="002060"/>
                </a:solidFill>
              </a:rPr>
              <a:t>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smtClean="0"/>
              <a:t>KPA 2: </a:t>
            </a:r>
            <a:r>
              <a:rPr lang="en-US" dirty="0"/>
              <a:t>Basic Service Delivery </a:t>
            </a:r>
          </a:p>
        </p:txBody>
      </p:sp>
      <p:sp>
        <p:nvSpPr>
          <p:cNvPr id="4" name="Slide Number Placeholder 3"/>
          <p:cNvSpPr>
            <a:spLocks noGrp="1"/>
          </p:cNvSpPr>
          <p:nvPr>
            <p:ph type="sldNum" sz="quarter" idx="12"/>
          </p:nvPr>
        </p:nvSpPr>
        <p:spPr>
          <a:xfrm>
            <a:off x="5970251" y="-28466"/>
            <a:ext cx="1776208" cy="365125"/>
          </a:xfrm>
        </p:spPr>
        <p:txBody>
          <a:bodyPr/>
          <a:lstStyle/>
          <a:p>
            <a:fld id="{01BCFC26-62B4-4113-B485-962636936649}" type="slidenum">
              <a:rPr lang="en-US" smtClean="0"/>
              <a:pPr/>
              <a:t>40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33431396"/>
              </p:ext>
            </p:extLst>
          </p:nvPr>
        </p:nvGraphicFramePr>
        <p:xfrm>
          <a:off x="833808" y="875391"/>
          <a:ext cx="10492953" cy="5348428"/>
        </p:xfrm>
        <a:graphic>
          <a:graphicData uri="http://schemas.openxmlformats.org/drawingml/2006/table">
            <a:tbl>
              <a:tblPr/>
              <a:tblGrid>
                <a:gridCol w="1294692"/>
                <a:gridCol w="1294692"/>
                <a:gridCol w="1297994"/>
                <a:gridCol w="465693"/>
                <a:gridCol w="465693"/>
                <a:gridCol w="541657"/>
                <a:gridCol w="535052"/>
                <a:gridCol w="1202215"/>
                <a:gridCol w="1202215"/>
                <a:gridCol w="1096525"/>
                <a:gridCol w="1096525"/>
              </a:tblGrid>
              <a:tr h="202592">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259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7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53478">
                <a:tc rowSpan="4">
                  <a:txBody>
                    <a:bodyPr/>
                    <a:lstStyle/>
                    <a:p>
                      <a:pPr algn="l" fontAlgn="t"/>
                      <a:r>
                        <a:rPr lang="en-ZA" sz="1000" b="0" i="0" u="none" strike="noStrike" dirty="0">
                          <a:solidFill>
                            <a:srgbClr val="000000"/>
                          </a:solidFill>
                          <a:effectLst/>
                          <a:latin typeface="Calibri" panose="020F0502020204030204" pitchFamily="34" charset="0"/>
                        </a:rPr>
                        <a:t>Improved community wellbeing through accelerated service delivery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dirty="0">
                          <a:solidFill>
                            <a:srgbClr val="000000"/>
                          </a:solidFill>
                          <a:effectLst/>
                          <a:latin typeface="Calibri" panose="020F0502020204030204" pitchFamily="34" charset="0"/>
                        </a:rPr>
                        <a:t>Electricity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faulty streetlights fittings maintained within 90 days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07/08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 stock in Stores &gt;6 months. Specification submitted 18/07/2016. Not even BSC yet.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Request SCM to stock Stores and process submissions.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3219">
                <a:tc vMerge="1">
                  <a:txBody>
                    <a:bodyPr/>
                    <a:lstStyle/>
                    <a:p>
                      <a:endParaRPr lang="en-ZA"/>
                    </a:p>
                  </a:txBody>
                  <a:tcPr/>
                </a:tc>
                <a:tc vMerge="1">
                  <a:txBody>
                    <a:bodyPr/>
                    <a:lstStyle/>
                    <a:p>
                      <a:endParaRPr lang="en-ZA"/>
                    </a:p>
                  </a:txBody>
                  <a:tcPr/>
                </a:tc>
                <a:tc>
                  <a:txBody>
                    <a:bodyPr/>
                    <a:lstStyle/>
                    <a:p>
                      <a:pPr algn="l" fontAlgn="t"/>
                      <a:r>
                        <a:rPr lang="en-ZA" sz="1000" b="0" i="0" u="none" strike="noStrike" dirty="0">
                          <a:solidFill>
                            <a:srgbClr val="000000"/>
                          </a:solidFill>
                          <a:effectLst/>
                          <a:latin typeface="Calibri" panose="020F0502020204030204" pitchFamily="34" charset="0"/>
                        </a:rPr>
                        <a:t>% of faulty Mast light fittings repaired within 90 days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BS 09/10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 stock in Stores &gt;6 months. Specification submitted 18/07/2016. Not even BSC yet.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Request SCM to stock Stores and process submissions.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422">
                <a:tc vMerge="1">
                  <a:txBody>
                    <a:bodyPr/>
                    <a:lstStyle/>
                    <a:p>
                      <a:endParaRPr lang="en-ZA"/>
                    </a:p>
                  </a:txBody>
                  <a:tcPr/>
                </a:tc>
                <a:tc vMerge="1">
                  <a:txBody>
                    <a:bodyPr/>
                    <a:lstStyle/>
                    <a:p>
                      <a:endParaRPr lang="en-ZA"/>
                    </a:p>
                  </a:txBody>
                  <a:tcPr/>
                </a:tc>
                <a:tc>
                  <a:txBody>
                    <a:bodyPr/>
                    <a:lstStyle/>
                    <a:p>
                      <a:pPr algn="l" fontAlgn="t"/>
                      <a:r>
                        <a:rPr lang="en-ZA" sz="1000" b="0" i="0" u="none" strike="noStrike" dirty="0">
                          <a:solidFill>
                            <a:srgbClr val="000000"/>
                          </a:solidFill>
                          <a:effectLst/>
                          <a:latin typeface="Calibri" panose="020F0502020204030204" pitchFamily="34" charset="0"/>
                        </a:rPr>
                        <a:t>% of households with access to basic levels of electricity by the 30 June 2017 (GKPI)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INEP</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First request only 3 partial submissions. Second request only 1 partial submission to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Encourage Councillors to submit backlogs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125">
                <a:tc vMerge="1">
                  <a:txBody>
                    <a:bodyPr/>
                    <a:lstStyle/>
                    <a:p>
                      <a:endParaRPr lang="en-ZA"/>
                    </a:p>
                  </a:txBody>
                  <a:tcPr/>
                </a:tc>
                <a:tc>
                  <a:txBody>
                    <a:bodyPr/>
                    <a:lstStyle/>
                    <a:p>
                      <a:pPr algn="l" fontAlgn="t"/>
                      <a:r>
                        <a:rPr lang="en-ZA" sz="1000" b="0" i="0" u="none" strike="noStrike" dirty="0">
                          <a:solidFill>
                            <a:srgbClr val="000000"/>
                          </a:solidFill>
                          <a:effectLst/>
                          <a:latin typeface="Calibri" panose="020F0502020204030204" pitchFamily="34" charset="0"/>
                        </a:rPr>
                        <a:t>Project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new Capital projects started on time In terms of the appointment of consultants / contractors for EPMLM funded projects as per the Capital implementation plan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Four tenders for appointment of Consultants closed on the 09/09/2016. 1 tender for construction closed on the 19/09/2016.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Its recommended that SCM must expedite the convening of BEC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a:t>
            </a:r>
            <a:r>
              <a:rPr lang="en-ZA" b="1" dirty="0" smtClean="0">
                <a:solidFill>
                  <a:srgbClr val="000000"/>
                </a:solidFill>
                <a:latin typeface="Calibri" panose="020F0502020204030204" pitchFamily="34" charset="0"/>
              </a:rPr>
              <a:t>Service</a:t>
            </a:r>
            <a:endParaRPr lang="en-US" dirty="0"/>
          </a:p>
        </p:txBody>
      </p:sp>
    </p:spTree>
    <p:extLst>
      <p:ext uri="{BB962C8B-B14F-4D97-AF65-F5344CB8AC3E}">
        <p14:creationId xmlns:p14="http://schemas.microsoft.com/office/powerpoint/2010/main" val="3041402700"/>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2090" y="-46167"/>
            <a:ext cx="4656212" cy="646331"/>
          </a:xfrm>
          <a:prstGeom prst="rect">
            <a:avLst/>
          </a:prstGeom>
          <a:solidFill>
            <a:srgbClr val="92D050"/>
          </a:solidFill>
        </p:spPr>
        <p:txBody>
          <a:bodyPr wrap="square" rtlCol="0">
            <a:spAutoFit/>
          </a:bodyPr>
          <a:lstStyle/>
          <a:p>
            <a:pPr algn="ctr"/>
            <a:r>
              <a:rPr lang="en-US" b="1">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dirty="0" smtClean="0"/>
              <a:t>KPA 2: </a:t>
            </a:r>
            <a:r>
              <a:rPr lang="en-US" dirty="0"/>
              <a:t>Basic Service Delivery </a:t>
            </a:r>
          </a:p>
        </p:txBody>
      </p:sp>
      <p:sp>
        <p:nvSpPr>
          <p:cNvPr id="4" name="Slide Number Placeholder 3"/>
          <p:cNvSpPr>
            <a:spLocks noGrp="1"/>
          </p:cNvSpPr>
          <p:nvPr>
            <p:ph type="sldNum" sz="quarter" idx="12"/>
          </p:nvPr>
        </p:nvSpPr>
        <p:spPr>
          <a:xfrm>
            <a:off x="5970251" y="-28466"/>
            <a:ext cx="1776208" cy="365125"/>
          </a:xfrm>
        </p:spPr>
        <p:txBody>
          <a:bodyPr/>
          <a:lstStyle/>
          <a:p>
            <a:fld id="{01BCFC26-62B4-4113-B485-962636936649}" type="slidenum">
              <a:rPr lang="en-US" smtClean="0"/>
              <a:pPr/>
              <a:t>41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73672908"/>
              </p:ext>
            </p:extLst>
          </p:nvPr>
        </p:nvGraphicFramePr>
        <p:xfrm>
          <a:off x="904624" y="834512"/>
          <a:ext cx="10466381" cy="5596635"/>
        </p:xfrm>
        <a:graphic>
          <a:graphicData uri="http://schemas.openxmlformats.org/drawingml/2006/table">
            <a:tbl>
              <a:tblPr/>
              <a:tblGrid>
                <a:gridCol w="1248577"/>
                <a:gridCol w="1248577"/>
                <a:gridCol w="1251762"/>
                <a:gridCol w="449106"/>
                <a:gridCol w="522363"/>
                <a:gridCol w="522363"/>
                <a:gridCol w="789915"/>
                <a:gridCol w="1159392"/>
                <a:gridCol w="1159392"/>
                <a:gridCol w="1057467"/>
                <a:gridCol w="1057467"/>
              </a:tblGrid>
              <a:tr h="150894">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143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539120">
                <a:tc rowSpan="5">
                  <a:txBody>
                    <a:bodyPr/>
                    <a:lstStyle/>
                    <a:p>
                      <a:pPr algn="l" fontAlgn="t"/>
                      <a:r>
                        <a:rPr lang="en-ZA" sz="1000" b="0" i="0" u="none" strike="noStrike">
                          <a:solidFill>
                            <a:srgbClr val="000000"/>
                          </a:solidFill>
                          <a:effectLst/>
                          <a:latin typeface="Calibri" panose="020F0502020204030204" pitchFamily="34" charset="0"/>
                        </a:rPr>
                        <a:t>Improved community wellbeing through accelerated service delivery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ZA" sz="1000" b="0" i="0" u="none" strike="noStrike" dirty="0">
                          <a:solidFill>
                            <a:srgbClr val="000000"/>
                          </a:solidFill>
                          <a:effectLst/>
                          <a:latin typeface="Calibri" panose="020F0502020204030204" pitchFamily="34" charset="0"/>
                        </a:rPr>
                        <a:t>Project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new Capital projects completed in terms of agreed schedule for EPMLM funded projects by Jun 30 2017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delays in convening BEC. Four tenders for appointment of Consultants closed on the 09/09/2016. 1 tender for construction closed on the 19/09/2016.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Its recommended that SCM must expedite the convening of BEC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120">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Capital budget spend in terms of new IDP identified projects as per the Capital implementation plan by the 30 June 2017 (GKPI)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r>
                        <a:rPr lang="en-ZA" sz="1000" b="0" i="0" u="none" strike="sngStrike" dirty="0">
                          <a:solidFill>
                            <a:srgbClr val="000000"/>
                          </a:solidFill>
                          <a:effectLst/>
                          <a:latin typeface="Calibri" panose="020F0502020204030204" pitchFamily="34" charset="0"/>
                        </a:rPr>
                        <a:t> </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N/A                            delays in convening BEC. Four tenders for appointment of Consultants closed on the 09/09/2016. 1 tender for construction closed on the 19/09/2016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3039">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Roads and storm water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spending on MIG funding by the 30 June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r>
                        <a:rPr lang="en-ZA" sz="1000" b="0" i="0" u="none" strike="sngStrike" dirty="0">
                          <a:solidFill>
                            <a:srgbClr val="000000"/>
                          </a:solidFill>
                          <a:effectLst/>
                          <a:latin typeface="Calibri" panose="020F0502020204030204" pitchFamily="34" charset="0"/>
                        </a:rPr>
                        <a:t> </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No appointments have been made to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Appointment of service providers to be expedited.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3577">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SCM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attendance at scheduled Bid Committee meetings by 30 Jun 2017 (IS)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5365">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quarterly reports submitted to Council in terms of compliance to the  CoGHSTA Back to Basics reporting system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a:t>
            </a:r>
            <a:r>
              <a:rPr lang="en-ZA" b="1" dirty="0" smtClean="0">
                <a:solidFill>
                  <a:srgbClr val="000000"/>
                </a:solidFill>
                <a:latin typeface="Calibri" panose="020F0502020204030204" pitchFamily="34" charset="0"/>
              </a:rPr>
              <a:t>Service</a:t>
            </a:r>
            <a:endParaRPr lang="en-US" dirty="0"/>
          </a:p>
        </p:txBody>
      </p:sp>
    </p:spTree>
    <p:extLst>
      <p:ext uri="{BB962C8B-B14F-4D97-AF65-F5344CB8AC3E}">
        <p14:creationId xmlns:p14="http://schemas.microsoft.com/office/powerpoint/2010/main" val="2193851649"/>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0251" y="28466"/>
            <a:ext cx="4656212" cy="646331"/>
          </a:xfrm>
          <a:prstGeom prst="rect">
            <a:avLst/>
          </a:prstGeom>
          <a:solidFill>
            <a:srgbClr val="92D050"/>
          </a:solidFill>
        </p:spPr>
        <p:txBody>
          <a:bodyPr wrap="square" rtlCol="0">
            <a:spAutoFit/>
          </a:bodyPr>
          <a:lstStyle/>
          <a:p>
            <a:pPr algn="ctr"/>
            <a:r>
              <a:rPr lang="en-US" b="1" dirty="0">
                <a:solidFill>
                  <a:srgbClr val="002060"/>
                </a:solidFill>
              </a:rPr>
              <a:t>EPMLM 2016/2017 FIRST QUARTER PERFORMANCE REVIEW</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5884" y="-28466"/>
            <a:ext cx="779618"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3: Local Economic Development </a:t>
            </a:r>
            <a:r>
              <a:rPr lang="en-US" dirty="0" smtClean="0"/>
              <a:t> </a:t>
            </a:r>
            <a:endParaRPr lang="en-US" dirty="0"/>
          </a:p>
        </p:txBody>
      </p:sp>
      <p:sp>
        <p:nvSpPr>
          <p:cNvPr id="4" name="Slide Number Placeholder 3"/>
          <p:cNvSpPr>
            <a:spLocks noGrp="1"/>
          </p:cNvSpPr>
          <p:nvPr>
            <p:ph type="sldNum" sz="quarter" idx="12"/>
          </p:nvPr>
        </p:nvSpPr>
        <p:spPr>
          <a:xfrm>
            <a:off x="5970251" y="-28466"/>
            <a:ext cx="1776208" cy="365125"/>
          </a:xfrm>
        </p:spPr>
        <p:txBody>
          <a:bodyPr/>
          <a:lstStyle/>
          <a:p>
            <a:fld id="{01BCFC26-62B4-4113-B485-962636936649}" type="slidenum">
              <a:rPr lang="en-US" smtClean="0"/>
              <a:pPr/>
              <a:t>42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27449628"/>
              </p:ext>
            </p:extLst>
          </p:nvPr>
        </p:nvGraphicFramePr>
        <p:xfrm>
          <a:off x="840734" y="1118775"/>
          <a:ext cx="10338543" cy="2022630"/>
        </p:xfrm>
        <a:graphic>
          <a:graphicData uri="http://schemas.openxmlformats.org/drawingml/2006/table">
            <a:tbl>
              <a:tblPr/>
              <a:tblGrid>
                <a:gridCol w="986025"/>
                <a:gridCol w="986025"/>
                <a:gridCol w="1445924"/>
                <a:gridCol w="518767"/>
                <a:gridCol w="518767"/>
                <a:gridCol w="603389"/>
                <a:gridCol w="596030"/>
                <a:gridCol w="905082"/>
                <a:gridCol w="1335548"/>
                <a:gridCol w="1221493"/>
                <a:gridCol w="1221493"/>
              </a:tblGrid>
              <a:tr h="252829">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5282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516972">
                <a:tc>
                  <a:txBody>
                    <a:bodyPr/>
                    <a:lstStyle/>
                    <a:p>
                      <a:pPr algn="l" fontAlgn="t"/>
                      <a:r>
                        <a:rPr lang="en-ZA" sz="1000" b="0" i="0" u="none" strike="noStrike">
                          <a:solidFill>
                            <a:srgbClr val="000000"/>
                          </a:solidFill>
                          <a:effectLst/>
                          <a:latin typeface="Calibri" panose="020F0502020204030204" pitchFamily="34" charset="0"/>
                        </a:rPr>
                        <a:t>Grow the economy and provide livelihood support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LED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EPWP job opportunities provided through EPWP grant by 30 June 2017 (GKPI)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LED 03/08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601,2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Late appointments of EPWP participants and Service provider for supplying PPE'S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The Municipality should appoint EPWP participants as soon as possible so that we should start spending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5182201"/>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0251"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5380" y="-28466"/>
            <a:ext cx="750121"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4: Municipal </a:t>
            </a:r>
            <a:r>
              <a:rPr lang="en-ZA" b="1" dirty="0" smtClean="0">
                <a:solidFill>
                  <a:srgbClr val="000000"/>
                </a:solidFill>
                <a:latin typeface="Calibri" panose="020F0502020204030204" pitchFamily="34" charset="0"/>
              </a:rPr>
              <a:t>Transformation</a:t>
            </a:r>
            <a:endParaRPr lang="en-US" dirty="0"/>
          </a:p>
        </p:txBody>
      </p:sp>
      <p:sp>
        <p:nvSpPr>
          <p:cNvPr id="4" name="Slide Number Placeholder 3"/>
          <p:cNvSpPr>
            <a:spLocks noGrp="1"/>
          </p:cNvSpPr>
          <p:nvPr>
            <p:ph type="sldNum" sz="quarter" idx="12"/>
          </p:nvPr>
        </p:nvSpPr>
        <p:spPr>
          <a:xfrm>
            <a:off x="5970251" y="-28466"/>
            <a:ext cx="1776208" cy="365125"/>
          </a:xfrm>
        </p:spPr>
        <p:txBody>
          <a:bodyPr/>
          <a:lstStyle/>
          <a:p>
            <a:fld id="{01BCFC26-62B4-4113-B485-962636936649}" type="slidenum">
              <a:rPr lang="en-US" smtClean="0"/>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50428988"/>
              </p:ext>
            </p:extLst>
          </p:nvPr>
        </p:nvGraphicFramePr>
        <p:xfrm>
          <a:off x="840737" y="1199433"/>
          <a:ext cx="10441779" cy="1661754"/>
        </p:xfrm>
        <a:graphic>
          <a:graphicData uri="http://schemas.openxmlformats.org/drawingml/2006/table">
            <a:tbl>
              <a:tblPr/>
              <a:tblGrid>
                <a:gridCol w="997290"/>
                <a:gridCol w="997290"/>
                <a:gridCol w="1462445"/>
                <a:gridCol w="524694"/>
                <a:gridCol w="524694"/>
                <a:gridCol w="610282"/>
                <a:gridCol w="602840"/>
                <a:gridCol w="915423"/>
                <a:gridCol w="1350807"/>
                <a:gridCol w="1228007"/>
                <a:gridCol w="1228007"/>
              </a:tblGrid>
              <a:tr h="304909">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0490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51936">
                <a:tc>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Institutional Development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new / reviewed policies adopted by Council by 31 March 2017 (IS)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MTOD 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9200674"/>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0251" y="28466"/>
            <a:ext cx="4656212"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5380" y="-28466"/>
            <a:ext cx="750121"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41324"/>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6: Good </a:t>
            </a:r>
            <a:r>
              <a:rPr lang="en-ZA" b="1" dirty="0" smtClean="0">
                <a:solidFill>
                  <a:srgbClr val="000000"/>
                </a:solidFill>
                <a:latin typeface="Calibri" panose="020F0502020204030204" pitchFamily="34" charset="0"/>
              </a:rPr>
              <a:t>Governance</a:t>
            </a:r>
            <a:endParaRPr lang="en-US" dirty="0"/>
          </a:p>
        </p:txBody>
      </p:sp>
      <p:sp>
        <p:nvSpPr>
          <p:cNvPr id="4" name="Slide Number Placeholder 3"/>
          <p:cNvSpPr>
            <a:spLocks noGrp="1"/>
          </p:cNvSpPr>
          <p:nvPr>
            <p:ph type="sldNum" sz="quarter" idx="12"/>
          </p:nvPr>
        </p:nvSpPr>
        <p:spPr>
          <a:xfrm>
            <a:off x="5970251" y="-28466"/>
            <a:ext cx="1776208" cy="365125"/>
          </a:xfrm>
        </p:spPr>
        <p:txBody>
          <a:bodyPr/>
          <a:lstStyle/>
          <a:p>
            <a:fld id="{01BCFC26-62B4-4113-B485-962636936649}" type="slidenum">
              <a:rPr lang="en-US" smtClean="0"/>
              <a:pPr/>
              <a:t>44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8140729"/>
              </p:ext>
            </p:extLst>
          </p:nvPr>
        </p:nvGraphicFramePr>
        <p:xfrm>
          <a:off x="840736" y="1002020"/>
          <a:ext cx="10441780" cy="3584727"/>
        </p:xfrm>
        <a:graphic>
          <a:graphicData uri="http://schemas.openxmlformats.org/drawingml/2006/table">
            <a:tbl>
              <a:tblPr/>
              <a:tblGrid>
                <a:gridCol w="1295309"/>
                <a:gridCol w="885568"/>
                <a:gridCol w="1298614"/>
                <a:gridCol w="465915"/>
                <a:gridCol w="541915"/>
                <a:gridCol w="541915"/>
                <a:gridCol w="819481"/>
                <a:gridCol w="1202788"/>
                <a:gridCol w="1202788"/>
                <a:gridCol w="1097048"/>
                <a:gridCol w="1090439"/>
              </a:tblGrid>
              <a:tr h="242211">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221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29398">
                <a:tc rowSpan="3">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dirty="0">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Internal Audit Findings resolved per quarter as per the Audit Plan by 30 Jun 2017 (IS)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GG 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No Internal Audit conducted in the quarter under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351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AG Management Letter findings resolved by 30 Jun 2017 (IS)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11/12/13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738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execution of identified risk management plan within prescribed timeframes per quarter (IS)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The actions on the risk register are targeted for second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5540672"/>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9073" y="28466"/>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6446"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213764" y="90237"/>
            <a:ext cx="1776208" cy="365125"/>
          </a:xfrm>
        </p:spPr>
        <p:txBody>
          <a:bodyPr/>
          <a:lstStyle/>
          <a:p>
            <a:fld id="{01BCFC26-62B4-4113-B485-962636936649}" type="slidenum">
              <a:rPr lang="en-US" smtClean="0"/>
              <a:pPr/>
              <a:t>45</a:t>
            </a:fld>
            <a:endParaRPr lang="en-US" dirty="0"/>
          </a:p>
        </p:txBody>
      </p:sp>
      <p:sp>
        <p:nvSpPr>
          <p:cNvPr id="6" name="TextBox 5"/>
          <p:cNvSpPr txBox="1"/>
          <p:nvPr/>
        </p:nvSpPr>
        <p:spPr>
          <a:xfrm>
            <a:off x="623455" y="139015"/>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en-US" dirty="0" smtClean="0"/>
              <a:t>Overall Performance for Infrastructure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72412878"/>
              </p:ext>
            </p:extLst>
          </p:nvPr>
        </p:nvGraphicFramePr>
        <p:xfrm>
          <a:off x="623455" y="732361"/>
          <a:ext cx="11002488" cy="5711981"/>
        </p:xfrm>
        <a:graphic>
          <a:graphicData uri="http://schemas.openxmlformats.org/drawingml/2006/table">
            <a:tbl>
              <a:tblPr firstRow="1" bandRow="1"/>
              <a:tblGrid>
                <a:gridCol w="5215455"/>
                <a:gridCol w="5787033"/>
              </a:tblGrid>
              <a:tr h="512488">
                <a:tc gridSpan="2">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ZA" sz="2400" dirty="0" smtClean="0">
                          <a:solidFill>
                            <a:schemeClr val="tx1"/>
                          </a:solidFill>
                        </a:rPr>
                        <a:t>OVERALL</a:t>
                      </a:r>
                      <a:r>
                        <a:rPr lang="en-ZA" sz="2400" baseline="0" dirty="0" smtClean="0">
                          <a:solidFill>
                            <a:schemeClr val="tx1"/>
                          </a:solidFill>
                        </a:rPr>
                        <a:t> PERFORMANCE</a:t>
                      </a:r>
                      <a:endParaRPr lang="en-ZA" sz="2400" dirty="0">
                        <a:solidFill>
                          <a:schemeClr val="tx1"/>
                        </a:solidFil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114070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800" b="1" dirty="0" smtClean="0">
                          <a:solidFill>
                            <a:schemeClr val="tx1"/>
                          </a:solidFill>
                          <a:latin typeface="Agency FB" panose="020B0503020202020204" pitchFamily="34" charset="0"/>
                        </a:rPr>
                        <a:t>7</a:t>
                      </a:r>
                      <a:endParaRPr lang="en-ZA" sz="1800" b="1" dirty="0">
                        <a:solidFill>
                          <a:schemeClr val="tx1"/>
                        </a:solidFill>
                        <a:latin typeface="Agency FB" panose="020B0503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1024976">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NOT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800" b="1" kern="1200" dirty="0" smtClean="0">
                          <a:solidFill>
                            <a:schemeClr val="tx1"/>
                          </a:solidFill>
                          <a:latin typeface="Agency FB" panose="020B0503020202020204" pitchFamily="34" charset="0"/>
                          <a:ea typeface=""/>
                          <a:cs typeface=""/>
                        </a:rPr>
                        <a:t>3</a:t>
                      </a:r>
                      <a:endParaRPr lang="en-ZA" sz="1800" b="1" kern="1200" dirty="0">
                        <a:solidFill>
                          <a:schemeClr val="tx1"/>
                        </a:solidFill>
                        <a:latin typeface="Agency FB" panose="020B0503020202020204" pitchFamily="34" charset="0"/>
                        <a:ea typeface=""/>
                        <a:cs typeface=""/>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1024976">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ACHIEVEMENT FIRST QUARTER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800" dirty="0" smtClean="0">
                          <a:solidFill>
                            <a:schemeClr val="tx1"/>
                          </a:solidFill>
                          <a:latin typeface="Agency FB" panose="020B0503020202020204" pitchFamily="34" charset="0"/>
                        </a:rPr>
                        <a:t>70,0%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1024976">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BUDGET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smtClean="0">
                          <a:solidFill>
                            <a:schemeClr val="tx1"/>
                          </a:solidFill>
                          <a:latin typeface="Agency FB" panose="020B0503020202020204" pitchFamily="34" charset="0"/>
                        </a:rPr>
                        <a:t>R 4 413 932.30</a:t>
                      </a:r>
                      <a:endParaRPr lang="en-US" sz="1800" dirty="0">
                        <a:solidFill>
                          <a:schemeClr val="tx1"/>
                        </a:solidFill>
                        <a:latin typeface="Agency FB" panose="020B0503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983865">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EXPENDITURE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aseline="0" dirty="0" smtClean="0">
                          <a:solidFill>
                            <a:schemeClr val="tx1"/>
                          </a:solidFill>
                          <a:latin typeface="Agency FB" panose="020B0503020202020204" pitchFamily="34" charset="0"/>
                        </a:rPr>
                        <a:t>R 632 011.77</a:t>
                      </a:r>
                      <a:endParaRPr lang="en-US" sz="1800" dirty="0">
                        <a:solidFill>
                          <a:schemeClr val="tx1"/>
                        </a:solidFill>
                        <a:latin typeface="Agency FB" panose="020B0503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Tree>
    <p:extLst>
      <p:ext uri="{BB962C8B-B14F-4D97-AF65-F5344CB8AC3E}">
        <p14:creationId xmlns:p14="http://schemas.microsoft.com/office/powerpoint/2010/main" val="1147305196"/>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37" y="1614488"/>
            <a:ext cx="9366325" cy="2957512"/>
          </a:xfrm>
        </p:spPr>
        <p:txBody>
          <a:bodyPr>
            <a:noAutofit/>
          </a:bodyPr>
          <a:lstStyle/>
          <a:p>
            <a:pPr algn="ctr"/>
            <a:r>
              <a:rPr lang="en-ZA" sz="8000" b="1" dirty="0">
                <a:solidFill>
                  <a:schemeClr val="accent1">
                    <a:lumMod val="50000"/>
                  </a:schemeClr>
                </a:solidFill>
              </a:rPr>
              <a:t>Community Services</a:t>
            </a:r>
            <a:endParaRPr lang="en-ZA" sz="8000" dirty="0">
              <a:solidFill>
                <a:schemeClr val="accent1">
                  <a:lumMod val="50000"/>
                </a:schemeClr>
              </a:solidFill>
            </a:endParaRPr>
          </a:p>
        </p:txBody>
      </p:sp>
      <p:sp>
        <p:nvSpPr>
          <p:cNvPr id="3" name="TextBox 2"/>
          <p:cNvSpPr txBox="1"/>
          <p:nvPr/>
        </p:nvSpPr>
        <p:spPr>
          <a:xfrm>
            <a:off x="6095999" y="37679"/>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6213764" y="90237"/>
            <a:ext cx="1776208" cy="365125"/>
          </a:xfrm>
        </p:spPr>
        <p:txBody>
          <a:bodyPr/>
          <a:lstStyle/>
          <a:p>
            <a:fld id="{01BCFC26-62B4-4113-B485-962636936649}" type="slidenum">
              <a:rPr lang="en-US" smtClean="0"/>
              <a:pPr/>
              <a:t>46</a:t>
            </a:fld>
            <a:endParaRPr lang="en-US" dirty="0"/>
          </a:p>
        </p:txBody>
      </p:sp>
    </p:spTree>
    <p:extLst>
      <p:ext uri="{BB962C8B-B14F-4D97-AF65-F5344CB8AC3E}">
        <p14:creationId xmlns:p14="http://schemas.microsoft.com/office/powerpoint/2010/main" val="259182610"/>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9073" y="2703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Service </a:t>
            </a:r>
            <a:r>
              <a:rPr lang="en-ZA" b="1" dirty="0" smtClean="0">
                <a:solidFill>
                  <a:srgbClr val="000000"/>
                </a:solidFill>
                <a:latin typeface="Calibri" panose="020F0502020204030204" pitchFamily="34" charset="0"/>
              </a:rPr>
              <a:t>Delivery</a:t>
            </a:r>
            <a:endParaRPr lang="en-US" dirty="0">
              <a:solidFill>
                <a:prstClr val="black"/>
              </a:solidFill>
            </a:endParaRPr>
          </a:p>
        </p:txBody>
      </p:sp>
      <p:sp>
        <p:nvSpPr>
          <p:cNvPr id="4" name="Slide Number Placeholder 3"/>
          <p:cNvSpPr>
            <a:spLocks noGrp="1"/>
          </p:cNvSpPr>
          <p:nvPr>
            <p:ph type="sldNum" sz="quarter" idx="12"/>
          </p:nvPr>
        </p:nvSpPr>
        <p:spPr>
          <a:xfrm>
            <a:off x="6192982" y="180079"/>
            <a:ext cx="1750848" cy="340235"/>
          </a:xfrm>
        </p:spPr>
        <p:txBody>
          <a:bodyPr/>
          <a:lstStyle/>
          <a:p>
            <a:fld id="{01BCFC26-62B4-4113-B485-962636936649}" type="slidenum">
              <a:rPr lang="en-US" smtClean="0"/>
              <a:pPr/>
              <a:t>47</a:t>
            </a:fld>
            <a:r>
              <a:rPr lang="en-US" dirty="0" smtClean="0"/>
              <a:t>6</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73217213"/>
              </p:ext>
            </p:extLst>
          </p:nvPr>
        </p:nvGraphicFramePr>
        <p:xfrm>
          <a:off x="793406" y="981997"/>
          <a:ext cx="10385868" cy="4991100"/>
        </p:xfrm>
        <a:graphic>
          <a:graphicData uri="http://schemas.openxmlformats.org/drawingml/2006/table">
            <a:tbl>
              <a:tblPr/>
              <a:tblGrid>
                <a:gridCol w="1300723"/>
                <a:gridCol w="1300723"/>
                <a:gridCol w="1304041"/>
                <a:gridCol w="467862"/>
                <a:gridCol w="544179"/>
                <a:gridCol w="544179"/>
                <a:gridCol w="544179"/>
                <a:gridCol w="544179"/>
                <a:gridCol w="537543"/>
                <a:gridCol w="1101632"/>
                <a:gridCol w="1101632"/>
                <a:gridCol w="1094996"/>
              </a:tblGrid>
              <a:tr h="241116">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111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229691">
                <a:tc rowSpan="4">
                  <a:txBody>
                    <a:bodyPr/>
                    <a:lstStyle/>
                    <a:p>
                      <a:pPr algn="l" fontAlgn="t"/>
                      <a:r>
                        <a:rPr lang="en-ZA" sz="1000" b="0" i="0" u="none" strike="noStrike" dirty="0">
                          <a:solidFill>
                            <a:srgbClr val="000000"/>
                          </a:solidFill>
                          <a:effectLst/>
                          <a:latin typeface="Calibri" panose="020F0502020204030204" pitchFamily="34" charset="0"/>
                        </a:rPr>
                        <a:t>Improved community wellbeing through accelerated service delivery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ZA" sz="1000" b="0" i="0" u="none" strike="noStrike" dirty="0">
                          <a:solidFill>
                            <a:srgbClr val="000000"/>
                          </a:solidFill>
                          <a:effectLst/>
                          <a:latin typeface="Calibri" panose="020F0502020204030204" pitchFamily="34" charset="0"/>
                        </a:rPr>
                        <a:t>Waste removal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households with access to a minimum level of basic waste removal by 30 June 2017 (once per week) (GKPI)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BS 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&gt;17,4%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9691">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existing households in formal settlements provided with solid waste removal services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5619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5619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743">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SCM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attendance at scheduled Bid Committee meetings by 30 Jun 2017 (Social)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 invite received from SCM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Outwith</a:t>
                      </a:r>
                      <a:r>
                        <a:rPr lang="en-ZA" sz="1000" b="0" i="0" u="none" strike="noStrike" dirty="0">
                          <a:solidFill>
                            <a:srgbClr val="000000"/>
                          </a:solidFill>
                          <a:effectLst/>
                          <a:latin typeface="Calibri" panose="020F0502020204030204" pitchFamily="34" charset="0"/>
                        </a:rPr>
                        <a:t> departments control, SCM convene meetings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743">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Environmental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External audit of the Landfill to comply with National Environmental Waste Act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2150280"/>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9073" y="2703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Service </a:t>
            </a:r>
            <a:r>
              <a:rPr lang="en-ZA" b="1" dirty="0" smtClean="0">
                <a:solidFill>
                  <a:srgbClr val="000000"/>
                </a:solidFill>
                <a:latin typeface="Calibri" panose="020F0502020204030204" pitchFamily="34" charset="0"/>
              </a:rPr>
              <a:t>Delivery</a:t>
            </a:r>
            <a:endParaRPr lang="en-US" dirty="0">
              <a:solidFill>
                <a:prstClr val="black"/>
              </a:solidFill>
            </a:endParaRPr>
          </a:p>
        </p:txBody>
      </p:sp>
      <p:sp>
        <p:nvSpPr>
          <p:cNvPr id="4" name="Slide Number Placeholder 3"/>
          <p:cNvSpPr>
            <a:spLocks noGrp="1"/>
          </p:cNvSpPr>
          <p:nvPr>
            <p:ph type="sldNum" sz="quarter" idx="12"/>
          </p:nvPr>
        </p:nvSpPr>
        <p:spPr>
          <a:xfrm>
            <a:off x="6192982" y="180079"/>
            <a:ext cx="1750848" cy="340235"/>
          </a:xfrm>
        </p:spPr>
        <p:txBody>
          <a:bodyPr/>
          <a:lstStyle/>
          <a:p>
            <a:fld id="{01BCFC26-62B4-4113-B485-962636936649}" type="slidenum">
              <a:rPr lang="en-US" smtClean="0"/>
              <a:pPr/>
              <a:t>48</a:t>
            </a:fld>
            <a:r>
              <a:rPr lang="en-US" dirty="0" smtClean="0"/>
              <a:t>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65740607"/>
              </p:ext>
            </p:extLst>
          </p:nvPr>
        </p:nvGraphicFramePr>
        <p:xfrm>
          <a:off x="825043" y="1070486"/>
          <a:ext cx="10324737" cy="5035345"/>
        </p:xfrm>
        <a:graphic>
          <a:graphicData uri="http://schemas.openxmlformats.org/drawingml/2006/table">
            <a:tbl>
              <a:tblPr/>
              <a:tblGrid>
                <a:gridCol w="1303477"/>
                <a:gridCol w="1303477"/>
                <a:gridCol w="1306802"/>
                <a:gridCol w="468853"/>
                <a:gridCol w="468853"/>
                <a:gridCol w="545332"/>
                <a:gridCol w="545332"/>
                <a:gridCol w="538682"/>
                <a:gridCol w="538682"/>
                <a:gridCol w="1103966"/>
                <a:gridCol w="1103966"/>
                <a:gridCol w="1097315"/>
              </a:tblGrid>
              <a:tr h="258223">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5822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890868">
                <a:tc rowSpan="6">
                  <a:txBody>
                    <a:bodyPr/>
                    <a:lstStyle/>
                    <a:p>
                      <a:pPr algn="l" fontAlgn="t"/>
                      <a:r>
                        <a:rPr lang="en-ZA" sz="1000" b="0" i="0" u="none" strike="noStrike">
                          <a:solidFill>
                            <a:srgbClr val="000000"/>
                          </a:solidFill>
                          <a:effectLst/>
                          <a:latin typeface="Calibri" panose="020F0502020204030204" pitchFamily="34" charset="0"/>
                        </a:rPr>
                        <a:t>Effective and Efficient Community Involvement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Environmental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panose="020F0502020204030204" pitchFamily="34" charset="0"/>
                        </a:rPr>
                        <a:t># of landscaping and greening project implemented by 30 Jun 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1.2</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468">
                <a:tc vMerge="1">
                  <a:txBody>
                    <a:bodyPr/>
                    <a:lstStyle/>
                    <a:p>
                      <a:endParaRPr lang="en-ZA"/>
                    </a:p>
                  </a:txBody>
                  <a:tcPr/>
                </a:tc>
                <a:tc rowSpan="5">
                  <a:txBody>
                    <a:bodyPr/>
                    <a:lstStyle/>
                    <a:p>
                      <a:pPr algn="l" fontAlgn="t"/>
                      <a:r>
                        <a:rPr lang="en-ZA" sz="1000" b="0" i="0" u="none" strike="noStrike">
                          <a:solidFill>
                            <a:srgbClr val="000000"/>
                          </a:solidFill>
                          <a:effectLst/>
                          <a:latin typeface="Calibri" panose="020F0502020204030204" pitchFamily="34" charset="0"/>
                        </a:rPr>
                        <a:t>Community Facilities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Cultural and Heritage festivals held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BS 116/117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9735">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cemeteries fenced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46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Mayor’s cup events held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46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Mayors marathon events held  by 31 Mar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89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Club Federations supported to promote sporting development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BS 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SAC Officers suspended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Awaiting outcome of disciplinary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9016106"/>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9073" y="2703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Service </a:t>
            </a:r>
            <a:r>
              <a:rPr lang="en-ZA" b="1" dirty="0" smtClean="0">
                <a:solidFill>
                  <a:srgbClr val="000000"/>
                </a:solidFill>
                <a:latin typeface="Calibri" panose="020F0502020204030204" pitchFamily="34" charset="0"/>
              </a:rPr>
              <a:t>Delivery</a:t>
            </a:r>
            <a:endParaRPr lang="en-US" dirty="0">
              <a:solidFill>
                <a:prstClr val="black"/>
              </a:solidFill>
            </a:endParaRPr>
          </a:p>
        </p:txBody>
      </p:sp>
      <p:sp>
        <p:nvSpPr>
          <p:cNvPr id="4" name="Slide Number Placeholder 3"/>
          <p:cNvSpPr>
            <a:spLocks noGrp="1"/>
          </p:cNvSpPr>
          <p:nvPr>
            <p:ph type="sldNum" sz="quarter" idx="12"/>
          </p:nvPr>
        </p:nvSpPr>
        <p:spPr>
          <a:xfrm>
            <a:off x="6192982" y="180079"/>
            <a:ext cx="1750848" cy="340235"/>
          </a:xfrm>
        </p:spPr>
        <p:txBody>
          <a:bodyPr/>
          <a:lstStyle/>
          <a:p>
            <a:fld id="{01BCFC26-62B4-4113-B485-962636936649}" type="slidenum">
              <a:rPr lang="en-US" smtClean="0"/>
              <a:pPr/>
              <a:t>49</a:t>
            </a:fld>
            <a:r>
              <a:rPr lang="en-US" dirty="0" smtClean="0"/>
              <a:t>6</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565538248"/>
              </p:ext>
            </p:extLst>
          </p:nvPr>
        </p:nvGraphicFramePr>
        <p:xfrm>
          <a:off x="902997" y="1218773"/>
          <a:ext cx="10261531" cy="2571561"/>
        </p:xfrm>
        <a:graphic>
          <a:graphicData uri="http://schemas.openxmlformats.org/drawingml/2006/table">
            <a:tbl>
              <a:tblPr/>
              <a:tblGrid>
                <a:gridCol w="1349386"/>
                <a:gridCol w="922539"/>
                <a:gridCol w="1352828"/>
                <a:gridCol w="485367"/>
                <a:gridCol w="485367"/>
                <a:gridCol w="564540"/>
                <a:gridCol w="564540"/>
                <a:gridCol w="557654"/>
                <a:gridCol w="557654"/>
                <a:gridCol w="1142847"/>
                <a:gridCol w="1142847"/>
                <a:gridCol w="1135962"/>
              </a:tblGrid>
              <a:tr h="290572">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9057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87944">
                <a:tc rowSpan="2">
                  <a:txBody>
                    <a:bodyPr/>
                    <a:lstStyle/>
                    <a:p>
                      <a:pPr algn="l" fontAlgn="t"/>
                      <a:r>
                        <a:rPr lang="en-ZA" sz="1000" b="0" i="0" u="none" strike="noStrike">
                          <a:solidFill>
                            <a:srgbClr val="000000"/>
                          </a:solidFill>
                          <a:effectLst/>
                          <a:latin typeface="Calibri" panose="020F0502020204030204" pitchFamily="34" charset="0"/>
                        </a:rPr>
                        <a:t>Effective and Efficient Community Involvement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ZA" sz="1000" b="0" i="0" u="none" strike="noStrike">
                          <a:solidFill>
                            <a:srgbClr val="000000"/>
                          </a:solidFill>
                          <a:effectLst/>
                          <a:latin typeface="Calibri" panose="020F0502020204030204" pitchFamily="34" charset="0"/>
                        </a:rPr>
                        <a:t>HIV &amp; AIDS and other diseases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quarterly Local Aids Council forum meetings held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BS 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Achieved</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2473">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quarterly HIV /AIDS awareness campaigns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0" i="0" u="none" strike="noStrike">
                          <a:solidFill>
                            <a:srgbClr val="000000"/>
                          </a:solidFill>
                          <a:effectLst/>
                          <a:latin typeface="Calibri" panose="020F0502020204030204" pitchFamily="34" charset="0"/>
                        </a:rPr>
                        <a:t>BS 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t>
                      </a:r>
                      <a:r>
                        <a:rPr lang="en-ZA" sz="1000" b="0" i="0" u="none" strike="noStrike" dirty="0" smtClean="0">
                          <a:solidFill>
                            <a:srgbClr val="000000"/>
                          </a:solidFill>
                          <a:effectLst/>
                          <a:latin typeface="Calibri" panose="020F0502020204030204" pitchFamily="34" charset="0"/>
                        </a:rPr>
                        <a:t>Achieved</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 Annual programme and decision on areas to cover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Annual programme to be drawn and implemented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411156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914400"/>
            <a:ext cx="8458200" cy="923330"/>
          </a:xfrm>
          <a:prstGeom prst="rect">
            <a:avLst/>
          </a:prstGeom>
        </p:spPr>
        <p:txBody>
          <a:bodyPr wrap="square">
            <a:spAutoFit/>
          </a:bodyPr>
          <a:lstStyle/>
          <a:p>
            <a:endParaRPr lang="en-US" dirty="0">
              <a:solidFill>
                <a:prstClr val="black"/>
              </a:solidFill>
              <a:latin typeface="Arial" panose="020B0604020202020204" pitchFamily="34" charset="0"/>
              <a:cs typeface="Arial" panose="020B0604020202020204" pitchFamily="34" charset="0"/>
            </a:endParaRPr>
          </a:p>
          <a:p>
            <a:pPr>
              <a:defRPr/>
            </a:pPr>
            <a:endParaRPr lang="en-ZA" alt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algn="ctr"/>
            <a:r>
              <a:rPr lang="en-US" b="1" dirty="0">
                <a:solidFill>
                  <a:srgbClr val="002060"/>
                </a:solidFill>
              </a:rPr>
              <a:t>EPMLM 2016/2017   1</a:t>
            </a:r>
            <a:r>
              <a:rPr lang="en-US" b="1" baseline="30000" dirty="0">
                <a:solidFill>
                  <a:srgbClr val="002060"/>
                </a:solidFill>
              </a:rPr>
              <a:t>st</a:t>
            </a:r>
            <a:r>
              <a:rPr lang="en-US" b="1" dirty="0">
                <a:solidFill>
                  <a:srgbClr val="002060"/>
                </a:solidFill>
              </a:rPr>
              <a:t> QUARTER EXCO LEKGOTLA AGENDA</a:t>
            </a:r>
          </a:p>
        </p:txBody>
      </p:sp>
      <p:sp>
        <p:nvSpPr>
          <p:cNvPr id="6" name="TextBox 5"/>
          <p:cNvSpPr txBox="1"/>
          <p:nvPr/>
        </p:nvSpPr>
        <p:spPr>
          <a:xfrm>
            <a:off x="1752600" y="138499"/>
            <a:ext cx="4343400" cy="369332"/>
          </a:xfrm>
          <a:prstGeom prst="rect">
            <a:avLst/>
          </a:prstGeom>
          <a:solidFill>
            <a:srgbClr val="92D050"/>
          </a:solidFill>
        </p:spPr>
        <p:txBody>
          <a:bodyPr wrap="square" rtlCol="0">
            <a:spAutoFit/>
          </a:bodyPr>
          <a:lstStyle/>
          <a:p>
            <a:pPr algn="ctr"/>
            <a:r>
              <a:rPr lang="en-US" b="1" dirty="0">
                <a:solidFill>
                  <a:srgbClr val="002060"/>
                </a:solidFill>
              </a:rPr>
              <a:t>MUNICIPAL MANAGER’S OVERVIEW </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nvPr>
        </p:nvGraphicFramePr>
        <p:xfrm>
          <a:off x="1201004" y="1295401"/>
          <a:ext cx="9085996" cy="3657602"/>
        </p:xfrm>
        <a:graphic>
          <a:graphicData uri="http://schemas.openxmlformats.org/drawingml/2006/table">
            <a:tbl>
              <a:tblPr firstRow="1" bandRow="1">
                <a:tableStyleId>{5C22544A-7EE6-4342-B048-85BDC9FD1C3A}</a:tableStyleId>
              </a:tblPr>
              <a:tblGrid>
                <a:gridCol w="2312799"/>
                <a:gridCol w="2230199"/>
                <a:gridCol w="2271499"/>
                <a:gridCol w="2271499"/>
              </a:tblGrid>
              <a:tr h="817124">
                <a:tc>
                  <a:txBody>
                    <a:bodyPr/>
                    <a:lstStyle/>
                    <a:p>
                      <a:r>
                        <a:rPr lang="en-ZA" dirty="0" smtClean="0"/>
                        <a:t>GRANT</a:t>
                      </a:r>
                      <a:endParaRPr lang="en-ZA" dirty="0"/>
                    </a:p>
                  </a:txBody>
                  <a:tcPr/>
                </a:tc>
                <a:tc>
                  <a:txBody>
                    <a:bodyPr/>
                    <a:lstStyle/>
                    <a:p>
                      <a:r>
                        <a:rPr lang="en-ZA" dirty="0" smtClean="0"/>
                        <a:t>TOTAL BUDGET</a:t>
                      </a:r>
                      <a:endParaRPr lang="en-ZA" dirty="0"/>
                    </a:p>
                  </a:txBody>
                  <a:tcPr/>
                </a:tc>
                <a:tc>
                  <a:txBody>
                    <a:bodyPr/>
                    <a:lstStyle/>
                    <a:p>
                      <a:r>
                        <a:rPr lang="en-ZA" dirty="0" smtClean="0"/>
                        <a:t>EXPENDITURE</a:t>
                      </a:r>
                      <a:endParaRPr lang="en-ZA" dirty="0"/>
                    </a:p>
                  </a:txBody>
                  <a:tcPr/>
                </a:tc>
                <a:tc>
                  <a:txBody>
                    <a:bodyPr/>
                    <a:lstStyle/>
                    <a:p>
                      <a:r>
                        <a:rPr lang="en-ZA" dirty="0" smtClean="0"/>
                        <a:t>%</a:t>
                      </a:r>
                      <a:r>
                        <a:rPr lang="en-ZA" baseline="0" dirty="0" smtClean="0"/>
                        <a:t> SPENT</a:t>
                      </a:r>
                      <a:endParaRPr lang="en-ZA" dirty="0"/>
                    </a:p>
                  </a:txBody>
                  <a:tcPr/>
                </a:tc>
              </a:tr>
              <a:tr h="473413">
                <a:tc>
                  <a:txBody>
                    <a:bodyPr/>
                    <a:lstStyle/>
                    <a:p>
                      <a:r>
                        <a:rPr lang="en-ZA" dirty="0" smtClean="0">
                          <a:solidFill>
                            <a:schemeClr val="tx1"/>
                          </a:solidFill>
                          <a:latin typeface="Agency FB" panose="020B0503020202020204" pitchFamily="34" charset="0"/>
                        </a:rPr>
                        <a:t>MIG</a:t>
                      </a:r>
                      <a:endParaRPr lang="en-ZA" dirty="0">
                        <a:solidFill>
                          <a:schemeClr val="tx1"/>
                        </a:solidFill>
                        <a:latin typeface="Agency FB" panose="020B0503020202020204" pitchFamily="34" charset="0"/>
                      </a:endParaRPr>
                    </a:p>
                  </a:txBody>
                  <a:tcPr/>
                </a:tc>
                <a:tc>
                  <a:txBody>
                    <a:bodyPr/>
                    <a:lstStyle/>
                    <a:p>
                      <a:r>
                        <a:rPr lang="en-ZA" dirty="0" smtClean="0">
                          <a:solidFill>
                            <a:schemeClr val="tx1"/>
                          </a:solidFill>
                          <a:latin typeface="Agency FB" panose="020B0503020202020204" pitchFamily="34" charset="0"/>
                        </a:rPr>
                        <a:t>R31 917 000.00</a:t>
                      </a:r>
                      <a:endParaRPr lang="en-ZA" dirty="0">
                        <a:solidFill>
                          <a:schemeClr val="tx1"/>
                        </a:solidFill>
                        <a:latin typeface="Agency FB" panose="020B0503020202020204" pitchFamily="34" charset="0"/>
                      </a:endParaRPr>
                    </a:p>
                  </a:txBody>
                  <a:tcPr/>
                </a:tc>
                <a:tc>
                  <a:txBody>
                    <a:bodyPr/>
                    <a:lstStyle/>
                    <a:p>
                      <a:r>
                        <a:rPr lang="en-ZA" dirty="0" smtClean="0">
                          <a:solidFill>
                            <a:schemeClr val="tx1"/>
                          </a:solidFill>
                          <a:latin typeface="Agency FB" panose="020B0503020202020204" pitchFamily="34" charset="0"/>
                        </a:rPr>
                        <a:t>R315 164.11</a:t>
                      </a:r>
                    </a:p>
                  </a:txBody>
                  <a:tcPr/>
                </a:tc>
                <a:tc>
                  <a:txBody>
                    <a:bodyPr/>
                    <a:lstStyle/>
                    <a:p>
                      <a:r>
                        <a:rPr lang="en-ZA" dirty="0" smtClean="0">
                          <a:solidFill>
                            <a:schemeClr val="tx1"/>
                          </a:solidFill>
                          <a:latin typeface="Agency FB" panose="020B0503020202020204" pitchFamily="34" charset="0"/>
                        </a:rPr>
                        <a:t>1%</a:t>
                      </a:r>
                      <a:endParaRPr lang="en-ZA" dirty="0">
                        <a:solidFill>
                          <a:schemeClr val="tx1"/>
                        </a:solidFill>
                        <a:latin typeface="Agency FB" panose="020B0503020202020204" pitchFamily="34" charset="0"/>
                      </a:endParaRPr>
                    </a:p>
                  </a:txBody>
                  <a:tcPr/>
                </a:tc>
              </a:tr>
              <a:tr h="473413">
                <a:tc>
                  <a:txBody>
                    <a:bodyPr/>
                    <a:lstStyle/>
                    <a:p>
                      <a:r>
                        <a:rPr kumimoji="0" lang="en-ZA" altLang="en-US" sz="1800" b="0" i="0" u="none" strike="noStrike" kern="1200" cap="none" spc="0" normalizeH="0" baseline="0" noProof="0" dirty="0" smtClean="0">
                          <a:ln>
                            <a:noFill/>
                          </a:ln>
                          <a:solidFill>
                            <a:prstClr val="black"/>
                          </a:solidFill>
                          <a:effectLst/>
                          <a:uLnTx/>
                          <a:uFillTx/>
                          <a:latin typeface="Agency FB" panose="020B0503020202020204" pitchFamily="34" charset="0"/>
                          <a:cs typeface="Arial" panose="020B0604020202020204" pitchFamily="34" charset="0"/>
                        </a:rPr>
                        <a:t>FMG</a:t>
                      </a:r>
                      <a:endParaRPr lang="en-ZA" sz="1800" b="0" dirty="0">
                        <a:latin typeface="Agency FB" panose="020B0503020202020204" pitchFamily="34" charset="0"/>
                        <a:cs typeface="Arial" panose="020B0604020202020204" pitchFamily="34" charset="0"/>
                      </a:endParaRPr>
                    </a:p>
                  </a:txBody>
                  <a:tcPr marL="91446" marR="91446" marT="45700" marB="457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Agency FB" panose="020B0503020202020204" pitchFamily="34" charset="0"/>
                          <a:cs typeface="Arial" panose="020B0604020202020204" pitchFamily="34" charset="0"/>
                        </a:rPr>
                        <a:t>R1 810 000.00</a:t>
                      </a:r>
                    </a:p>
                  </a:txBody>
                  <a:tcPr marL="91446" marR="91446" marT="45700" marB="45700"/>
                </a:tc>
                <a:tc>
                  <a:txBody>
                    <a:bodyPr/>
                    <a:lstStyle/>
                    <a:p>
                      <a:r>
                        <a:rPr lang="en-ZA" sz="1800" dirty="0" smtClean="0">
                          <a:latin typeface="Agency FB" panose="020B0503020202020204" pitchFamily="34" charset="0"/>
                          <a:cs typeface="Arial" panose="020B0604020202020204" pitchFamily="34" charset="0"/>
                        </a:rPr>
                        <a:t>R145 515.15</a:t>
                      </a:r>
                      <a:endParaRPr lang="en-ZA" sz="1800" dirty="0">
                        <a:latin typeface="Agency FB" panose="020B0503020202020204" pitchFamily="34" charset="0"/>
                        <a:cs typeface="Arial" panose="020B0604020202020204" pitchFamily="34" charset="0"/>
                      </a:endParaRPr>
                    </a:p>
                  </a:txBody>
                  <a:tcPr marL="91446" marR="91446" marT="45700" marB="45700"/>
                </a:tc>
                <a:tc>
                  <a:txBody>
                    <a:bodyPr/>
                    <a:lstStyle/>
                    <a:p>
                      <a:r>
                        <a:rPr lang="en-ZA" sz="1800" dirty="0" smtClean="0">
                          <a:latin typeface="Agency FB" panose="020B0503020202020204" pitchFamily="34" charset="0"/>
                          <a:cs typeface="Arial" panose="020B0604020202020204" pitchFamily="34" charset="0"/>
                        </a:rPr>
                        <a:t>8%</a:t>
                      </a:r>
                      <a:endParaRPr lang="en-ZA" sz="1800" dirty="0">
                        <a:latin typeface="Agency FB" panose="020B0503020202020204" pitchFamily="34" charset="0"/>
                        <a:cs typeface="Arial" panose="020B0604020202020204" pitchFamily="34" charset="0"/>
                      </a:endParaRPr>
                    </a:p>
                  </a:txBody>
                  <a:tcPr marL="91446" marR="91446" marT="45700" marB="45700"/>
                </a:tc>
              </a:tr>
              <a:tr h="473413">
                <a:tc>
                  <a:txBody>
                    <a:bodyPr/>
                    <a:lstStyle/>
                    <a:p>
                      <a:r>
                        <a:rPr lang="en-ZA" dirty="0" smtClean="0">
                          <a:solidFill>
                            <a:schemeClr val="tx1"/>
                          </a:solidFill>
                          <a:latin typeface="Agency FB" panose="020B0503020202020204" pitchFamily="34" charset="0"/>
                        </a:rPr>
                        <a:t>EPWP</a:t>
                      </a:r>
                      <a:endParaRPr lang="en-ZA" dirty="0">
                        <a:solidFill>
                          <a:schemeClr val="tx1"/>
                        </a:solidFill>
                        <a:latin typeface="Agency FB" panose="020B0503020202020204" pitchFamily="34" charset="0"/>
                      </a:endParaRPr>
                    </a:p>
                  </a:txBody>
                  <a:tcPr/>
                </a:tc>
                <a:tc>
                  <a:txBody>
                    <a:bodyPr/>
                    <a:lstStyle/>
                    <a:p>
                      <a:r>
                        <a:rPr lang="en-ZA" dirty="0" smtClean="0">
                          <a:solidFill>
                            <a:schemeClr val="tx1"/>
                          </a:solidFill>
                          <a:latin typeface="Agency FB" panose="020B0503020202020204" pitchFamily="34" charset="0"/>
                        </a:rPr>
                        <a:t>R1 258 000.00</a:t>
                      </a:r>
                    </a:p>
                  </a:txBody>
                  <a:tcPr/>
                </a:tc>
                <a:tc>
                  <a:txBody>
                    <a:bodyPr/>
                    <a:lstStyle/>
                    <a:p>
                      <a:r>
                        <a:rPr lang="en-ZA" dirty="0" smtClean="0">
                          <a:solidFill>
                            <a:schemeClr val="tx1"/>
                          </a:solidFill>
                          <a:latin typeface="Agency FB" panose="020B0503020202020204" pitchFamily="34" charset="0"/>
                        </a:rPr>
                        <a:t>R0.00</a:t>
                      </a:r>
                      <a:endParaRPr lang="en-ZA" dirty="0">
                        <a:solidFill>
                          <a:schemeClr val="tx1"/>
                        </a:solidFill>
                        <a:latin typeface="Agency FB" panose="020B0503020202020204" pitchFamily="34" charset="0"/>
                      </a:endParaRPr>
                    </a:p>
                  </a:txBody>
                  <a:tcPr/>
                </a:tc>
                <a:tc>
                  <a:txBody>
                    <a:bodyPr/>
                    <a:lstStyle/>
                    <a:p>
                      <a:r>
                        <a:rPr lang="en-ZA" dirty="0" smtClean="0">
                          <a:solidFill>
                            <a:schemeClr val="tx1"/>
                          </a:solidFill>
                          <a:latin typeface="Agency FB" panose="020B0503020202020204" pitchFamily="34" charset="0"/>
                        </a:rPr>
                        <a:t>0%</a:t>
                      </a:r>
                      <a:endParaRPr lang="en-ZA" dirty="0">
                        <a:solidFill>
                          <a:schemeClr val="tx1"/>
                        </a:solidFill>
                        <a:latin typeface="Agency FB" panose="020B0503020202020204" pitchFamily="34" charset="0"/>
                      </a:endParaRPr>
                    </a:p>
                  </a:txBody>
                  <a:tcPr/>
                </a:tc>
              </a:tr>
              <a:tr h="473413">
                <a:tc>
                  <a:txBody>
                    <a:bodyPr/>
                    <a:lstStyle/>
                    <a:p>
                      <a:r>
                        <a:rPr kumimoji="0" lang="en-ZA" altLang="en-US" sz="1800" b="1" i="0" u="none" strike="noStrike" kern="1200" cap="none" spc="0" normalizeH="0" baseline="0" noProof="0" dirty="0" smtClean="0">
                          <a:ln>
                            <a:noFill/>
                          </a:ln>
                          <a:solidFill>
                            <a:prstClr val="black"/>
                          </a:solidFill>
                          <a:effectLst/>
                          <a:uLnTx/>
                          <a:uFillTx/>
                          <a:latin typeface="Agency FB" panose="020B0503020202020204" pitchFamily="34" charset="0"/>
                          <a:cs typeface="Arial" panose="020B0604020202020204" pitchFamily="34" charset="0"/>
                        </a:rPr>
                        <a:t>MSIG</a:t>
                      </a:r>
                      <a:endParaRPr lang="en-ZA" sz="1800" dirty="0">
                        <a:latin typeface="Agency FB" panose="020B0503020202020204" pitchFamily="34" charset="0"/>
                        <a:cs typeface="Arial" panose="020B0604020202020204" pitchFamily="34" charset="0"/>
                      </a:endParaRPr>
                    </a:p>
                  </a:txBody>
                  <a:tcPr marL="91446" marR="91446"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Agency FB" panose="020B0503020202020204" pitchFamily="34" charset="0"/>
                          <a:cs typeface="Arial" panose="020B0604020202020204" pitchFamily="34" charset="0"/>
                        </a:rPr>
                        <a:t>R0.00</a:t>
                      </a:r>
                    </a:p>
                  </a:txBody>
                  <a:tcPr marL="91446" marR="91446" marT="45700" marB="45700"/>
                </a:tc>
                <a:tc>
                  <a:txBody>
                    <a:bodyPr/>
                    <a:lstStyle/>
                    <a:p>
                      <a:r>
                        <a:rPr lang="en-ZA" sz="1800" dirty="0" smtClean="0">
                          <a:latin typeface="Agency FB" panose="020B0503020202020204" pitchFamily="34" charset="0"/>
                          <a:cs typeface="Arial" panose="020B0604020202020204" pitchFamily="34" charset="0"/>
                        </a:rPr>
                        <a:t>R0.00</a:t>
                      </a:r>
                      <a:endParaRPr lang="en-ZA" sz="1800" dirty="0">
                        <a:latin typeface="Agency FB" panose="020B0503020202020204" pitchFamily="34" charset="0"/>
                        <a:cs typeface="Arial" panose="020B0604020202020204" pitchFamily="34" charset="0"/>
                      </a:endParaRPr>
                    </a:p>
                  </a:txBody>
                  <a:tcPr marL="91446" marR="91446" marT="45700" marB="45700"/>
                </a:tc>
                <a:tc>
                  <a:txBody>
                    <a:bodyPr/>
                    <a:lstStyle/>
                    <a:p>
                      <a:r>
                        <a:rPr lang="en-ZA" sz="1800" dirty="0" smtClean="0">
                          <a:latin typeface="Agency FB" panose="020B0503020202020204" pitchFamily="34" charset="0"/>
                          <a:cs typeface="Arial" panose="020B0604020202020204" pitchFamily="34" charset="0"/>
                        </a:rPr>
                        <a:t>0%</a:t>
                      </a:r>
                      <a:endParaRPr lang="en-ZA" sz="1800" dirty="0">
                        <a:latin typeface="Agency FB" panose="020B0503020202020204" pitchFamily="34" charset="0"/>
                        <a:cs typeface="Arial" panose="020B0604020202020204" pitchFamily="34" charset="0"/>
                      </a:endParaRPr>
                    </a:p>
                  </a:txBody>
                  <a:tcPr marL="91446" marR="91446" marT="45700" marB="45700"/>
                </a:tc>
              </a:tr>
              <a:tr h="473413">
                <a:tc>
                  <a:txBody>
                    <a:bodyPr/>
                    <a:lstStyle/>
                    <a:p>
                      <a:r>
                        <a:rPr lang="en-ZA" dirty="0" smtClean="0">
                          <a:latin typeface="Agency FB" panose="020B0503020202020204" pitchFamily="34" charset="0"/>
                        </a:rPr>
                        <a:t>TOTAL</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R 34 985 000</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R460</a:t>
                      </a:r>
                      <a:r>
                        <a:rPr lang="en-ZA" baseline="0" dirty="0" smtClean="0">
                          <a:latin typeface="Agency FB" panose="020B0503020202020204" pitchFamily="34" charset="0"/>
                        </a:rPr>
                        <a:t> 679.26</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1%</a:t>
                      </a:r>
                      <a:endParaRPr lang="en-ZA" dirty="0">
                        <a:latin typeface="Agency FB" panose="020B0503020202020204" pitchFamily="34" charset="0"/>
                      </a:endParaRPr>
                    </a:p>
                  </a:txBody>
                  <a:tcPr/>
                </a:tc>
              </a:tr>
              <a:tr h="473413">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dirty="0"/>
                    </a:p>
                  </a:txBody>
                  <a:tcPr/>
                </a:tc>
              </a:tr>
            </a:tbl>
          </a:graphicData>
        </a:graphic>
      </p:graphicFrame>
      <p:sp>
        <p:nvSpPr>
          <p:cNvPr id="4" name="Slide Number Placeholder 3"/>
          <p:cNvSpPr>
            <a:spLocks noGrp="1"/>
          </p:cNvSpPr>
          <p:nvPr>
            <p:ph type="sldNum" sz="quarter" idx="12"/>
          </p:nvPr>
        </p:nvSpPr>
        <p:spPr/>
        <p:txBody>
          <a:bodyPr/>
          <a:lstStyle/>
          <a:p>
            <a:fld id="{01BCFC26-62B4-4113-B485-962636936649}" type="slidenum">
              <a:rPr lang="en-US" smtClean="0"/>
              <a:pPr/>
              <a:t>5</a:t>
            </a:fld>
            <a:endParaRPr lang="en-US"/>
          </a:p>
        </p:txBody>
      </p:sp>
    </p:spTree>
    <p:extLst>
      <p:ext uri="{BB962C8B-B14F-4D97-AF65-F5344CB8AC3E}">
        <p14:creationId xmlns:p14="http://schemas.microsoft.com/office/powerpoint/2010/main" val="397594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9073" y="2703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4: Municipal </a:t>
            </a:r>
            <a:r>
              <a:rPr lang="en-ZA" b="1" dirty="0" smtClean="0">
                <a:solidFill>
                  <a:srgbClr val="000000"/>
                </a:solidFill>
                <a:latin typeface="Calibri" panose="020F0502020204030204" pitchFamily="34" charset="0"/>
              </a:rPr>
              <a:t>Transformation</a:t>
            </a:r>
            <a:endParaRPr lang="en-US" dirty="0">
              <a:solidFill>
                <a:prstClr val="black"/>
              </a:solidFill>
            </a:endParaRPr>
          </a:p>
        </p:txBody>
      </p:sp>
      <p:sp>
        <p:nvSpPr>
          <p:cNvPr id="4" name="Slide Number Placeholder 3"/>
          <p:cNvSpPr>
            <a:spLocks noGrp="1"/>
          </p:cNvSpPr>
          <p:nvPr>
            <p:ph type="sldNum" sz="quarter" idx="12"/>
          </p:nvPr>
        </p:nvSpPr>
        <p:spPr>
          <a:xfrm>
            <a:off x="6192982" y="180079"/>
            <a:ext cx="1750848" cy="340235"/>
          </a:xfrm>
        </p:spPr>
        <p:txBody>
          <a:bodyPr/>
          <a:lstStyle/>
          <a:p>
            <a:fld id="{01BCFC26-62B4-4113-B485-962636936649}" type="slidenum">
              <a:rPr lang="en-US" smtClean="0"/>
              <a:pPr/>
              <a:t>50</a:t>
            </a:fld>
            <a:r>
              <a:rPr lang="en-US" dirty="0" smtClean="0"/>
              <a:t>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33564998"/>
              </p:ext>
            </p:extLst>
          </p:nvPr>
        </p:nvGraphicFramePr>
        <p:xfrm>
          <a:off x="902997" y="1172386"/>
          <a:ext cx="10305778" cy="1556066"/>
        </p:xfrm>
        <a:graphic>
          <a:graphicData uri="http://schemas.openxmlformats.org/drawingml/2006/table">
            <a:tbl>
              <a:tblPr/>
              <a:tblGrid>
                <a:gridCol w="968086"/>
                <a:gridCol w="968086"/>
                <a:gridCol w="1419618"/>
                <a:gridCol w="509328"/>
                <a:gridCol w="509328"/>
                <a:gridCol w="592411"/>
                <a:gridCol w="592411"/>
                <a:gridCol w="585186"/>
                <a:gridCol w="585186"/>
                <a:gridCol w="1192046"/>
                <a:gridCol w="1192046"/>
                <a:gridCol w="1192046"/>
              </a:tblGrid>
              <a:tr h="285517">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8551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85032">
                <a:tc>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Institutional Development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new / reviewed policies adopted by Council by 31 March 2017 (Social)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MTOD 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5483088"/>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9073" y="2703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6: Good </a:t>
            </a:r>
            <a:r>
              <a:rPr lang="en-ZA" b="1" dirty="0" smtClean="0">
                <a:solidFill>
                  <a:srgbClr val="000000"/>
                </a:solidFill>
                <a:latin typeface="Calibri" panose="020F0502020204030204" pitchFamily="34" charset="0"/>
              </a:rPr>
              <a:t>Governance</a:t>
            </a:r>
            <a:endParaRPr lang="en-US" dirty="0">
              <a:solidFill>
                <a:prstClr val="black"/>
              </a:solidFill>
            </a:endParaRPr>
          </a:p>
        </p:txBody>
      </p:sp>
      <p:sp>
        <p:nvSpPr>
          <p:cNvPr id="4" name="Slide Number Placeholder 3"/>
          <p:cNvSpPr>
            <a:spLocks noGrp="1"/>
          </p:cNvSpPr>
          <p:nvPr>
            <p:ph type="sldNum" sz="quarter" idx="12"/>
          </p:nvPr>
        </p:nvSpPr>
        <p:spPr>
          <a:xfrm>
            <a:off x="6192982" y="180079"/>
            <a:ext cx="1750848" cy="340235"/>
          </a:xfrm>
        </p:spPr>
        <p:txBody>
          <a:bodyPr/>
          <a:lstStyle/>
          <a:p>
            <a:fld id="{01BCFC26-62B4-4113-B485-962636936649}" type="slidenum">
              <a:rPr lang="en-US" smtClean="0"/>
              <a:pPr/>
              <a:t>51</a:t>
            </a:fld>
            <a:r>
              <a:rPr lang="en-US" dirty="0" smtClean="0"/>
              <a:t>6</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004560808"/>
              </p:ext>
            </p:extLst>
          </p:nvPr>
        </p:nvGraphicFramePr>
        <p:xfrm>
          <a:off x="903001" y="1082414"/>
          <a:ext cx="10082500" cy="3430591"/>
        </p:xfrm>
        <a:graphic>
          <a:graphicData uri="http://schemas.openxmlformats.org/drawingml/2006/table">
            <a:tbl>
              <a:tblPr/>
              <a:tblGrid>
                <a:gridCol w="1243657"/>
                <a:gridCol w="850254"/>
                <a:gridCol w="1246830"/>
                <a:gridCol w="447335"/>
                <a:gridCol w="520305"/>
                <a:gridCol w="520305"/>
                <a:gridCol w="520305"/>
                <a:gridCol w="520305"/>
                <a:gridCol w="1053301"/>
                <a:gridCol w="1053301"/>
                <a:gridCol w="1053301"/>
                <a:gridCol w="1053301"/>
              </a:tblGrid>
              <a:tr h="231797">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179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85135">
                <a:tc rowSpan="3">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ZA" sz="1000" b="0" i="0" u="none" strike="noStrike" dirty="0">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Internal Audit Findings resolved per quarter as per the Audit Plan by 30 Jun 2017 (SS)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GG 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No Internal Audit conducted in the quarter under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810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AG Management Letter findings resolved by 30 Jun 2017 (SS)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11/12/13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3753">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execution of identified risk management plan within prescribed timeframes per quarter (SS)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The actions on the risk register are targeted for second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2727202"/>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17673" y="123763"/>
            <a:ext cx="1776208" cy="365125"/>
          </a:xfrm>
        </p:spPr>
        <p:txBody>
          <a:bodyPr/>
          <a:lstStyle/>
          <a:p>
            <a:fld id="{01BCFC26-62B4-4113-B485-962636936649}" type="slidenum">
              <a:rPr lang="en-US" smtClean="0"/>
              <a:pPr/>
              <a:t>52</a:t>
            </a:fld>
            <a:endParaRPr lang="en-US" dirty="0"/>
          </a:p>
        </p:txBody>
      </p:sp>
      <p:sp>
        <p:nvSpPr>
          <p:cNvPr id="4" name="TextBox 3"/>
          <p:cNvSpPr txBox="1"/>
          <p:nvPr/>
        </p:nvSpPr>
        <p:spPr>
          <a:xfrm>
            <a:off x="6102866" y="-16841"/>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4895" y="-72288"/>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542201301"/>
              </p:ext>
            </p:extLst>
          </p:nvPr>
        </p:nvGraphicFramePr>
        <p:xfrm>
          <a:off x="865632" y="938784"/>
          <a:ext cx="10082784" cy="5453754"/>
        </p:xfrm>
        <a:graphic>
          <a:graphicData uri="http://schemas.openxmlformats.org/drawingml/2006/table">
            <a:tbl>
              <a:tblPr firstRow="1" bandRow="1"/>
              <a:tblGrid>
                <a:gridCol w="5372936"/>
                <a:gridCol w="4709848"/>
              </a:tblGrid>
              <a:tr h="984147">
                <a:tc gridSpan="2">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ZA" sz="2400" dirty="0" smtClean="0">
                          <a:solidFill>
                            <a:schemeClr val="tx1"/>
                          </a:solidFill>
                        </a:rPr>
                        <a:t>OVERALL</a:t>
                      </a:r>
                      <a:r>
                        <a:rPr lang="en-ZA" sz="2400" baseline="0" dirty="0" smtClean="0">
                          <a:solidFill>
                            <a:schemeClr val="tx1"/>
                          </a:solidFill>
                        </a:rPr>
                        <a:t> PERFORMANCE</a:t>
                      </a:r>
                      <a:endParaRPr lang="en-ZA" sz="2400" dirty="0">
                        <a:solidFill>
                          <a:schemeClr val="tx1"/>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2</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NOT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2</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830531">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ACHIEVEMENT FIRST QUARTER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t>50,0%</a:t>
                      </a:r>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9842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BUDGET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dirty="0" smtClean="0">
                          <a:solidFill>
                            <a:schemeClr val="tx1"/>
                          </a:solidFill>
                        </a:rPr>
                        <a:t>R 1 104 001.20</a:t>
                      </a:r>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9842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EXPENDITURE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dirty="0" smtClean="0">
                          <a:solidFill>
                            <a:schemeClr val="tx1"/>
                          </a:solidFill>
                        </a:rPr>
                        <a:t>R 0.00</a:t>
                      </a:r>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
        <p:nvSpPr>
          <p:cNvPr id="6" name="TextBox 5"/>
          <p:cNvSpPr txBox="1"/>
          <p:nvPr/>
        </p:nvSpPr>
        <p:spPr>
          <a:xfrm>
            <a:off x="621217" y="323166"/>
            <a:ext cx="4800600" cy="646331"/>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en-US" dirty="0" smtClean="0"/>
              <a:t>Overall Performance for Community Services</a:t>
            </a:r>
            <a:endParaRPr lang="en-US" dirty="0"/>
          </a:p>
        </p:txBody>
      </p:sp>
    </p:spTree>
    <p:extLst>
      <p:ext uri="{BB962C8B-B14F-4D97-AF65-F5344CB8AC3E}">
        <p14:creationId xmlns:p14="http://schemas.microsoft.com/office/powerpoint/2010/main" val="870624162"/>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37" y="2200275"/>
            <a:ext cx="9366325" cy="3027914"/>
          </a:xfrm>
        </p:spPr>
        <p:txBody>
          <a:bodyPr>
            <a:normAutofit fontScale="90000"/>
          </a:bodyPr>
          <a:lstStyle/>
          <a:p>
            <a:pPr marL="68580" lvl="0" algn="ctr">
              <a:spcBef>
                <a:spcPct val="20000"/>
              </a:spcBef>
            </a:pPr>
            <a:r>
              <a:rPr lang="en-ZA" sz="8900" b="1" dirty="0">
                <a:solidFill>
                  <a:schemeClr val="accent1">
                    <a:lumMod val="50000"/>
                  </a:schemeClr>
                </a:solidFill>
              </a:rPr>
              <a:t>BUDGET AND TREASURY</a:t>
            </a:r>
            <a:r>
              <a:rPr lang="en-ZA" b="1" dirty="0">
                <a:solidFill>
                  <a:srgbClr val="94C600">
                    <a:lumMod val="50000"/>
                  </a:srgbClr>
                </a:solidFill>
              </a:rPr>
              <a:t/>
            </a:r>
            <a:br>
              <a:rPr lang="en-ZA" b="1" dirty="0">
                <a:solidFill>
                  <a:srgbClr val="94C600">
                    <a:lumMod val="50000"/>
                  </a:srgbClr>
                </a:solidFill>
              </a:rPr>
            </a:br>
            <a:endParaRPr lang="en-ZA" dirty="0"/>
          </a:p>
        </p:txBody>
      </p:sp>
      <p:sp>
        <p:nvSpPr>
          <p:cNvPr id="3" name="TextBox 2"/>
          <p:cNvSpPr txBox="1"/>
          <p:nvPr/>
        </p:nvSpPr>
        <p:spPr>
          <a:xfrm>
            <a:off x="6103152" y="-28466"/>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6172201" y="90237"/>
            <a:ext cx="1776208" cy="365125"/>
          </a:xfrm>
        </p:spPr>
        <p:txBody>
          <a:bodyPr/>
          <a:lstStyle/>
          <a:p>
            <a:fld id="{01BCFC26-62B4-4113-B485-962636936649}" type="slidenum">
              <a:rPr lang="en-US" smtClean="0"/>
              <a:pPr/>
              <a:t>53</a:t>
            </a:fld>
            <a:endParaRPr lang="en-US" dirty="0"/>
          </a:p>
        </p:txBody>
      </p:sp>
    </p:spTree>
    <p:extLst>
      <p:ext uri="{BB962C8B-B14F-4D97-AF65-F5344CB8AC3E}">
        <p14:creationId xmlns:p14="http://schemas.microsoft.com/office/powerpoint/2010/main" val="2582577978"/>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2 - Basic Service </a:t>
            </a:r>
            <a:r>
              <a:rPr lang="en-ZA" b="1" dirty="0" smtClean="0">
                <a:solidFill>
                  <a:srgbClr val="000000"/>
                </a:solidFill>
                <a:latin typeface="Calibri" panose="020F0502020204030204" pitchFamily="34" charset="0"/>
              </a:rPr>
              <a:t>Delivery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54</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725408082"/>
              </p:ext>
            </p:extLst>
          </p:nvPr>
        </p:nvGraphicFramePr>
        <p:xfrm>
          <a:off x="785966" y="1080800"/>
          <a:ext cx="10467052" cy="3110148"/>
        </p:xfrm>
        <a:graphic>
          <a:graphicData uri="http://schemas.openxmlformats.org/drawingml/2006/table">
            <a:tbl>
              <a:tblPr/>
              <a:tblGrid>
                <a:gridCol w="1367695"/>
                <a:gridCol w="935056"/>
                <a:gridCol w="1371184"/>
                <a:gridCol w="491952"/>
                <a:gridCol w="572199"/>
                <a:gridCol w="572199"/>
                <a:gridCol w="572199"/>
                <a:gridCol w="565220"/>
                <a:gridCol w="565220"/>
                <a:gridCol w="1151376"/>
                <a:gridCol w="1151376"/>
                <a:gridCol w="1151376"/>
              </a:tblGrid>
              <a:tr h="246084">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dirty="0">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4608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dirty="0">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dirty="0">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dirty="0">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dirty="0">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873598">
                <a:tc rowSpan="2">
                  <a:txBody>
                    <a:bodyPr/>
                    <a:lstStyle/>
                    <a:p>
                      <a:pPr algn="l" fontAlgn="t"/>
                      <a:r>
                        <a:rPr lang="en-ZA" sz="1000" b="0" i="0" u="none" strike="noStrike">
                          <a:solidFill>
                            <a:srgbClr val="000000"/>
                          </a:solidFill>
                          <a:effectLst/>
                          <a:latin typeface="Calibri" panose="020F0502020204030204" pitchFamily="34" charset="0"/>
                        </a:rPr>
                        <a:t>Improved community wellbeing through accelerated service delivery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ZA" sz="1000" b="0" i="0" u="none" strike="noStrike" dirty="0">
                          <a:solidFill>
                            <a:srgbClr val="000000"/>
                          </a:solidFill>
                          <a:effectLst/>
                          <a:latin typeface="Calibri" panose="020F0502020204030204" pitchFamily="34" charset="0"/>
                        </a:rPr>
                        <a:t>SCM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attendance at scheduled Bid Committee meetings by 30 Jun 2017 (BT)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FV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Achieved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Lack of resources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Fast-tract recruitment process and adherence to scheduled committee meetings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504">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Average # of days elapsed on successful bids awarded as per the competitive bidding process for tenders over R200,000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5565861"/>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4: Municipal </a:t>
            </a:r>
            <a:r>
              <a:rPr lang="en-ZA" b="1" dirty="0" smtClean="0">
                <a:solidFill>
                  <a:srgbClr val="000000"/>
                </a:solidFill>
                <a:latin typeface="Calibri" panose="020F0502020204030204" pitchFamily="34" charset="0"/>
              </a:rPr>
              <a:t>Transformation</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55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96855589"/>
              </p:ext>
            </p:extLst>
          </p:nvPr>
        </p:nvGraphicFramePr>
        <p:xfrm>
          <a:off x="902997" y="1113393"/>
          <a:ext cx="10335272" cy="1482323"/>
        </p:xfrm>
        <a:graphic>
          <a:graphicData uri="http://schemas.openxmlformats.org/drawingml/2006/table">
            <a:tbl>
              <a:tblPr/>
              <a:tblGrid>
                <a:gridCol w="970857"/>
                <a:gridCol w="970857"/>
                <a:gridCol w="1423681"/>
                <a:gridCol w="510786"/>
                <a:gridCol w="510786"/>
                <a:gridCol w="594106"/>
                <a:gridCol w="594106"/>
                <a:gridCol w="586861"/>
                <a:gridCol w="586861"/>
                <a:gridCol w="1195457"/>
                <a:gridCol w="1195457"/>
                <a:gridCol w="1195457"/>
              </a:tblGrid>
              <a:tr h="271986">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7198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38351">
                <a:tc>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Institutional Development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new / reviewed policies adopted by Council by 30 Jun 2017 (BT)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MTOD 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1734980"/>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5: Municipal Financial </a:t>
            </a:r>
            <a:r>
              <a:rPr lang="en-ZA" b="1" dirty="0" smtClean="0">
                <a:solidFill>
                  <a:srgbClr val="000000"/>
                </a:solidFill>
                <a:latin typeface="Calibri" panose="020F0502020204030204" pitchFamily="34" charset="0"/>
              </a:rPr>
              <a:t>Viability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56</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581275066"/>
              </p:ext>
            </p:extLst>
          </p:nvPr>
        </p:nvGraphicFramePr>
        <p:xfrm>
          <a:off x="863995" y="1099985"/>
          <a:ext cx="10330030" cy="5020595"/>
        </p:xfrm>
        <a:graphic>
          <a:graphicData uri="http://schemas.openxmlformats.org/drawingml/2006/table">
            <a:tbl>
              <a:tblPr/>
              <a:tblGrid>
                <a:gridCol w="1283478"/>
                <a:gridCol w="877480"/>
                <a:gridCol w="1286751"/>
                <a:gridCol w="461659"/>
                <a:gridCol w="461659"/>
                <a:gridCol w="536965"/>
                <a:gridCol w="536965"/>
                <a:gridCol w="536965"/>
                <a:gridCol w="1087027"/>
                <a:gridCol w="1087027"/>
                <a:gridCol w="1087027"/>
                <a:gridCol w="1087027"/>
              </a:tblGrid>
              <a:tr h="224134">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8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413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52568">
                <a:tc rowSpan="5">
                  <a:txBody>
                    <a:bodyPr/>
                    <a:lstStyle/>
                    <a:p>
                      <a:pPr algn="l" fontAlgn="t"/>
                      <a:r>
                        <a:rPr lang="en-ZA" sz="1000" b="0" i="0" u="none" strike="noStrike">
                          <a:solidFill>
                            <a:srgbClr val="000000"/>
                          </a:solidFill>
                          <a:effectLst/>
                          <a:latin typeface="Calibri" panose="020F0502020204030204" pitchFamily="34" charset="0"/>
                        </a:rPr>
                        <a:t>Become Financially Viable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en-ZA" sz="1000" b="0" i="0" u="none" strike="noStrike" dirty="0">
                          <a:solidFill>
                            <a:srgbClr val="000000"/>
                          </a:solidFill>
                          <a:effectLst/>
                          <a:latin typeface="Calibri" panose="020F0502020204030204" pitchFamily="34" charset="0"/>
                        </a:rPr>
                        <a:t>Financial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of consumer quarterly payment level received as compared to that billed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FV 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&gt;80,9%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&gt;80,9%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data integrity, non culture of payment for municipal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continuous data cleansing and awareness's through media communication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256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approved (compliant) invoices paid within 30 days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Invoice disputes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Request suppliers to send revised invoice as per date resolving the invoice queries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256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monthly section 66 MFMA reports submitted to Council with respect to staff remuneration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055">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Submission of MTRE Budget to Council for approval by the 31 May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256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monthly section 71 MFMA reports submitted to EXCO within legislative timeframes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3</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3692541"/>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5: Municipal Financial </a:t>
            </a:r>
            <a:r>
              <a:rPr lang="en-ZA" b="1" dirty="0" smtClean="0">
                <a:solidFill>
                  <a:srgbClr val="000000"/>
                </a:solidFill>
                <a:latin typeface="Calibri" panose="020F0502020204030204" pitchFamily="34" charset="0"/>
              </a:rPr>
              <a:t>Viability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57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50698677"/>
              </p:ext>
            </p:extLst>
          </p:nvPr>
        </p:nvGraphicFramePr>
        <p:xfrm>
          <a:off x="928217" y="1040990"/>
          <a:ext cx="10192066" cy="4858364"/>
        </p:xfrm>
        <a:graphic>
          <a:graphicData uri="http://schemas.openxmlformats.org/drawingml/2006/table">
            <a:tbl>
              <a:tblPr/>
              <a:tblGrid>
                <a:gridCol w="1340251"/>
                <a:gridCol w="916295"/>
                <a:gridCol w="1343670"/>
                <a:gridCol w="482080"/>
                <a:gridCol w="482080"/>
                <a:gridCol w="560719"/>
                <a:gridCol w="560719"/>
                <a:gridCol w="553879"/>
                <a:gridCol w="553879"/>
                <a:gridCol w="1135111"/>
                <a:gridCol w="1135111"/>
                <a:gridCol w="1128272"/>
              </a:tblGrid>
              <a:tr h="188309">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8830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480187">
                <a:tc rowSpan="4">
                  <a:txBody>
                    <a:bodyPr/>
                    <a:lstStyle/>
                    <a:p>
                      <a:pPr algn="l" fontAlgn="t"/>
                      <a:r>
                        <a:rPr lang="en-ZA" sz="1000" b="0" i="0" u="none" strike="noStrike" dirty="0">
                          <a:solidFill>
                            <a:srgbClr val="000000"/>
                          </a:solidFill>
                          <a:effectLst/>
                          <a:latin typeface="Calibri" panose="020F0502020204030204" pitchFamily="34" charset="0"/>
                        </a:rPr>
                        <a:t>Become Financially Viable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en-ZA" sz="1000" b="0" i="0" u="none" strike="noStrike" dirty="0">
                          <a:solidFill>
                            <a:srgbClr val="000000"/>
                          </a:solidFill>
                          <a:effectLst/>
                          <a:latin typeface="Calibri" panose="020F0502020204030204" pitchFamily="34" charset="0"/>
                        </a:rPr>
                        <a:t>Financial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SCM quarterly reports submitted to Exco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0249">
                <a:tc vMerge="1">
                  <a:txBody>
                    <a:bodyPr/>
                    <a:lstStyle/>
                    <a:p>
                      <a:endParaRPr lang="en-ZA"/>
                    </a:p>
                  </a:txBody>
                  <a:tcPr/>
                </a:tc>
                <a:tc vMerge="1">
                  <a:txBody>
                    <a:bodyPr/>
                    <a:lstStyle/>
                    <a:p>
                      <a:endParaRPr lang="en-ZA"/>
                    </a:p>
                  </a:txBody>
                  <a:tcPr/>
                </a:tc>
                <a:tc>
                  <a:txBody>
                    <a:bodyPr/>
                    <a:lstStyle/>
                    <a:p>
                      <a:pPr algn="l" fontAlgn="t"/>
                      <a:r>
                        <a:rPr lang="en-ZA" sz="1000" b="0" i="0" u="none" strike="noStrike" dirty="0">
                          <a:solidFill>
                            <a:srgbClr val="000000"/>
                          </a:solidFill>
                          <a:effectLst/>
                          <a:latin typeface="Calibri" panose="020F0502020204030204" pitchFamily="34" charset="0"/>
                        </a:rPr>
                        <a:t>Annual submission of the asset verification report to the MM  by 30 Sept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FV 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0312">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Draft Annual Financial Statements (AFS) submitted on or before the 28 August 2016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3 210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99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spend of the FMG funds by 30 Jun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FMG 1810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Calibri" panose="020F0502020204030204" pitchFamily="34" charset="0"/>
                        </a:rPr>
                        <a:t>The invoice for the upgrade of financial system was received towards month end of the 1</a:t>
                      </a:r>
                      <a:r>
                        <a:rPr lang="en-ZA" sz="1000" b="0" i="0" u="none" strike="noStrike" baseline="30000" dirty="0">
                          <a:solidFill>
                            <a:srgbClr val="000000"/>
                          </a:solidFill>
                          <a:effectLst/>
                          <a:latin typeface="Calibri" panose="020F0502020204030204" pitchFamily="34" charset="0"/>
                        </a:rPr>
                        <a:t>st</a:t>
                      </a:r>
                      <a:r>
                        <a:rPr lang="en-ZA" sz="1000" b="0" i="0" u="none" strike="noStrike" dirty="0">
                          <a:solidFill>
                            <a:srgbClr val="000000"/>
                          </a:solidFill>
                          <a:effectLst/>
                          <a:latin typeface="Calibri" panose="020F0502020204030204" pitchFamily="34" charset="0"/>
                        </a:rPr>
                        <a:t> quarter which ended up being paid in the 2</a:t>
                      </a:r>
                      <a:r>
                        <a:rPr lang="en-ZA" sz="1000" b="0" i="0" u="none" strike="noStrike" baseline="30000" dirty="0">
                          <a:solidFill>
                            <a:srgbClr val="000000"/>
                          </a:solidFill>
                          <a:effectLst/>
                          <a:latin typeface="Calibri" panose="020F0502020204030204" pitchFamily="34" charset="0"/>
                        </a:rPr>
                        <a:t>nd</a:t>
                      </a:r>
                      <a:r>
                        <a:rPr lang="en-ZA" sz="1000" b="0" i="0" u="none" strike="noStrike" dirty="0">
                          <a:solidFill>
                            <a:srgbClr val="000000"/>
                          </a:solidFill>
                          <a:effectLst/>
                          <a:latin typeface="Calibri" panose="020F0502020204030204" pitchFamily="34" charset="0"/>
                        </a:rPr>
                        <a:t>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The municipality will fast-track spending, starting from the second quarter since we have paid an upgrade for financial system. This will also enable MUNSOFT consultant to be onsite to assist the municipality with the implementation of </a:t>
                      </a:r>
                      <a:r>
                        <a:rPr lang="en-ZA" sz="1000" b="0" i="0" u="none" strike="noStrike" dirty="0" err="1">
                          <a:solidFill>
                            <a:srgbClr val="000000"/>
                          </a:solidFill>
                          <a:effectLst/>
                          <a:latin typeface="Calibri" panose="020F0502020204030204" pitchFamily="34" charset="0"/>
                        </a:rPr>
                        <a:t>mSCOA</a:t>
                      </a:r>
                      <a:r>
                        <a:rPr lang="en-ZA" sz="1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5357394"/>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5: Municipal Financial </a:t>
            </a:r>
            <a:r>
              <a:rPr lang="en-ZA" b="1" dirty="0" smtClean="0">
                <a:solidFill>
                  <a:srgbClr val="000000"/>
                </a:solidFill>
                <a:latin typeface="Calibri" panose="020F0502020204030204" pitchFamily="34" charset="0"/>
              </a:rPr>
              <a:t>Viability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58</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833945487"/>
              </p:ext>
            </p:extLst>
          </p:nvPr>
        </p:nvGraphicFramePr>
        <p:xfrm>
          <a:off x="1096543" y="1019041"/>
          <a:ext cx="10053239" cy="4496857"/>
        </p:xfrm>
        <a:graphic>
          <a:graphicData uri="http://schemas.openxmlformats.org/drawingml/2006/table">
            <a:tbl>
              <a:tblPr/>
              <a:tblGrid>
                <a:gridCol w="1240828"/>
                <a:gridCol w="848322"/>
                <a:gridCol w="1243993"/>
                <a:gridCol w="446318"/>
                <a:gridCol w="519122"/>
                <a:gridCol w="519122"/>
                <a:gridCol w="519122"/>
                <a:gridCol w="519122"/>
                <a:gridCol w="1050905"/>
                <a:gridCol w="1050905"/>
                <a:gridCol w="1050905"/>
                <a:gridCol w="1044575"/>
              </a:tblGrid>
              <a:tr h="213628">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dirty="0">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1362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dirty="0">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89499">
                <a:tc rowSpan="5">
                  <a:txBody>
                    <a:bodyPr/>
                    <a:lstStyle/>
                    <a:p>
                      <a:pPr algn="l" fontAlgn="t"/>
                      <a:r>
                        <a:rPr lang="en-ZA" sz="1000" b="0" i="0" u="none" strike="noStrike">
                          <a:solidFill>
                            <a:srgbClr val="000000"/>
                          </a:solidFill>
                          <a:effectLst/>
                          <a:latin typeface="Calibri" panose="020F0502020204030204" pitchFamily="34" charset="0"/>
                        </a:rPr>
                        <a:t>Become Financially Viable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t"/>
                      <a:r>
                        <a:rPr lang="en-ZA" sz="1000" b="0" i="0" u="none" strike="noStrike">
                          <a:solidFill>
                            <a:srgbClr val="000000"/>
                          </a:solidFill>
                          <a:effectLst/>
                          <a:latin typeface="Calibri" panose="020F0502020204030204" pitchFamily="34" charset="0"/>
                        </a:rPr>
                        <a:t>Financial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quarterly section 52(d) MFMA reports submitted to Executive Mayor within legislative timeframes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411">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Section 72 (midyear) MFMA reports submitted to Executive Mayor within legislative timeframes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750">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monthly SCM deviation reports submitted to the MM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6333">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municipal fleet vehicle reports submitted each quarter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608">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MFMA checklists submitted per quarter as legislated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FV 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4049345"/>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5: Municipal Financial </a:t>
            </a:r>
            <a:r>
              <a:rPr lang="en-ZA" b="1" dirty="0" smtClean="0">
                <a:solidFill>
                  <a:srgbClr val="000000"/>
                </a:solidFill>
                <a:latin typeface="Calibri" panose="020F0502020204030204" pitchFamily="34" charset="0"/>
              </a:rPr>
              <a:t>Viability</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59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75909208"/>
              </p:ext>
            </p:extLst>
          </p:nvPr>
        </p:nvGraphicFramePr>
        <p:xfrm>
          <a:off x="902997" y="1111910"/>
          <a:ext cx="10320525" cy="3710812"/>
        </p:xfrm>
        <a:graphic>
          <a:graphicData uri="http://schemas.openxmlformats.org/drawingml/2006/table">
            <a:tbl>
              <a:tblPr/>
              <a:tblGrid>
                <a:gridCol w="1283110"/>
                <a:gridCol w="877228"/>
                <a:gridCol w="1286383"/>
                <a:gridCol w="461527"/>
                <a:gridCol w="461527"/>
                <a:gridCol w="536812"/>
                <a:gridCol w="536812"/>
                <a:gridCol w="536812"/>
                <a:gridCol w="1086715"/>
                <a:gridCol w="1086715"/>
                <a:gridCol w="1086715"/>
                <a:gridCol w="1080169"/>
              </a:tblGrid>
              <a:tr h="250731">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dirty="0">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5073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dirty="0">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dirty="0">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065604">
                <a:tc rowSpan="4">
                  <a:txBody>
                    <a:bodyPr/>
                    <a:lstStyle/>
                    <a:p>
                      <a:pPr algn="l" fontAlgn="t"/>
                      <a:r>
                        <a:rPr lang="en-ZA" sz="1000" b="0" i="0" u="none" strike="noStrike">
                          <a:solidFill>
                            <a:srgbClr val="000000"/>
                          </a:solidFill>
                          <a:effectLst/>
                          <a:latin typeface="Calibri" panose="020F0502020204030204" pitchFamily="34" charset="0"/>
                        </a:rPr>
                        <a:t>Become Financially Viable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t"/>
                      <a:r>
                        <a:rPr lang="en-ZA" sz="1000" b="0" i="0" u="none" strike="noStrike">
                          <a:solidFill>
                            <a:srgbClr val="000000"/>
                          </a:solidFill>
                          <a:effectLst/>
                          <a:latin typeface="Calibri" panose="020F0502020204030204" pitchFamily="34" charset="0"/>
                        </a:rPr>
                        <a:t>Financial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(indigents) households with access to free basic electricity services by 30 Jun 2017 (GKPI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smtClean="0">
                          <a:solidFill>
                            <a:srgbClr val="000000"/>
                          </a:solidFill>
                          <a:effectLst/>
                          <a:latin typeface="Calibri" panose="020F0502020204030204" pitchFamily="34" charset="0"/>
                        </a:rPr>
                        <a:t>Not</a:t>
                      </a:r>
                      <a:r>
                        <a:rPr lang="en-ZA" sz="1000" b="0" i="0" u="none" strike="noStrike" baseline="0" dirty="0" smtClean="0">
                          <a:solidFill>
                            <a:srgbClr val="000000"/>
                          </a:solidFill>
                          <a:effectLst/>
                          <a:latin typeface="Calibri" panose="020F0502020204030204" pitchFamily="34" charset="0"/>
                        </a:rPr>
                        <a:t> A</a:t>
                      </a:r>
                      <a:r>
                        <a:rPr lang="en-ZA" sz="1000" b="0" i="0" u="none" strike="noStrike" dirty="0" smtClean="0">
                          <a:solidFill>
                            <a:srgbClr val="000000"/>
                          </a:solidFill>
                          <a:effectLst/>
                          <a:latin typeface="Calibri" panose="020F0502020204030204" pitchFamily="34" charset="0"/>
                        </a:rPr>
                        <a:t>chieved</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9363">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Cost coverage ratio by the 30 June 2017 (GKPI)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2484">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outstanding service debtors to revenue by the 30 June 2017 (GKPI)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31,40%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1899">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Debt coverage ratio by the 30 June 2017 (GKPI)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572667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914400"/>
            <a:ext cx="8458200" cy="1477328"/>
          </a:xfrm>
          <a:prstGeom prst="rect">
            <a:avLst/>
          </a:prstGeom>
        </p:spPr>
        <p:txBody>
          <a:bodyPr wrap="square">
            <a:spAutoFit/>
          </a:bodyPr>
          <a:lstStyle/>
          <a:p>
            <a:endParaRPr lang="en-US" dirty="0">
              <a:solidFill>
                <a:prstClr val="black"/>
              </a:solidFill>
              <a:latin typeface="Arial" panose="020B0604020202020204" pitchFamily="34" charset="0"/>
              <a:cs typeface="Arial" panose="020B0604020202020204" pitchFamily="34" charset="0"/>
            </a:endParaRPr>
          </a:p>
          <a:p>
            <a:pPr>
              <a:defRPr/>
            </a:pPr>
            <a:r>
              <a:rPr lang="en-ZA" altLang="en-US" u="sng" dirty="0">
                <a:solidFill>
                  <a:prstClr val="black"/>
                </a:solidFill>
                <a:latin typeface="Agency FB" panose="020B0503020202020204" pitchFamily="34" charset="0"/>
                <a:cs typeface="Arial" panose="020B0604020202020204" pitchFamily="34" charset="0"/>
              </a:rPr>
              <a:t>PROGRESS ON AG MATTERS</a:t>
            </a:r>
          </a:p>
          <a:p>
            <a:pPr>
              <a:defRPr/>
            </a:pPr>
            <a:endParaRPr lang="en-ZA" altLang="en-US" u="sng" dirty="0">
              <a:solidFill>
                <a:prstClr val="black"/>
              </a:solidFill>
              <a:latin typeface="Arial" panose="020B0604020202020204" pitchFamily="34" charset="0"/>
              <a:cs typeface="Arial" panose="020B0604020202020204" pitchFamily="34" charset="0"/>
            </a:endParaRPr>
          </a:p>
          <a:p>
            <a:pPr>
              <a:defRPr/>
            </a:pPr>
            <a:endParaRPr lang="en-ZA" altLang="en-US" u="sng"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algn="ctr"/>
            <a:r>
              <a:rPr lang="en-US" b="1" dirty="0">
                <a:solidFill>
                  <a:srgbClr val="002060"/>
                </a:solidFill>
              </a:rPr>
              <a:t>EPMLM 2016/2017   1</a:t>
            </a:r>
            <a:r>
              <a:rPr lang="en-US" b="1" baseline="30000" dirty="0">
                <a:solidFill>
                  <a:srgbClr val="002060"/>
                </a:solidFill>
              </a:rPr>
              <a:t>st</a:t>
            </a:r>
            <a:r>
              <a:rPr lang="en-US" b="1" dirty="0">
                <a:solidFill>
                  <a:srgbClr val="002060"/>
                </a:solidFill>
              </a:rPr>
              <a:t> QUARTER EXCO LEKGOTLA AGENDA</a:t>
            </a:r>
          </a:p>
        </p:txBody>
      </p:sp>
      <p:sp>
        <p:nvSpPr>
          <p:cNvPr id="6" name="TextBox 5"/>
          <p:cNvSpPr txBox="1"/>
          <p:nvPr/>
        </p:nvSpPr>
        <p:spPr>
          <a:xfrm>
            <a:off x="1752600" y="138499"/>
            <a:ext cx="4343400" cy="369332"/>
          </a:xfrm>
          <a:prstGeom prst="rect">
            <a:avLst/>
          </a:prstGeom>
          <a:solidFill>
            <a:srgbClr val="92D050"/>
          </a:solidFill>
        </p:spPr>
        <p:txBody>
          <a:bodyPr wrap="square" rtlCol="0">
            <a:spAutoFit/>
          </a:bodyPr>
          <a:lstStyle/>
          <a:p>
            <a:pPr algn="ctr"/>
            <a:r>
              <a:rPr lang="en-US" b="1" dirty="0">
                <a:solidFill>
                  <a:srgbClr val="002060"/>
                </a:solidFill>
              </a:rPr>
              <a:t>MUNICIPAL MANAGER’S OVERVIEW </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14786"/>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2209800" y="1828800"/>
          <a:ext cx="6934200" cy="1143000"/>
        </p:xfrm>
        <a:graphic>
          <a:graphicData uri="http://schemas.openxmlformats.org/drawingml/2006/table">
            <a:tbl>
              <a:tblPr firstRow="1" bandRow="1">
                <a:tableStyleId>{5C22544A-7EE6-4342-B048-85BDC9FD1C3A}</a:tableStyleId>
              </a:tblPr>
              <a:tblGrid>
                <a:gridCol w="3467100"/>
                <a:gridCol w="3467100"/>
              </a:tblGrid>
              <a:tr h="571500">
                <a:tc>
                  <a:txBody>
                    <a:bodyPr/>
                    <a:lstStyle/>
                    <a:p>
                      <a:r>
                        <a:rPr lang="en-ZA" dirty="0" smtClean="0">
                          <a:latin typeface="Agency FB" panose="020B0503020202020204" pitchFamily="34" charset="0"/>
                        </a:rPr>
                        <a:t>NO OF ISSUES RAISED</a:t>
                      </a:r>
                      <a:endParaRPr lang="en-ZA" dirty="0">
                        <a:latin typeface="Agency FB" panose="020B0503020202020204" pitchFamily="34" charset="0"/>
                      </a:endParaRPr>
                    </a:p>
                  </a:txBody>
                  <a:tcPr/>
                </a:tc>
                <a:tc>
                  <a:txBody>
                    <a:bodyPr/>
                    <a:lstStyle/>
                    <a:p>
                      <a:r>
                        <a:rPr lang="en-ZA" dirty="0" smtClean="0">
                          <a:latin typeface="Agency FB" panose="020B0503020202020204" pitchFamily="34" charset="0"/>
                        </a:rPr>
                        <a:t>NUMBER OF ISSUES RESOLVED</a:t>
                      </a:r>
                      <a:endParaRPr lang="en-ZA" dirty="0">
                        <a:latin typeface="Agency FB" panose="020B0503020202020204" pitchFamily="34" charset="0"/>
                      </a:endParaRPr>
                    </a:p>
                  </a:txBody>
                  <a:tcPr/>
                </a:tc>
              </a:tr>
              <a:tr h="571500">
                <a:tc>
                  <a:txBody>
                    <a:bodyPr/>
                    <a:lstStyle/>
                    <a:p>
                      <a:r>
                        <a:rPr lang="en-ZA" dirty="0" smtClean="0">
                          <a:latin typeface="Agency FB" panose="020B0503020202020204" pitchFamily="34" charset="0"/>
                        </a:rPr>
                        <a:t>137</a:t>
                      </a:r>
                      <a:endParaRPr lang="en-ZA" dirty="0">
                        <a:latin typeface="Agency FB" panose="020B0503020202020204" pitchFamily="34" charset="0"/>
                      </a:endParaRPr>
                    </a:p>
                  </a:txBody>
                  <a:tcPr/>
                </a:tc>
                <a:tc>
                  <a:txBody>
                    <a:bodyPr/>
                    <a:lstStyle/>
                    <a:p>
                      <a:r>
                        <a:rPr lang="en-ZA" dirty="0" smtClean="0">
                          <a:solidFill>
                            <a:schemeClr val="tx1"/>
                          </a:solidFill>
                          <a:latin typeface="Agency FB" panose="020B0503020202020204" pitchFamily="34" charset="0"/>
                        </a:rPr>
                        <a:t>118</a:t>
                      </a:r>
                      <a:endParaRPr lang="en-ZA" dirty="0">
                        <a:solidFill>
                          <a:schemeClr val="tx1"/>
                        </a:solidFill>
                        <a:latin typeface="Agency FB" panose="020B0503020202020204" pitchFamily="34" charset="0"/>
                      </a:endParaRPr>
                    </a:p>
                  </a:txBody>
                  <a:tcPr/>
                </a:tc>
              </a:tr>
            </a:tbl>
          </a:graphicData>
        </a:graphic>
      </p:graphicFrame>
      <p:sp>
        <p:nvSpPr>
          <p:cNvPr id="2" name="Slide Number Placeholder 1"/>
          <p:cNvSpPr>
            <a:spLocks noGrp="1"/>
          </p:cNvSpPr>
          <p:nvPr>
            <p:ph type="sldNum" sz="quarter" idx="12"/>
          </p:nvPr>
        </p:nvSpPr>
        <p:spPr/>
        <p:txBody>
          <a:bodyPr/>
          <a:lstStyle/>
          <a:p>
            <a:fld id="{01BCFC26-62B4-4113-B485-962636936649}" type="slidenum">
              <a:rPr lang="en-US" smtClean="0"/>
              <a:pPr/>
              <a:t>6</a:t>
            </a:fld>
            <a:endParaRPr lang="en-US"/>
          </a:p>
        </p:txBody>
      </p:sp>
    </p:spTree>
    <p:extLst>
      <p:ext uri="{BB962C8B-B14F-4D97-AF65-F5344CB8AC3E}">
        <p14:creationId xmlns:p14="http://schemas.microsoft.com/office/powerpoint/2010/main" val="2420365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 </a:t>
            </a:r>
            <a:endParaRPr lang="en-US" b="1"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1217" y="323166"/>
            <a:ext cx="4800600" cy="36933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ZA" b="1" dirty="0">
                <a:solidFill>
                  <a:srgbClr val="000000"/>
                </a:solidFill>
                <a:latin typeface="Calibri" panose="020F0502020204030204" pitchFamily="34" charset="0"/>
              </a:rPr>
              <a:t>KPA 6: Good </a:t>
            </a:r>
            <a:r>
              <a:rPr lang="en-ZA" b="1" dirty="0" smtClean="0">
                <a:solidFill>
                  <a:srgbClr val="000000"/>
                </a:solidFill>
                <a:latin typeface="Calibri" panose="020F0502020204030204" pitchFamily="34" charset="0"/>
              </a:rPr>
              <a:t>Governance</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60</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005671370"/>
              </p:ext>
            </p:extLst>
          </p:nvPr>
        </p:nvGraphicFramePr>
        <p:xfrm>
          <a:off x="885982" y="979748"/>
          <a:ext cx="10204804" cy="4329671"/>
        </p:xfrm>
        <a:graphic>
          <a:graphicData uri="http://schemas.openxmlformats.org/drawingml/2006/table">
            <a:tbl>
              <a:tblPr/>
              <a:tblGrid>
                <a:gridCol w="1258743"/>
                <a:gridCol w="860569"/>
                <a:gridCol w="1261954"/>
                <a:gridCol w="452762"/>
                <a:gridCol w="526616"/>
                <a:gridCol w="526616"/>
                <a:gridCol w="526616"/>
                <a:gridCol w="526616"/>
                <a:gridCol w="1066078"/>
                <a:gridCol w="1066078"/>
                <a:gridCol w="1066078"/>
                <a:gridCol w="1066078"/>
              </a:tblGrid>
              <a:tr h="227280">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728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965936">
                <a:tc rowSpan="4">
                  <a:txBody>
                    <a:bodyPr/>
                    <a:lstStyle/>
                    <a:p>
                      <a:pPr algn="l" fontAlgn="t"/>
                      <a:r>
                        <a:rPr lang="en-ZA" sz="1000" b="0" i="0" u="none" strike="noStrike">
                          <a:solidFill>
                            <a:srgbClr val="000000"/>
                          </a:solidFill>
                          <a:effectLst/>
                          <a:latin typeface="Calibri" panose="020F0502020204030204" pitchFamily="34" charset="0"/>
                        </a:rPr>
                        <a:t>Build effective and efficient Organization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t"/>
                      <a:r>
                        <a:rPr lang="en-ZA" sz="1000" b="0" i="0" u="none" strike="noStrike">
                          <a:solidFill>
                            <a:srgbClr val="000000"/>
                          </a:solidFill>
                          <a:effectLst/>
                          <a:latin typeface="Calibri" panose="020F0502020204030204" pitchFamily="34" charset="0"/>
                        </a:rPr>
                        <a:t>Good Governance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 of Internal Audit Findings resolved per quarter as per the Audit Plan by 30 Jun 2017 (BT)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 No Internal Audit conducted in the quarter under 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2750">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of AG Management Letter findings resolved by 30 Jun 2017 (BT)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11/12/13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9124">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 execution of identified risk management plan within prescribed timeframes per quarter (BT)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 The actions on the risk register are targeted for second Quarter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None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7301">
                <a:tc vMerge="1">
                  <a:txBody>
                    <a:bodyPr/>
                    <a:lstStyle/>
                    <a:p>
                      <a:endParaRPr lang="en-ZA"/>
                    </a:p>
                  </a:txBody>
                  <a:tcPr/>
                </a:tc>
                <a:tc vMerge="1">
                  <a:txBody>
                    <a:bodyPr/>
                    <a:lstStyle/>
                    <a:p>
                      <a:endParaRPr lang="en-ZA"/>
                    </a:p>
                  </a:txBody>
                  <a:tcPr/>
                </a:tc>
                <a:tc>
                  <a:txBody>
                    <a:bodyPr/>
                    <a:lstStyle/>
                    <a:p>
                      <a:pPr algn="l" fontAlgn="t"/>
                      <a:r>
                        <a:rPr lang="en-ZA" sz="1000" b="0" i="0" u="none" strike="noStrike">
                          <a:solidFill>
                            <a:srgbClr val="000000"/>
                          </a:solidFill>
                          <a:effectLst/>
                          <a:latin typeface="Calibri" panose="020F0502020204030204" pitchFamily="34" charset="0"/>
                        </a:rPr>
                        <a:t>Action Plan on issues raised by the Auditor General compiled and tabled to Council by  January 2017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GG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Oper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8013050"/>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9073" y="11257"/>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1102" y="-28466"/>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6213764" y="90237"/>
            <a:ext cx="1776208" cy="365125"/>
          </a:xfrm>
        </p:spPr>
        <p:txBody>
          <a:bodyPr/>
          <a:lstStyle/>
          <a:p>
            <a:fld id="{01BCFC26-62B4-4113-B485-962636936649}" type="slidenum">
              <a:rPr lang="en-US" smtClean="0"/>
              <a:pPr/>
              <a:t>61</a:t>
            </a:fld>
            <a:endParaRPr lang="en-US" dirty="0"/>
          </a:p>
        </p:txBody>
      </p:sp>
      <p:sp>
        <p:nvSpPr>
          <p:cNvPr id="6" name="TextBox 5"/>
          <p:cNvSpPr txBox="1"/>
          <p:nvPr/>
        </p:nvSpPr>
        <p:spPr>
          <a:xfrm>
            <a:off x="621217" y="323166"/>
            <a:ext cx="4800600" cy="646331"/>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en-US" dirty="0" smtClean="0"/>
              <a:t>Overall Performance for Budget &amp; Treasury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66622607"/>
              </p:ext>
            </p:extLst>
          </p:nvPr>
        </p:nvGraphicFramePr>
        <p:xfrm>
          <a:off x="865632" y="938784"/>
          <a:ext cx="10082784" cy="5309615"/>
        </p:xfrm>
        <a:graphic>
          <a:graphicData uri="http://schemas.openxmlformats.org/drawingml/2006/table">
            <a:tbl>
              <a:tblPr firstRow="1" bandRow="1"/>
              <a:tblGrid>
                <a:gridCol w="5041392"/>
                <a:gridCol w="5041392"/>
              </a:tblGrid>
              <a:tr h="984147">
                <a:tc gridSpan="2">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ZA" sz="2400" dirty="0" smtClean="0">
                          <a:solidFill>
                            <a:schemeClr val="tx1"/>
                          </a:solidFill>
                        </a:rPr>
                        <a:t>OVERALL</a:t>
                      </a:r>
                      <a:r>
                        <a:rPr lang="en-ZA" sz="2400" baseline="0" dirty="0" smtClean="0">
                          <a:solidFill>
                            <a:schemeClr val="tx1"/>
                          </a:solidFill>
                        </a:rPr>
                        <a:t> PERFORMANCE</a:t>
                      </a:r>
                      <a:endParaRPr lang="en-ZA" sz="2400" dirty="0">
                        <a:solidFill>
                          <a:schemeClr val="tx1"/>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solidFill>
                            <a:schemeClr val="tx1"/>
                          </a:solidFill>
                        </a:rPr>
                        <a:t>10</a:t>
                      </a:r>
                      <a:endParaRPr lang="en-ZA"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TARGETS NOT ACHIEVED</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solidFill>
                            <a:schemeClr val="tx1"/>
                          </a:solidFill>
                        </a:rPr>
                        <a:t>5</a:t>
                      </a:r>
                      <a:endParaRPr lang="en-ZA"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9842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latin typeface="Arial" panose="020B0604020202020204" pitchFamily="34" charset="0"/>
                          <a:cs typeface="Arial" panose="020B0604020202020204" pitchFamily="34" charset="0"/>
                        </a:rPr>
                        <a:t>PERCENTAGE FOR ANNUAL</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PERFORMANCE</a:t>
                      </a:r>
                      <a:endParaRPr lang="en-ZA" sz="1600" dirty="0">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dirty="0" smtClean="0">
                          <a:solidFill>
                            <a:schemeClr val="tx1"/>
                          </a:solidFill>
                        </a:rPr>
                        <a:t>66,7%</a:t>
                      </a:r>
                      <a:endParaRPr lang="en-ZA"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BUDGET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 </a:t>
                      </a:r>
                      <a:r>
                        <a:rPr kumimoji="0" lang="en-ZW" sz="1400" b="0" i="0" u="none" strike="noStrike" kern="1200" cap="none" spc="0" normalizeH="0" baseline="0" noProof="0" dirty="0" smtClean="0">
                          <a:ln>
                            <a:noFill/>
                          </a:ln>
                          <a:solidFill>
                            <a:prstClr val="black"/>
                          </a:solidFill>
                          <a:effectLst/>
                          <a:uLnTx/>
                          <a:uFillTx/>
                          <a:latin typeface="Arial" pitchFamily="34" charset="0"/>
                          <a:cs typeface="Arial" pitchFamily="34" charset="0"/>
                        </a:rPr>
                        <a:t>5 020 000</a:t>
                      </a:r>
                    </a:p>
                    <a:p>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83531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ZA" sz="1600" dirty="0" smtClean="0">
                          <a:solidFill>
                            <a:schemeClr val="tx1"/>
                          </a:solidFill>
                          <a:latin typeface="Arial" panose="020B0604020202020204" pitchFamily="34" charset="0"/>
                          <a:cs typeface="Arial" panose="020B0604020202020204" pitchFamily="34" charset="0"/>
                        </a:rPr>
                        <a:t>EXPENDITURE </a:t>
                      </a:r>
                      <a:endParaRPr lang="en-ZA" sz="1600" dirty="0">
                        <a:solidFill>
                          <a:schemeClr val="tx1"/>
                        </a:solidFill>
                        <a:latin typeface="Arial" panose="020B0604020202020204" pitchFamily="34" charset="0"/>
                        <a:cs typeface="Arial" panose="020B0604020202020204" pitchFamily="34" charset="0"/>
                      </a:endParaRPr>
                    </a:p>
                  </a:txBody>
                  <a:tcPr marT="45754" marB="457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 </a:t>
                      </a:r>
                      <a:r>
                        <a:rPr kumimoji="0" lang="en-ZA" sz="1400" b="0" i="0" u="none" strike="noStrike" kern="1200" cap="none" spc="0" normalizeH="0" baseline="0" noProof="0" dirty="0" smtClean="0">
                          <a:ln>
                            <a:noFill/>
                          </a:ln>
                          <a:solidFill>
                            <a:prstClr val="black"/>
                          </a:solidFill>
                          <a:effectLst/>
                          <a:uLnTx/>
                          <a:uFillTx/>
                          <a:latin typeface="Arial" pitchFamily="34" charset="0"/>
                          <a:cs typeface="Arial" pitchFamily="34" charset="0"/>
                        </a:rPr>
                        <a:t>3 223 227</a:t>
                      </a:r>
                    </a:p>
                    <a:p>
                      <a:endParaRPr lang="en-US"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Tree>
    <p:extLst>
      <p:ext uri="{BB962C8B-B14F-4D97-AF65-F5344CB8AC3E}">
        <p14:creationId xmlns:p14="http://schemas.microsoft.com/office/powerpoint/2010/main" val="1154365517"/>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BCFC26-62B4-4113-B485-962636936649}" type="slidenum">
              <a:rPr lang="en-US" smtClean="0"/>
              <a:pPr/>
              <a:t>62</a:t>
            </a:fld>
            <a:endParaRPr lang="en-US"/>
          </a:p>
        </p:txBody>
      </p:sp>
      <p:sp>
        <p:nvSpPr>
          <p:cNvPr id="3" name="Rectangle 2"/>
          <p:cNvSpPr/>
          <p:nvPr/>
        </p:nvSpPr>
        <p:spPr>
          <a:xfrm>
            <a:off x="3048000" y="1905506"/>
            <a:ext cx="6096000" cy="3046988"/>
          </a:xfrm>
          <a:prstGeom prst="rect">
            <a:avLst/>
          </a:prstGeom>
        </p:spPr>
        <p:txBody>
          <a:bodyPr>
            <a:spAutoFit/>
          </a:bodyPr>
          <a:lstStyle/>
          <a:p>
            <a:pPr lvl="0" algn="ctr"/>
            <a:r>
              <a:rPr lang="en-US" sz="9600" u="sng" dirty="0">
                <a:solidFill>
                  <a:prstClr val="black"/>
                </a:solidFill>
                <a:latin typeface="Arial" panose="020B0604020202020204" pitchFamily="34" charset="0"/>
                <a:cs typeface="Arial" panose="020B0604020202020204" pitchFamily="34" charset="0"/>
              </a:rPr>
              <a:t>THANK YOU</a:t>
            </a:r>
          </a:p>
        </p:txBody>
      </p:sp>
      <p:sp>
        <p:nvSpPr>
          <p:cNvPr id="4" name="TextBox 3"/>
          <p:cNvSpPr txBox="1"/>
          <p:nvPr/>
        </p:nvSpPr>
        <p:spPr>
          <a:xfrm>
            <a:off x="6111961" y="0"/>
            <a:ext cx="3982029"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3990" y="-71680"/>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92875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0" y="274638"/>
            <a:ext cx="10972800" cy="1143000"/>
          </a:xfrm>
        </p:spPr>
        <p:txBody>
          <a:bodyPr/>
          <a:lstStyle/>
          <a:p>
            <a:pPr eaLnBrk="1" hangingPunct="1"/>
            <a:r>
              <a:rPr lang="en-ZA" altLang="en-US" smtClean="0">
                <a:latin typeface="Arial" panose="020B0604020202020204" pitchFamily="34" charset="0"/>
                <a:cs typeface="Arial" panose="020B0604020202020204" pitchFamily="34" charset="0"/>
              </a:rPr>
              <a:t>  </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873772205"/>
              </p:ext>
            </p:extLst>
          </p:nvPr>
        </p:nvGraphicFramePr>
        <p:xfrm>
          <a:off x="772732" y="927281"/>
          <a:ext cx="10676585" cy="5344727"/>
        </p:xfrm>
        <a:graphic>
          <a:graphicData uri="http://schemas.openxmlformats.org/drawingml/2006/table">
            <a:tbl>
              <a:tblPr firstRow="1" bandRow="1">
                <a:tableStyleId>{5C22544A-7EE6-4342-B048-85BDC9FD1C3A}</a:tableStyleId>
              </a:tblPr>
              <a:tblGrid>
                <a:gridCol w="4536687"/>
                <a:gridCol w="1504336"/>
                <a:gridCol w="1104617"/>
                <a:gridCol w="1201400"/>
                <a:gridCol w="1098841"/>
                <a:gridCol w="1230704"/>
              </a:tblGrid>
              <a:tr h="577041">
                <a:tc>
                  <a:txBody>
                    <a:bodyPr/>
                    <a:lstStyle/>
                    <a:p>
                      <a:pPr algn="l">
                        <a:lnSpc>
                          <a:spcPct val="115000"/>
                        </a:lnSpc>
                        <a:spcAft>
                          <a:spcPts val="0"/>
                        </a:spcAft>
                      </a:pPr>
                      <a:r>
                        <a:rPr lang="en-ZA" sz="1600" b="1" kern="1200" dirty="0">
                          <a:solidFill>
                            <a:schemeClr val="tx1"/>
                          </a:solidFill>
                          <a:effectLst/>
                          <a:latin typeface="Agency FB" panose="020B0503020202020204" pitchFamily="34" charset="0"/>
                          <a:ea typeface="Times New Roman" panose="02020603050405020304" pitchFamily="18" charset="0"/>
                        </a:rPr>
                        <a:t>KPA</a:t>
                      </a:r>
                      <a:endParaRPr lang="en-ZA" sz="1600" dirty="0">
                        <a:solidFill>
                          <a:schemeClr val="tx1"/>
                        </a:solidFill>
                        <a:effectLst/>
                        <a:latin typeface="Arial" panose="020B0604020202020204" pitchFamily="34" charset="0"/>
                        <a:ea typeface="Calibri" panose="020F0502020204030204" pitchFamily="34" charset="0"/>
                      </a:endParaRPr>
                    </a:p>
                  </a:txBody>
                  <a:tcPr/>
                </a:tc>
                <a:tc>
                  <a:txBody>
                    <a:bodyPr/>
                    <a:lstStyle/>
                    <a:p>
                      <a:pPr algn="l">
                        <a:lnSpc>
                          <a:spcPct val="115000"/>
                        </a:lnSpc>
                        <a:spcAft>
                          <a:spcPts val="0"/>
                        </a:spcAft>
                      </a:pPr>
                      <a:r>
                        <a:rPr lang="en-ZA" sz="1600" b="1" kern="1200">
                          <a:solidFill>
                            <a:schemeClr val="tx1"/>
                          </a:solidFill>
                          <a:effectLst/>
                          <a:latin typeface="Agency FB" panose="020B0503020202020204" pitchFamily="34" charset="0"/>
                          <a:ea typeface="Times New Roman" panose="02020603050405020304" pitchFamily="18" charset="0"/>
                        </a:rPr>
                        <a:t>Number of KPI’s</a:t>
                      </a:r>
                      <a:endParaRPr lang="en-ZA" sz="1600">
                        <a:solidFill>
                          <a:schemeClr val="tx1"/>
                        </a:solidFill>
                        <a:effectLst/>
                        <a:latin typeface="Arial" panose="020B0604020202020204" pitchFamily="34" charset="0"/>
                        <a:ea typeface="Calibri" panose="020F0502020204030204" pitchFamily="34" charset="0"/>
                      </a:endParaRPr>
                    </a:p>
                  </a:txBody>
                  <a:tcPr/>
                </a:tc>
                <a:tc>
                  <a:txBody>
                    <a:bodyPr/>
                    <a:lstStyle/>
                    <a:p>
                      <a:pPr algn="l">
                        <a:lnSpc>
                          <a:spcPct val="115000"/>
                        </a:lnSpc>
                        <a:spcAft>
                          <a:spcPts val="0"/>
                        </a:spcAft>
                      </a:pPr>
                      <a:r>
                        <a:rPr lang="en-ZA" sz="1600" b="1" kern="1200">
                          <a:solidFill>
                            <a:schemeClr val="tx1"/>
                          </a:solidFill>
                          <a:effectLst/>
                          <a:latin typeface="Agency FB" panose="020B0503020202020204" pitchFamily="34" charset="0"/>
                          <a:ea typeface="Times New Roman" panose="02020603050405020304" pitchFamily="18" charset="0"/>
                        </a:rPr>
                        <a:t>Achieved</a:t>
                      </a:r>
                      <a:endParaRPr lang="en-ZA" sz="1600">
                        <a:solidFill>
                          <a:schemeClr val="tx1"/>
                        </a:solidFill>
                        <a:effectLst/>
                        <a:latin typeface="Arial" panose="020B0604020202020204" pitchFamily="34" charset="0"/>
                        <a:ea typeface="Calibri" panose="020F0502020204030204" pitchFamily="34" charset="0"/>
                      </a:endParaRPr>
                    </a:p>
                  </a:txBody>
                  <a:tcPr/>
                </a:tc>
                <a:tc>
                  <a:txBody>
                    <a:bodyPr/>
                    <a:lstStyle/>
                    <a:p>
                      <a:pPr algn="l">
                        <a:lnSpc>
                          <a:spcPct val="115000"/>
                        </a:lnSpc>
                        <a:spcAft>
                          <a:spcPts val="0"/>
                        </a:spcAft>
                      </a:pPr>
                      <a:r>
                        <a:rPr lang="en-ZA" sz="1600" b="1" kern="1200" dirty="0">
                          <a:solidFill>
                            <a:schemeClr val="tx1"/>
                          </a:solidFill>
                          <a:effectLst/>
                          <a:latin typeface="Agency FB" panose="020B0503020202020204" pitchFamily="34" charset="0"/>
                          <a:ea typeface="Times New Roman" panose="02020603050405020304" pitchFamily="18" charset="0"/>
                        </a:rPr>
                        <a:t>Not Achieved </a:t>
                      </a:r>
                      <a:endParaRPr lang="en-ZA" sz="1600" dirty="0">
                        <a:solidFill>
                          <a:schemeClr val="tx1"/>
                        </a:solidFill>
                        <a:effectLst/>
                        <a:latin typeface="Arial" panose="020B0604020202020204" pitchFamily="34" charset="0"/>
                        <a:ea typeface="Calibri" panose="020F0502020204030204" pitchFamily="34" charset="0"/>
                      </a:endParaRPr>
                    </a:p>
                  </a:txBody>
                  <a:tcPr/>
                </a:tc>
                <a:tc>
                  <a:txBody>
                    <a:bodyPr/>
                    <a:lstStyle/>
                    <a:p>
                      <a:pPr algn="l">
                        <a:lnSpc>
                          <a:spcPct val="115000"/>
                        </a:lnSpc>
                        <a:spcAft>
                          <a:spcPts val="0"/>
                        </a:spcAft>
                      </a:pPr>
                      <a:r>
                        <a:rPr lang="en-ZA" sz="1600" b="1" kern="1200">
                          <a:solidFill>
                            <a:schemeClr val="tx1"/>
                          </a:solidFill>
                          <a:effectLst/>
                          <a:latin typeface="Agency FB" panose="020B0503020202020204" pitchFamily="34" charset="0"/>
                          <a:ea typeface="Times New Roman" panose="02020603050405020304" pitchFamily="18" charset="0"/>
                        </a:rPr>
                        <a:t>% Achieved</a:t>
                      </a:r>
                      <a:endParaRPr lang="en-ZA" sz="1600">
                        <a:solidFill>
                          <a:schemeClr val="tx1"/>
                        </a:solidFill>
                        <a:effectLst/>
                        <a:latin typeface="Arial" panose="020B0604020202020204" pitchFamily="34" charset="0"/>
                        <a:ea typeface="Calibri" panose="020F0502020204030204" pitchFamily="34" charset="0"/>
                      </a:endParaRPr>
                    </a:p>
                  </a:txBody>
                  <a:tcPr/>
                </a:tc>
                <a:tc>
                  <a:txBody>
                    <a:bodyPr/>
                    <a:lstStyle/>
                    <a:p>
                      <a:pPr algn="l">
                        <a:lnSpc>
                          <a:spcPct val="115000"/>
                        </a:lnSpc>
                        <a:spcAft>
                          <a:spcPts val="0"/>
                        </a:spcAft>
                      </a:pPr>
                      <a:r>
                        <a:rPr lang="en-ZA" sz="1600" b="1" kern="1200" dirty="0">
                          <a:solidFill>
                            <a:schemeClr val="tx1"/>
                          </a:solidFill>
                          <a:effectLst/>
                          <a:latin typeface="Agency FB" panose="020B0503020202020204" pitchFamily="34" charset="0"/>
                          <a:ea typeface="Times New Roman" panose="02020603050405020304" pitchFamily="18" charset="0"/>
                        </a:rPr>
                        <a:t>% Not Achieved</a:t>
                      </a:r>
                      <a:endParaRPr lang="en-ZA" sz="1600" dirty="0">
                        <a:solidFill>
                          <a:schemeClr val="tx1"/>
                        </a:solidFill>
                        <a:effectLst/>
                        <a:latin typeface="Arial" panose="020B0604020202020204" pitchFamily="34" charset="0"/>
                        <a:ea typeface="Calibri" panose="020F0502020204030204" pitchFamily="34" charset="0"/>
                      </a:endParaRPr>
                    </a:p>
                  </a:txBody>
                  <a:tcPr marL="0" marR="0" marT="0" marB="0"/>
                </a:tc>
              </a:tr>
              <a:tr h="577041">
                <a:tc>
                  <a:txBody>
                    <a:bodyPr/>
                    <a:lstStyle/>
                    <a:p>
                      <a:pPr algn="l">
                        <a:lnSpc>
                          <a:spcPct val="115000"/>
                        </a:lnSpc>
                        <a:spcAft>
                          <a:spcPts val="0"/>
                        </a:spcAft>
                      </a:pPr>
                      <a:r>
                        <a:rPr lang="en-ZA" sz="1600" kern="1200" dirty="0">
                          <a:solidFill>
                            <a:srgbClr val="000000"/>
                          </a:solidFill>
                          <a:effectLst/>
                          <a:latin typeface="Agency FB" panose="020B0503020202020204" pitchFamily="34" charset="0"/>
                          <a:ea typeface="Times New Roman" panose="02020603050405020304" pitchFamily="18" charset="0"/>
                        </a:rPr>
                        <a:t>KPA 1: Spatial Rationale</a:t>
                      </a:r>
                      <a:endParaRPr lang="en-ZA" sz="1600" dirty="0">
                        <a:effectLst/>
                        <a:latin typeface="Arial" panose="020B0604020202020204" pitchFamily="34" charset="0"/>
                        <a:ea typeface="Calibri" panose="020F0502020204030204" pitchFamily="34" charset="0"/>
                      </a:endParaRPr>
                    </a:p>
                  </a:txBody>
                  <a:tcPr/>
                </a:tc>
                <a:tc>
                  <a:txBody>
                    <a:bodyPr/>
                    <a:lstStyle/>
                    <a:p>
                      <a:pPr algn="ctr">
                        <a:lnSpc>
                          <a:spcPct val="115000"/>
                        </a:lnSpc>
                        <a:spcAft>
                          <a:spcPts val="0"/>
                        </a:spcAft>
                      </a:pPr>
                      <a:r>
                        <a:rPr lang="en-US" sz="1600" kern="1200">
                          <a:effectLst/>
                          <a:latin typeface="Agency FB" panose="020B0503020202020204" pitchFamily="34" charset="0"/>
                          <a:ea typeface="Calibri" panose="020F0502020204030204" pitchFamily="34" charset="0"/>
                        </a:rPr>
                        <a:t>10</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kern="1200">
                          <a:effectLst/>
                          <a:latin typeface="Agency FB" panose="020B0503020202020204" pitchFamily="34" charset="0"/>
                          <a:ea typeface="Calibri" panose="020F0502020204030204" pitchFamily="34" charset="0"/>
                          <a:cs typeface="Arial" panose="020B0604020202020204" pitchFamily="34" charset="0"/>
                        </a:rPr>
                        <a:t>5</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effectLst/>
                          <a:latin typeface="Agency FB" panose="020B0503020202020204" pitchFamily="34" charset="0"/>
                          <a:ea typeface="Calibri" panose="020F0502020204030204" pitchFamily="34" charset="0"/>
                        </a:rPr>
                        <a:t>5</a:t>
                      </a:r>
                      <a:endParaRPr lang="en-ZA" sz="1600" dirty="0">
                        <a:effectLst/>
                        <a:latin typeface="Agency FB" panose="020B0503020202020204" pitchFamily="34" charset="0"/>
                        <a:ea typeface="Calibri" panose="020F0502020204030204" pitchFamily="34" charset="0"/>
                      </a:endParaRPr>
                    </a:p>
                  </a:txBody>
                  <a:tcPr anchor="ctr"/>
                </a:tc>
                <a:tc>
                  <a:txBody>
                    <a:bodyPr/>
                    <a:lstStyle/>
                    <a:p>
                      <a:pPr algn="ctr">
                        <a:lnSpc>
                          <a:spcPct val="115000"/>
                        </a:lnSpc>
                        <a:spcAft>
                          <a:spcPts val="0"/>
                        </a:spcAft>
                      </a:pPr>
                      <a:r>
                        <a:rPr lang="en-ZA" sz="1600" kern="1200">
                          <a:effectLst/>
                          <a:latin typeface="Agency FB" panose="020B0503020202020204" pitchFamily="34" charset="0"/>
                          <a:ea typeface="Calibri" panose="020F0502020204030204" pitchFamily="34" charset="0"/>
                          <a:cs typeface="Arial" panose="020B0604020202020204" pitchFamily="34" charset="0"/>
                        </a:rPr>
                        <a:t>50.0%</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effectLst/>
                          <a:latin typeface="Agency FB" panose="020B0503020202020204" pitchFamily="34" charset="0"/>
                          <a:ea typeface="Calibri" panose="020F0502020204030204" pitchFamily="34" charset="0"/>
                        </a:rPr>
                        <a:t>50.0%</a:t>
                      </a:r>
                      <a:endParaRPr lang="en-ZA" sz="1600" dirty="0">
                        <a:effectLst/>
                        <a:latin typeface="Agency FB" panose="020B0503020202020204" pitchFamily="34" charset="0"/>
                        <a:ea typeface="Calibri" panose="020F0502020204030204" pitchFamily="34" charset="0"/>
                      </a:endParaRPr>
                    </a:p>
                  </a:txBody>
                  <a:tcPr marL="0" marR="0" marT="0" marB="0" anchor="ctr"/>
                </a:tc>
              </a:tr>
              <a:tr h="577041">
                <a:tc>
                  <a:txBody>
                    <a:bodyPr/>
                    <a:lstStyle/>
                    <a:p>
                      <a:pPr algn="l">
                        <a:lnSpc>
                          <a:spcPct val="115000"/>
                        </a:lnSpc>
                        <a:spcAft>
                          <a:spcPts val="0"/>
                        </a:spcAft>
                      </a:pPr>
                      <a:r>
                        <a:rPr lang="en-ZA" sz="1600" kern="1200" dirty="0">
                          <a:solidFill>
                            <a:srgbClr val="000000"/>
                          </a:solidFill>
                          <a:effectLst/>
                          <a:latin typeface="Agency FB" panose="020B0503020202020204" pitchFamily="34" charset="0"/>
                          <a:ea typeface="Times New Roman" panose="02020603050405020304" pitchFamily="18" charset="0"/>
                        </a:rPr>
                        <a:t>KPA 2: Basic Service Delivery</a:t>
                      </a:r>
                      <a:endParaRPr lang="en-ZA" sz="1600" dirty="0">
                        <a:effectLst/>
                        <a:latin typeface="Arial" panose="020B0604020202020204" pitchFamily="34" charset="0"/>
                        <a:ea typeface="Calibri" panose="020F0502020204030204" pitchFamily="34" charset="0"/>
                      </a:endParaRPr>
                    </a:p>
                  </a:txBody>
                  <a:tcPr/>
                </a:tc>
                <a:tc>
                  <a:txBody>
                    <a:bodyPr/>
                    <a:lstStyle/>
                    <a:p>
                      <a:pPr algn="ctr">
                        <a:lnSpc>
                          <a:spcPct val="107000"/>
                        </a:lnSpc>
                        <a:spcAft>
                          <a:spcPts val="0"/>
                        </a:spcAft>
                      </a:pPr>
                      <a:r>
                        <a:rPr lang="en-ZA" sz="1600" kern="1200">
                          <a:solidFill>
                            <a:srgbClr val="000000"/>
                          </a:solidFill>
                          <a:effectLst/>
                          <a:latin typeface="Agency FB" panose="020B0503020202020204" pitchFamily="34" charset="0"/>
                          <a:ea typeface="Times New Roman" panose="02020603050405020304" pitchFamily="18" charset="0"/>
                          <a:cs typeface="Arial" panose="020B0604020202020204" pitchFamily="34" charset="0"/>
                        </a:rPr>
                        <a:t>13</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09</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effectLst/>
                          <a:latin typeface="Agency FB" panose="020B0503020202020204" pitchFamily="34" charset="0"/>
                          <a:ea typeface="Calibri" panose="020F0502020204030204" pitchFamily="34" charset="0"/>
                        </a:rPr>
                        <a:t>4</a:t>
                      </a:r>
                      <a:endParaRPr lang="en-ZA" sz="1600" dirty="0">
                        <a:effectLst/>
                        <a:latin typeface="Agency FB" panose="020B0503020202020204" pitchFamily="34" charset="0"/>
                        <a:ea typeface="Calibri" panose="020F0502020204030204" pitchFamily="34" charset="0"/>
                      </a:endParaRPr>
                    </a:p>
                  </a:txBody>
                  <a:tcPr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69.2%</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effectLst/>
                          <a:latin typeface="Agency FB" panose="020B0503020202020204" pitchFamily="34" charset="0"/>
                          <a:ea typeface="Calibri" panose="020F0502020204030204" pitchFamily="34" charset="0"/>
                        </a:rPr>
                        <a:t>30.8%</a:t>
                      </a:r>
                      <a:endParaRPr lang="en-ZA" sz="1600" dirty="0">
                        <a:effectLst/>
                        <a:latin typeface="Agency FB" panose="020B0503020202020204" pitchFamily="34" charset="0"/>
                        <a:ea typeface="Calibri" panose="020F0502020204030204" pitchFamily="34" charset="0"/>
                      </a:endParaRPr>
                    </a:p>
                  </a:txBody>
                  <a:tcPr marL="0" marR="0" marT="0" marB="0" anchor="ctr"/>
                </a:tc>
              </a:tr>
              <a:tr h="577041">
                <a:tc>
                  <a:txBody>
                    <a:bodyPr/>
                    <a:lstStyle/>
                    <a:p>
                      <a:pPr algn="l">
                        <a:lnSpc>
                          <a:spcPct val="115000"/>
                        </a:lnSpc>
                        <a:spcAft>
                          <a:spcPts val="0"/>
                        </a:spcAft>
                      </a:pPr>
                      <a:r>
                        <a:rPr lang="en-ZA" sz="1600" kern="1200" dirty="0">
                          <a:solidFill>
                            <a:srgbClr val="000000"/>
                          </a:solidFill>
                          <a:effectLst/>
                          <a:latin typeface="Agency FB" panose="020B0503020202020204" pitchFamily="34" charset="0"/>
                          <a:ea typeface="Times New Roman" panose="02020603050405020304" pitchFamily="18" charset="0"/>
                        </a:rPr>
                        <a:t>KPA3: Local Economic Development</a:t>
                      </a:r>
                      <a:endParaRPr lang="en-ZA" sz="1600" dirty="0">
                        <a:effectLst/>
                        <a:latin typeface="Arial" panose="020B0604020202020204" pitchFamily="34" charset="0"/>
                        <a:ea typeface="Calibri" panose="020F0502020204030204" pitchFamily="34" charset="0"/>
                      </a:endParaRPr>
                    </a:p>
                  </a:txBody>
                  <a:tcPr/>
                </a:tc>
                <a:tc>
                  <a:txBody>
                    <a:bodyPr/>
                    <a:lstStyle/>
                    <a:p>
                      <a:pPr algn="ctr">
                        <a:lnSpc>
                          <a:spcPct val="107000"/>
                        </a:lnSpc>
                        <a:spcAft>
                          <a:spcPts val="0"/>
                        </a:spcAft>
                      </a:pPr>
                      <a:r>
                        <a:rPr lang="en-ZA" sz="1600" kern="1200">
                          <a:solidFill>
                            <a:srgbClr val="000000"/>
                          </a:solidFill>
                          <a:effectLst/>
                          <a:latin typeface="Agency FB" panose="020B0503020202020204" pitchFamily="34" charset="0"/>
                          <a:ea typeface="Times New Roman" panose="02020603050405020304" pitchFamily="18" charset="0"/>
                          <a:cs typeface="Arial" panose="020B0604020202020204" pitchFamily="34" charset="0"/>
                        </a:rPr>
                        <a:t>5</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3</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effectLst/>
                          <a:latin typeface="Agency FB" panose="020B0503020202020204" pitchFamily="34" charset="0"/>
                          <a:ea typeface="Calibri" panose="020F0502020204030204" pitchFamily="34" charset="0"/>
                        </a:rPr>
                        <a:t>2</a:t>
                      </a:r>
                      <a:endParaRPr lang="en-ZA" sz="1600" dirty="0">
                        <a:effectLst/>
                        <a:latin typeface="Agency FB" panose="020B0503020202020204" pitchFamily="34" charset="0"/>
                        <a:ea typeface="Calibri" panose="020F0502020204030204" pitchFamily="34" charset="0"/>
                      </a:endParaRPr>
                    </a:p>
                  </a:txBody>
                  <a:tcPr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60,0%</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effectLst/>
                          <a:latin typeface="Agency FB" panose="020B0503020202020204" pitchFamily="34" charset="0"/>
                          <a:ea typeface="Calibri" panose="020F0502020204030204" pitchFamily="34" charset="0"/>
                        </a:rPr>
                        <a:t>40,0</a:t>
                      </a:r>
                      <a:r>
                        <a:rPr lang="en-ZA" sz="1600" dirty="0" smtClean="0">
                          <a:effectLst/>
                          <a:latin typeface="Agency FB" panose="020B0503020202020204" pitchFamily="34" charset="0"/>
                          <a:ea typeface="Calibri" panose="020F0502020204030204" pitchFamily="34" charset="0"/>
                        </a:rPr>
                        <a:t>%</a:t>
                      </a:r>
                      <a:endParaRPr lang="en-ZA" sz="1600" dirty="0">
                        <a:effectLst/>
                        <a:latin typeface="Agency FB" panose="020B0503020202020204" pitchFamily="34" charset="0"/>
                        <a:ea typeface="Calibri" panose="020F0502020204030204" pitchFamily="34" charset="0"/>
                      </a:endParaRPr>
                    </a:p>
                  </a:txBody>
                  <a:tcPr marL="0" marR="0" marT="0" marB="0" anchor="ctr"/>
                </a:tc>
              </a:tr>
              <a:tr h="577041">
                <a:tc>
                  <a:txBody>
                    <a:bodyPr/>
                    <a:lstStyle/>
                    <a:p>
                      <a:pPr algn="l">
                        <a:lnSpc>
                          <a:spcPct val="115000"/>
                        </a:lnSpc>
                        <a:spcAft>
                          <a:spcPts val="0"/>
                        </a:spcAft>
                      </a:pPr>
                      <a:r>
                        <a:rPr lang="en-ZA" sz="1600" kern="1200" dirty="0">
                          <a:solidFill>
                            <a:srgbClr val="000000"/>
                          </a:solidFill>
                          <a:effectLst/>
                          <a:latin typeface="Agency FB" panose="020B0503020202020204" pitchFamily="34" charset="0"/>
                          <a:ea typeface="Times New Roman" panose="02020603050405020304" pitchFamily="18" charset="0"/>
                        </a:rPr>
                        <a:t>KPA 4: Municipal Transformation and Institutional Development </a:t>
                      </a:r>
                      <a:endParaRPr lang="en-ZA" sz="1600" dirty="0">
                        <a:effectLst/>
                        <a:latin typeface="Arial" panose="020B0604020202020204" pitchFamily="34" charset="0"/>
                        <a:ea typeface="Calibri" panose="020F0502020204030204" pitchFamily="34" charset="0"/>
                      </a:endParaRPr>
                    </a:p>
                  </a:txBody>
                  <a:tcPr/>
                </a:tc>
                <a:tc>
                  <a:txBody>
                    <a:bodyPr/>
                    <a:lstStyle/>
                    <a:p>
                      <a:pPr algn="ctr">
                        <a:lnSpc>
                          <a:spcPct val="107000"/>
                        </a:lnSpc>
                        <a:spcAft>
                          <a:spcPts val="0"/>
                        </a:spcAft>
                      </a:pPr>
                      <a:r>
                        <a:rPr lang="en-ZA" sz="1600" kern="1200">
                          <a:solidFill>
                            <a:srgbClr val="000000"/>
                          </a:solidFill>
                          <a:effectLst/>
                          <a:latin typeface="Agency FB" panose="020B0503020202020204" pitchFamily="34" charset="0"/>
                          <a:ea typeface="Times New Roman" panose="02020603050405020304" pitchFamily="18" charset="0"/>
                          <a:cs typeface="Arial" panose="020B0604020202020204" pitchFamily="34" charset="0"/>
                        </a:rPr>
                        <a:t>13</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09</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effectLst/>
                          <a:latin typeface="Agency FB" panose="020B0503020202020204" pitchFamily="34" charset="0"/>
                          <a:ea typeface="Calibri" panose="020F0502020204030204" pitchFamily="34" charset="0"/>
                        </a:rPr>
                        <a:t>4</a:t>
                      </a:r>
                      <a:endParaRPr lang="en-ZA" sz="1600" dirty="0">
                        <a:effectLst/>
                        <a:latin typeface="Agency FB" panose="020B0503020202020204" pitchFamily="34" charset="0"/>
                        <a:ea typeface="Calibri" panose="020F0502020204030204" pitchFamily="34" charset="0"/>
                      </a:endParaRPr>
                    </a:p>
                  </a:txBody>
                  <a:tcPr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69,2%</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effectLst/>
                          <a:latin typeface="Agency FB" panose="020B0503020202020204" pitchFamily="34" charset="0"/>
                          <a:ea typeface="Calibri" panose="020F0502020204030204" pitchFamily="34" charset="0"/>
                        </a:rPr>
                        <a:t>30.8%</a:t>
                      </a:r>
                      <a:endParaRPr lang="en-ZA" sz="1600" dirty="0">
                        <a:effectLst/>
                        <a:latin typeface="Agency FB" panose="020B0503020202020204" pitchFamily="34" charset="0"/>
                        <a:ea typeface="Calibri" panose="020F0502020204030204" pitchFamily="34" charset="0"/>
                      </a:endParaRPr>
                    </a:p>
                  </a:txBody>
                  <a:tcPr marL="0" marR="0" marT="0" marB="0" anchor="ctr"/>
                </a:tc>
              </a:tr>
              <a:tr h="577041">
                <a:tc>
                  <a:txBody>
                    <a:bodyPr/>
                    <a:lstStyle/>
                    <a:p>
                      <a:pPr algn="l">
                        <a:lnSpc>
                          <a:spcPct val="115000"/>
                        </a:lnSpc>
                        <a:spcAft>
                          <a:spcPts val="0"/>
                        </a:spcAft>
                      </a:pPr>
                      <a:r>
                        <a:rPr lang="en-ZA" sz="1600" kern="1200" dirty="0">
                          <a:solidFill>
                            <a:schemeClr val="tx1"/>
                          </a:solidFill>
                          <a:effectLst/>
                          <a:latin typeface="Agency FB" panose="020B0503020202020204" pitchFamily="34" charset="0"/>
                          <a:ea typeface="Times New Roman" panose="02020603050405020304" pitchFamily="18" charset="0"/>
                        </a:rPr>
                        <a:t>KPA 5: Financial Viability</a:t>
                      </a:r>
                      <a:endParaRPr lang="en-ZA" sz="1600" dirty="0">
                        <a:solidFill>
                          <a:schemeClr val="tx1"/>
                        </a:solidFill>
                        <a:effectLst/>
                        <a:latin typeface="Arial" panose="020B0604020202020204" pitchFamily="34" charset="0"/>
                        <a:ea typeface="Calibri" panose="020F0502020204030204" pitchFamily="34" charset="0"/>
                      </a:endParaRPr>
                    </a:p>
                  </a:txBody>
                  <a:tcPr/>
                </a:tc>
                <a:tc>
                  <a:txBody>
                    <a:bodyPr/>
                    <a:lstStyle/>
                    <a:p>
                      <a:pPr algn="ctr">
                        <a:lnSpc>
                          <a:spcPct val="107000"/>
                        </a:lnSpc>
                        <a:spcAft>
                          <a:spcPts val="0"/>
                        </a:spcAft>
                      </a:pPr>
                      <a:r>
                        <a:rPr lang="en-ZA" sz="1600" kern="1200">
                          <a:solidFill>
                            <a:srgbClr val="000000"/>
                          </a:solidFill>
                          <a:effectLst/>
                          <a:latin typeface="Agency FB" panose="020B0503020202020204" pitchFamily="34" charset="0"/>
                          <a:ea typeface="Times New Roman" panose="02020603050405020304" pitchFamily="18" charset="0"/>
                          <a:cs typeface="Arial" panose="020B0604020202020204" pitchFamily="34" charset="0"/>
                        </a:rPr>
                        <a:t>15</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10</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solidFill>
                            <a:schemeClr val="tx1"/>
                          </a:solidFill>
                          <a:effectLst/>
                          <a:latin typeface="Agency FB" panose="020B0503020202020204" pitchFamily="34" charset="0"/>
                          <a:ea typeface="Calibri" panose="020F0502020204030204" pitchFamily="34" charset="0"/>
                        </a:rPr>
                        <a:t>5</a:t>
                      </a:r>
                      <a:endParaRPr lang="en-ZA" sz="1600" dirty="0">
                        <a:solidFill>
                          <a:schemeClr val="tx1"/>
                        </a:solidFill>
                        <a:effectLst/>
                        <a:latin typeface="Agency FB" panose="020B0503020202020204" pitchFamily="34" charset="0"/>
                        <a:ea typeface="Calibri" panose="020F0502020204030204" pitchFamily="34" charset="0"/>
                      </a:endParaRPr>
                    </a:p>
                  </a:txBody>
                  <a:tcPr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66.6%</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dirty="0" smtClean="0">
                          <a:solidFill>
                            <a:schemeClr val="tx1"/>
                          </a:solidFill>
                          <a:effectLst/>
                          <a:latin typeface="Agency FB" panose="020B0503020202020204" pitchFamily="34" charset="0"/>
                          <a:ea typeface="Calibri" panose="020F0502020204030204" pitchFamily="34" charset="0"/>
                        </a:rPr>
                        <a:t>33.4%</a:t>
                      </a:r>
                      <a:endParaRPr lang="en-ZA" sz="1600" dirty="0">
                        <a:solidFill>
                          <a:schemeClr val="tx1"/>
                        </a:solidFill>
                        <a:effectLst/>
                        <a:latin typeface="Agency FB" panose="020B0503020202020204" pitchFamily="34" charset="0"/>
                        <a:ea typeface="Calibri" panose="020F0502020204030204" pitchFamily="34" charset="0"/>
                      </a:endParaRPr>
                    </a:p>
                  </a:txBody>
                  <a:tcPr marL="0" marR="0" marT="0" marB="0" anchor="ctr"/>
                </a:tc>
              </a:tr>
              <a:tr h="870292">
                <a:tc>
                  <a:txBody>
                    <a:bodyPr/>
                    <a:lstStyle/>
                    <a:p>
                      <a:pPr algn="l">
                        <a:lnSpc>
                          <a:spcPct val="115000"/>
                        </a:lnSpc>
                        <a:spcAft>
                          <a:spcPts val="0"/>
                        </a:spcAft>
                      </a:pPr>
                      <a:r>
                        <a:rPr lang="en-ZA" sz="1600" kern="1200" dirty="0">
                          <a:solidFill>
                            <a:srgbClr val="000000"/>
                          </a:solidFill>
                          <a:effectLst/>
                          <a:latin typeface="Agency FB" panose="020B0503020202020204" pitchFamily="34" charset="0"/>
                          <a:ea typeface="Times New Roman" panose="02020603050405020304" pitchFamily="18" charset="0"/>
                        </a:rPr>
                        <a:t>KPA 6: Good governance and public participation</a:t>
                      </a:r>
                      <a:endParaRPr lang="en-ZA" sz="1600" dirty="0">
                        <a:effectLst/>
                        <a:latin typeface="Arial" panose="020B0604020202020204" pitchFamily="34" charset="0"/>
                        <a:ea typeface="Calibri" panose="020F0502020204030204" pitchFamily="34" charset="0"/>
                      </a:endParaRPr>
                    </a:p>
                  </a:txBody>
                  <a:tcPr/>
                </a:tc>
                <a:tc>
                  <a:txBody>
                    <a:bodyPr/>
                    <a:lstStyle/>
                    <a:p>
                      <a:pPr algn="ctr">
                        <a:lnSpc>
                          <a:spcPct val="107000"/>
                        </a:lnSpc>
                        <a:spcAft>
                          <a:spcPts val="0"/>
                        </a:spcAft>
                      </a:pPr>
                      <a:r>
                        <a:rPr lang="en-ZA" sz="1600" kern="1200">
                          <a:solidFill>
                            <a:srgbClr val="000000"/>
                          </a:solidFill>
                          <a:effectLst/>
                          <a:latin typeface="Agency FB" panose="020B0503020202020204" pitchFamily="34" charset="0"/>
                          <a:ea typeface="Times New Roman" panose="02020603050405020304" pitchFamily="18" charset="0"/>
                          <a:cs typeface="Arial" panose="020B0604020202020204" pitchFamily="34" charset="0"/>
                        </a:rPr>
                        <a:t>22</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600" kern="1200">
                          <a:solidFill>
                            <a:srgbClr val="000000"/>
                          </a:solidFill>
                          <a:effectLst/>
                          <a:latin typeface="Agency FB" panose="020B0503020202020204" pitchFamily="34" charset="0"/>
                          <a:ea typeface="Times New Roman" panose="02020603050405020304" pitchFamily="18" charset="0"/>
                          <a:cs typeface="Arial" panose="020B0604020202020204" pitchFamily="34" charset="0"/>
                        </a:rPr>
                        <a:t>12</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ZA" sz="1600" kern="1200" dirty="0" smtClean="0">
                          <a:effectLst/>
                          <a:latin typeface="Agency FB" panose="020B0503020202020204" pitchFamily="34" charset="0"/>
                          <a:ea typeface="Times New Roman" panose="02020603050405020304" pitchFamily="18" charset="0"/>
                          <a:cs typeface="Arial" panose="020B0604020202020204" pitchFamily="34" charset="0"/>
                        </a:rPr>
                        <a:t>10</a:t>
                      </a:r>
                      <a:endParaRPr lang="en-US" sz="1600" dirty="0">
                        <a:effectLst/>
                        <a:latin typeface="Agency FB" panose="020B05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kern="1200">
                          <a:solidFill>
                            <a:srgbClr val="000000"/>
                          </a:solidFill>
                          <a:effectLst/>
                          <a:latin typeface="Agency FB" panose="020B0503020202020204" pitchFamily="34" charset="0"/>
                          <a:ea typeface="Calibri" panose="020F0502020204030204" pitchFamily="34" charset="0"/>
                          <a:cs typeface="Arial" panose="020B0604020202020204" pitchFamily="34" charset="0"/>
                        </a:rPr>
                        <a:t>54.5%</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dirty="0" smtClean="0">
                          <a:effectLst/>
                          <a:latin typeface="Agency FB" panose="020B0503020202020204" pitchFamily="34" charset="0"/>
                          <a:ea typeface="Calibri" panose="020F0502020204030204" pitchFamily="34" charset="0"/>
                        </a:rPr>
                        <a:t>45,5%</a:t>
                      </a:r>
                      <a:endParaRPr lang="en-ZA" sz="1600" dirty="0" smtClean="0">
                        <a:effectLst/>
                        <a:latin typeface="Agency FB" panose="020B0503020202020204" pitchFamily="34" charset="0"/>
                        <a:ea typeface="Calibri" panose="020F0502020204030204" pitchFamily="34" charset="0"/>
                      </a:endParaRPr>
                    </a:p>
                    <a:p>
                      <a:pPr algn="l">
                        <a:lnSpc>
                          <a:spcPct val="115000"/>
                        </a:lnSpc>
                        <a:spcAft>
                          <a:spcPts val="0"/>
                        </a:spcAft>
                      </a:pPr>
                      <a:endParaRPr lang="en-ZA" sz="1600" dirty="0">
                        <a:effectLst/>
                        <a:latin typeface="Agency FB" panose="020B0503020202020204" pitchFamily="34" charset="0"/>
                        <a:ea typeface="Calibri" panose="020F0502020204030204" pitchFamily="34" charset="0"/>
                      </a:endParaRPr>
                    </a:p>
                  </a:txBody>
                  <a:tcPr marL="0" marR="0" marT="0" marB="0" anchor="ctr"/>
                </a:tc>
              </a:tr>
              <a:tr h="1012189">
                <a:tc>
                  <a:txBody>
                    <a:bodyPr/>
                    <a:lstStyle/>
                    <a:p>
                      <a:pPr algn="l">
                        <a:lnSpc>
                          <a:spcPct val="115000"/>
                        </a:lnSpc>
                        <a:spcAft>
                          <a:spcPts val="0"/>
                        </a:spcAft>
                      </a:pPr>
                      <a:endParaRPr lang="en-ZA" sz="1600" b="1" kern="1200" dirty="0" smtClean="0">
                        <a:solidFill>
                          <a:srgbClr val="000000"/>
                        </a:solidFill>
                        <a:effectLst/>
                        <a:latin typeface="Agency FB" panose="020B0503020202020204" pitchFamily="34" charset="0"/>
                        <a:ea typeface="Times New Roman" panose="02020603050405020304" pitchFamily="18" charset="0"/>
                      </a:endParaRPr>
                    </a:p>
                    <a:p>
                      <a:pPr algn="l">
                        <a:lnSpc>
                          <a:spcPct val="115000"/>
                        </a:lnSpc>
                        <a:spcAft>
                          <a:spcPts val="0"/>
                        </a:spcAft>
                      </a:pPr>
                      <a:r>
                        <a:rPr lang="en-ZA" sz="1600" b="1" kern="1200" dirty="0" smtClean="0">
                          <a:solidFill>
                            <a:srgbClr val="000000"/>
                          </a:solidFill>
                          <a:effectLst/>
                          <a:latin typeface="Agency FB" panose="020B0503020202020204" pitchFamily="34" charset="0"/>
                          <a:ea typeface="Times New Roman" panose="02020603050405020304" pitchFamily="18" charset="0"/>
                        </a:rPr>
                        <a:t>TOTAL</a:t>
                      </a:r>
                      <a:endParaRPr lang="en-ZA" sz="1600" dirty="0">
                        <a:effectLst/>
                        <a:latin typeface="Arial" panose="020B0604020202020204" pitchFamily="34" charset="0"/>
                        <a:ea typeface="Calibri" panose="020F0502020204030204" pitchFamily="34" charset="0"/>
                      </a:endParaRPr>
                    </a:p>
                  </a:txBody>
                  <a:tcPr/>
                </a:tc>
                <a:tc>
                  <a:txBody>
                    <a:bodyPr/>
                    <a:lstStyle/>
                    <a:p>
                      <a:pPr algn="ctr">
                        <a:lnSpc>
                          <a:spcPct val="107000"/>
                        </a:lnSpc>
                        <a:spcAft>
                          <a:spcPts val="0"/>
                        </a:spcAft>
                      </a:pPr>
                      <a:r>
                        <a:rPr lang="en-ZA" sz="1600" b="1" kern="1200">
                          <a:solidFill>
                            <a:srgbClr val="000000"/>
                          </a:solidFill>
                          <a:effectLst/>
                          <a:latin typeface="Agency FB" panose="020B0503020202020204" pitchFamily="34" charset="0"/>
                          <a:ea typeface="Times New Roman" panose="02020603050405020304" pitchFamily="18" charset="0"/>
                          <a:cs typeface="Arial" panose="020B0604020202020204" pitchFamily="34" charset="0"/>
                        </a:rPr>
                        <a:t>78</a:t>
                      </a:r>
                      <a:endParaRPr lang="en-GB" sz="160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600" b="1" kern="1200" dirty="0">
                          <a:solidFill>
                            <a:srgbClr val="000000"/>
                          </a:solidFill>
                          <a:effectLst/>
                          <a:latin typeface="Agency FB" panose="020B0503020202020204" pitchFamily="34" charset="0"/>
                          <a:ea typeface="Calibri" panose="020F0502020204030204" pitchFamily="34" charset="0"/>
                          <a:cs typeface="Arial" panose="020B0604020202020204" pitchFamily="34" charset="0"/>
                        </a:rPr>
                        <a:t>48</a:t>
                      </a:r>
                      <a:endParaRPr lang="en-GB" sz="1600" dirty="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b="1" dirty="0" smtClean="0">
                          <a:effectLst/>
                          <a:latin typeface="Agency FB" panose="020B0503020202020204" pitchFamily="34" charset="0"/>
                          <a:ea typeface="Calibri" panose="020F0502020204030204" pitchFamily="34" charset="0"/>
                        </a:rPr>
                        <a:t>30</a:t>
                      </a:r>
                      <a:endParaRPr lang="en-ZA" sz="1600" b="1" dirty="0">
                        <a:effectLst/>
                        <a:latin typeface="Agency FB" panose="020B0503020202020204" pitchFamily="34" charset="0"/>
                        <a:ea typeface="Calibri" panose="020F0502020204030204" pitchFamily="34" charset="0"/>
                      </a:endParaRPr>
                    </a:p>
                  </a:txBody>
                  <a:tcPr anchor="ctr"/>
                </a:tc>
                <a:tc>
                  <a:txBody>
                    <a:bodyPr/>
                    <a:lstStyle/>
                    <a:p>
                      <a:pPr algn="ctr">
                        <a:lnSpc>
                          <a:spcPct val="115000"/>
                        </a:lnSpc>
                        <a:spcAft>
                          <a:spcPts val="0"/>
                        </a:spcAft>
                      </a:pPr>
                      <a:r>
                        <a:rPr lang="en-ZA" sz="1600" b="1" kern="1200" dirty="0">
                          <a:solidFill>
                            <a:srgbClr val="000000"/>
                          </a:solidFill>
                          <a:effectLst/>
                          <a:latin typeface="Agency FB" panose="020B0503020202020204" pitchFamily="34" charset="0"/>
                          <a:ea typeface="Calibri" panose="020F0502020204030204" pitchFamily="34" charset="0"/>
                          <a:cs typeface="Arial" panose="020B0604020202020204" pitchFamily="34" charset="0"/>
                        </a:rPr>
                        <a:t>61.5%</a:t>
                      </a:r>
                      <a:endParaRPr lang="en-GB" sz="1600" dirty="0">
                        <a:effectLst/>
                        <a:latin typeface="Agency FB" panose="020B0503020202020204" pitchFamily="34" charset="0"/>
                        <a:ea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600" b="1" kern="1200" dirty="0" smtClean="0">
                          <a:solidFill>
                            <a:srgbClr val="000000"/>
                          </a:solidFill>
                          <a:effectLst/>
                          <a:latin typeface="Agency FB" panose="020B0503020202020204" pitchFamily="34" charset="0"/>
                          <a:ea typeface="Times New Roman" panose="02020603050405020304" pitchFamily="18" charset="0"/>
                        </a:rPr>
                        <a:t>38.5%</a:t>
                      </a:r>
                      <a:endParaRPr lang="en-ZA" sz="1600" b="1" kern="1200" dirty="0" smtClean="0">
                        <a:solidFill>
                          <a:srgbClr val="000000"/>
                        </a:solidFill>
                        <a:effectLst/>
                        <a:latin typeface="Agency FB" panose="020B0503020202020204" pitchFamily="34" charset="0"/>
                        <a:ea typeface="Times New Roman" panose="02020603050405020304" pitchFamily="18" charset="0"/>
                      </a:endParaRPr>
                    </a:p>
                  </a:txBody>
                  <a:tcPr marL="0" marR="0" marT="0" marB="0" anchor="ctr"/>
                </a:tc>
              </a:tr>
            </a:tbl>
          </a:graphicData>
        </a:graphic>
      </p:graphicFrame>
      <p:sp>
        <p:nvSpPr>
          <p:cNvPr id="4" name="TextBox 3"/>
          <p:cNvSpPr txBox="1"/>
          <p:nvPr/>
        </p:nvSpPr>
        <p:spPr>
          <a:xfrm>
            <a:off x="6096000" y="1"/>
            <a:ext cx="4089998" cy="646331"/>
          </a:xfrm>
          <a:prstGeom prst="rect">
            <a:avLst/>
          </a:prstGeom>
          <a:solidFill>
            <a:srgbClr val="92D050"/>
          </a:solidFill>
        </p:spPr>
        <p:txBody>
          <a:bodyPr wrap="square" rtlCol="0">
            <a:spAutoFit/>
          </a:bodyPr>
          <a:lstStyle/>
          <a:p>
            <a:pPr algn="ctr">
              <a:defRPr/>
            </a:pPr>
            <a:r>
              <a:rPr lang="en-US" b="1" kern="0" dirty="0" smtClean="0">
                <a:solidFill>
                  <a:srgbClr val="002060"/>
                </a:solidFill>
              </a:rPr>
              <a:t>EPMLM 2016/2017 FIRST QUARTER</a:t>
            </a:r>
            <a:r>
              <a:rPr lang="en-US" b="1" dirty="0" smtClean="0">
                <a:solidFill>
                  <a:srgbClr val="002060"/>
                </a:solidFill>
              </a:rPr>
              <a:t> PERFORMANCE  REVIEW</a:t>
            </a:r>
            <a:endParaRPr lang="en-US" b="1" kern="0" dirty="0">
              <a:solidFill>
                <a:srgbClr val="002060"/>
              </a:solidFill>
            </a:endParaRPr>
          </a:p>
        </p:txBody>
      </p:sp>
      <p:sp>
        <p:nvSpPr>
          <p:cNvPr id="5" name="TextBox 4"/>
          <p:cNvSpPr txBox="1"/>
          <p:nvPr/>
        </p:nvSpPr>
        <p:spPr>
          <a:xfrm>
            <a:off x="965798" y="3267"/>
            <a:ext cx="4343400" cy="369332"/>
          </a:xfrm>
          <a:prstGeom prst="rect">
            <a:avLst/>
          </a:prstGeom>
          <a:solidFill>
            <a:srgbClr val="92D050"/>
          </a:solidFill>
        </p:spPr>
        <p:txBody>
          <a:bodyPr wrap="square" rtlCol="0">
            <a:spAutoFit/>
          </a:bodyPr>
          <a:lstStyle/>
          <a:p>
            <a:pPr algn="ctr">
              <a:defRPr/>
            </a:pPr>
            <a:r>
              <a:rPr lang="en-US" b="1" kern="0" dirty="0">
                <a:solidFill>
                  <a:srgbClr val="002060"/>
                </a:solidFill>
              </a:rPr>
              <a:t>MUNICIPAL MANAGER’S OVERVEIW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5998" y="19269"/>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1BCFC26-62B4-4113-B485-962636936649}" type="slidenum">
              <a:rPr lang="en-US" smtClean="0"/>
              <a:pPr/>
              <a:t>7</a:t>
            </a:fld>
            <a:endParaRPr lang="en-US"/>
          </a:p>
        </p:txBody>
      </p:sp>
    </p:spTree>
    <p:extLst>
      <p:ext uri="{BB962C8B-B14F-4D97-AF65-F5344CB8AC3E}">
        <p14:creationId xmlns:p14="http://schemas.microsoft.com/office/powerpoint/2010/main" val="13879609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205" y="1722084"/>
            <a:ext cx="10544537" cy="4477188"/>
          </a:xfrm>
          <a:prstGeom prst="rect">
            <a:avLst/>
          </a:prstGeom>
        </p:spPr>
        <p:txBody>
          <a:bodyPr wrap="square">
            <a:spAutoFit/>
          </a:bodyPr>
          <a:lstStyle/>
          <a:p>
            <a:pPr algn="ctr">
              <a:lnSpc>
                <a:spcPct val="115000"/>
              </a:lnSpc>
              <a:spcAft>
                <a:spcPts val="1000"/>
              </a:spcAft>
            </a:pPr>
            <a:r>
              <a:rPr lang="en-ZA" sz="8500" b="1" dirty="0" smtClean="0">
                <a:ln w="9525" cap="flat" cmpd="sng" algn="ctr">
                  <a:solidFill>
                    <a:srgbClr val="FFFFFF"/>
                  </a:solidFill>
                  <a:prstDash val="solid"/>
                  <a:round/>
                </a:ln>
                <a:solidFill>
                  <a:srgbClr val="385723"/>
                </a:solidFill>
                <a:effectLst>
                  <a:outerShdw blurRad="12700" dist="38100" dir="2700000" algn="tl">
                    <a:prstClr val="white">
                      <a:lumMod val="50000"/>
                    </a:prstClr>
                  </a:outerShdw>
                </a:effectLst>
                <a:latin typeface="Arial" panose="020B0604020202020204" pitchFamily="34" charset="0"/>
                <a:ea typeface="Calibri" panose="020F0502020204030204" pitchFamily="34" charset="0"/>
              </a:rPr>
              <a:t>MUNICIPAL MANAGER’S OFFICE</a:t>
            </a:r>
            <a:endParaRPr lang="en-ZA" sz="1200" dirty="0">
              <a:solidFill>
                <a:prstClr val="black"/>
              </a:solidFill>
              <a:latin typeface="Arial" panose="020B0604020202020204" pitchFamily="34" charset="0"/>
              <a:ea typeface="Calibri" panose="020F0502020204030204" pitchFamily="34" charset="0"/>
            </a:endParaRPr>
          </a:p>
        </p:txBody>
      </p:sp>
      <p:sp>
        <p:nvSpPr>
          <p:cNvPr id="2" name="Rectangle 1"/>
          <p:cNvSpPr/>
          <p:nvPr/>
        </p:nvSpPr>
        <p:spPr>
          <a:xfrm>
            <a:off x="2588828" y="4902002"/>
            <a:ext cx="6293223" cy="5962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7394" y="-30402"/>
            <a:ext cx="81287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1"/>
            <a:ext cx="4021394"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1BCFC26-62B4-4113-B485-962636936649}" type="slidenum">
              <a:rPr lang="en-US" smtClean="0"/>
              <a:pPr/>
              <a:t>8</a:t>
            </a:fld>
            <a:endParaRPr lang="en-US"/>
          </a:p>
        </p:txBody>
      </p:sp>
    </p:spTree>
    <p:extLst>
      <p:ext uri="{BB962C8B-B14F-4D97-AF65-F5344CB8AC3E}">
        <p14:creationId xmlns:p14="http://schemas.microsoft.com/office/powerpoint/2010/main" val="185307431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8828" y="4902002"/>
            <a:ext cx="6293223" cy="5962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00" b="1"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7394" y="-30402"/>
            <a:ext cx="81287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1"/>
            <a:ext cx="4021394" cy="646331"/>
          </a:xfrm>
          <a:prstGeom prst="rect">
            <a:avLst/>
          </a:prstGeom>
          <a:solidFill>
            <a:srgbClr val="92D050"/>
          </a:solidFill>
        </p:spPr>
        <p:txBody>
          <a:bodyPr wrap="square" rtlCol="0">
            <a:spAutoFit/>
          </a:bodyPr>
          <a:lstStyle/>
          <a:p>
            <a:pPr algn="ctr"/>
            <a:r>
              <a:rPr lang="en-US" b="1" dirty="0" smtClean="0">
                <a:solidFill>
                  <a:srgbClr val="002060"/>
                </a:solidFill>
              </a:rPr>
              <a:t>EPMLM 2016/2017 FIRST QUARTER PERFORMANCE  REVIEW</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1BCFC26-62B4-4113-B485-962636936649}" type="slidenum">
              <a:rPr lang="en-US" smtClean="0"/>
              <a:pPr/>
              <a:t>9</a:t>
            </a:fld>
            <a:endParaRPr lang="en-US"/>
          </a:p>
        </p:txBody>
      </p:sp>
      <p:sp>
        <p:nvSpPr>
          <p:cNvPr id="7" name="Rectangle 6"/>
          <p:cNvSpPr/>
          <p:nvPr/>
        </p:nvSpPr>
        <p:spPr>
          <a:xfrm>
            <a:off x="511520" y="-258"/>
            <a:ext cx="3103478" cy="388696"/>
          </a:xfrm>
          <a:prstGeom prst="rect">
            <a:avLst/>
          </a:prstGeom>
        </p:spPr>
        <p:txBody>
          <a:bodyPr wrap="none">
            <a:spAutoFit/>
          </a:bodyPr>
          <a:lstStyle/>
          <a:p>
            <a:pPr indent="-630555">
              <a:lnSpc>
                <a:spcPct val="107000"/>
              </a:lnSpc>
              <a:spcAft>
                <a:spcPts val="0"/>
              </a:spcAft>
            </a:pPr>
            <a:r>
              <a:rPr lang="en-ZA"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KPA 2 - Basic Service Delivery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771121906"/>
              </p:ext>
            </p:extLst>
          </p:nvPr>
        </p:nvGraphicFramePr>
        <p:xfrm>
          <a:off x="785966" y="1162481"/>
          <a:ext cx="10526047" cy="2583608"/>
        </p:xfrm>
        <a:graphic>
          <a:graphicData uri="http://schemas.openxmlformats.org/drawingml/2006/table">
            <a:tbl>
              <a:tblPr/>
              <a:tblGrid>
                <a:gridCol w="958539"/>
                <a:gridCol w="958539"/>
                <a:gridCol w="1405619"/>
                <a:gridCol w="504306"/>
                <a:gridCol w="504306"/>
                <a:gridCol w="586569"/>
                <a:gridCol w="586569"/>
                <a:gridCol w="579416"/>
                <a:gridCol w="579416"/>
                <a:gridCol w="1187443"/>
                <a:gridCol w="1487882"/>
                <a:gridCol w="1187443"/>
              </a:tblGrid>
              <a:tr h="336993">
                <a:tc rowSpan="2">
                  <a:txBody>
                    <a:bodyPr/>
                    <a:lstStyle/>
                    <a:p>
                      <a:pPr algn="ctr" fontAlgn="ctr"/>
                      <a:r>
                        <a:rPr lang="en-ZA" sz="1000" b="1" i="0" u="none" strike="noStrike" dirty="0">
                          <a:solidFill>
                            <a:srgbClr val="000000"/>
                          </a:solidFill>
                          <a:effectLst/>
                          <a:latin typeface="Calibri" panose="020F0502020204030204" pitchFamily="34" charset="0"/>
                        </a:rPr>
                        <a:t>Strategic Objective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dirty="0">
                          <a:solidFill>
                            <a:srgbClr val="000000"/>
                          </a:solidFill>
                          <a:effectLst/>
                          <a:latin typeface="Calibri" panose="020F0502020204030204" pitchFamily="34" charset="0"/>
                        </a:rPr>
                        <a:t>Priority Programme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KPI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IDP Ref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Budget R 000's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Baseline 2014/15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ZA" sz="1000" b="1" i="0" u="none" strike="noStrike">
                          <a:solidFill>
                            <a:srgbClr val="000000"/>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5">
                  <a:txBody>
                    <a:bodyPr/>
                    <a:lstStyle/>
                    <a:p>
                      <a:pPr algn="ctr" fontAlgn="ctr"/>
                      <a:r>
                        <a:rPr lang="en-ZA" sz="1000" b="1" i="0" u="none" strike="noStrike">
                          <a:solidFill>
                            <a:srgbClr val="000000"/>
                          </a:solidFill>
                          <a:effectLst/>
                          <a:latin typeface="Calibri" panose="020F0502020204030204" pitchFamily="34" charset="0"/>
                        </a:rPr>
                        <a:t>2016/17 1st Quarter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2094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00" b="1" i="0" u="none" strike="noStrike">
                          <a:solidFill>
                            <a:srgbClr val="000000"/>
                          </a:solidFill>
                          <a:effectLst/>
                          <a:latin typeface="Calibri" panose="020F0502020204030204" pitchFamily="34" charset="0"/>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Achievements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Challenges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Calibri" panose="020F0502020204030204" pitchFamily="34" charset="0"/>
                        </a:rPr>
                        <a:t>Corrective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925670">
                <a:tc>
                  <a:txBody>
                    <a:bodyPr/>
                    <a:lstStyle/>
                    <a:p>
                      <a:pPr algn="l" fontAlgn="t"/>
                      <a:r>
                        <a:rPr lang="en-ZA" sz="1000" b="0" i="0" u="none" strike="noStrike">
                          <a:solidFill>
                            <a:srgbClr val="000000"/>
                          </a:solidFill>
                          <a:effectLst/>
                          <a:latin typeface="Calibri" panose="020F0502020204030204" pitchFamily="34" charset="0"/>
                        </a:rPr>
                        <a:t>Improved community wellbeing through accelerated service delivery</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SCM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 attendance at scheduled Bid Committee meetings by 30 Jun 2017 (OMM)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FV 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err="1">
                          <a:solidFill>
                            <a:srgbClr val="000000"/>
                          </a:solidFill>
                          <a:effectLst/>
                          <a:latin typeface="Calibri" panose="020F0502020204030204" pitchFamily="34" charset="0"/>
                        </a:rPr>
                        <a:t>Oper</a:t>
                      </a:r>
                      <a:endParaRPr lang="en-ZA"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Achieved                Chief internal auditor appointed to member of the Evaluation committee for projects xx.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0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0676443"/>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6446</TotalTime>
  <Words>7633</Words>
  <Application>Microsoft Office PowerPoint</Application>
  <PresentationFormat>Widescreen</PresentationFormat>
  <Paragraphs>2557</Paragraphs>
  <Slides>62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62</vt:i4>
      </vt:variant>
    </vt:vector>
  </HeadingPairs>
  <TitlesOfParts>
    <vt:vector size="73" baseType="lpstr">
      <vt:lpstr>Agency FB</vt:lpstr>
      <vt:lpstr>Aharoni</vt:lpstr>
      <vt:lpstr>Arial</vt:lpstr>
      <vt:lpstr>Baskerville Old Face</vt:lpstr>
      <vt:lpstr>Calibri</vt:lpstr>
      <vt:lpstr>Century Gothic</vt:lpstr>
      <vt:lpstr>Times New Roman</vt:lpstr>
      <vt:lpstr>Wingdings 2</vt:lpstr>
      <vt:lpstr>Austin</vt:lpstr>
      <vt:lpstr>1_Austin</vt:lpstr>
      <vt:lpstr>3_Austin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AND ECONOMIC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CORPORATE SERVICE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Services</vt:lpstr>
      <vt:lpstr>PowerPoint Presentation</vt:lpstr>
      <vt:lpstr>PowerPoint Presentation</vt:lpstr>
      <vt:lpstr>PowerPoint Presentation</vt:lpstr>
      <vt:lpstr>PowerPoint Presentation</vt:lpstr>
      <vt:lpstr>PowerPoint Presentation</vt:lpstr>
      <vt:lpstr>PowerPoint Presentation</vt:lpstr>
      <vt:lpstr>BUDGET AND TREASURY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Durie</dc:creator>
  <cp:lastModifiedBy>Ronald Maepa</cp:lastModifiedBy>
  <cp:revision>877</cp:revision>
  <cp:lastPrinted>2016-10-24T07:12:42Z</cp:lastPrinted>
  <dcterms:created xsi:type="dcterms:W3CDTF">2015-01-15T10:03:33Z</dcterms:created>
  <dcterms:modified xsi:type="dcterms:W3CDTF">2016-10-28T12:27:50Z</dcterms:modified>
</cp:coreProperties>
</file>