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16"/>
  </p:notesMasterIdLst>
  <p:handoutMasterIdLst>
    <p:handoutMasterId r:id="rId17"/>
  </p:handoutMasterIdLst>
  <p:sldIdLst>
    <p:sldId id="408" r:id="rId4"/>
    <p:sldId id="396" r:id="rId5"/>
    <p:sldId id="399" r:id="rId6"/>
    <p:sldId id="479" r:id="rId7"/>
    <p:sldId id="480" r:id="rId8"/>
    <p:sldId id="515" r:id="rId9"/>
    <p:sldId id="486" r:id="rId10"/>
    <p:sldId id="484" r:id="rId11"/>
    <p:sldId id="485" r:id="rId12"/>
    <p:sldId id="481" r:id="rId13"/>
    <p:sldId id="482" r:id="rId14"/>
    <p:sldId id="404" r:id="rId15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1F6A1-027B-4D8D-AE55-181159A35EBA}">
          <p14:sldIdLst>
            <p14:sldId id="408"/>
          </p14:sldIdLst>
        </p14:section>
        <p14:section name="MM&quot;S OFFICE" id="{B6125A2C-EEB4-4387-A4E7-6BCD6CB0A798}">
          <p14:sldIdLst>
            <p14:sldId id="396"/>
            <p14:sldId id="399"/>
            <p14:sldId id="479"/>
            <p14:sldId id="480"/>
            <p14:sldId id="515"/>
            <p14:sldId id="486"/>
            <p14:sldId id="484"/>
            <p14:sldId id="485"/>
            <p14:sldId id="481"/>
            <p14:sldId id="482"/>
            <p14:sldId id="4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5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82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300" y="0"/>
            <a:ext cx="2943582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A1DE5-2642-45A5-A6B8-2E104C695C9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2687"/>
            <a:ext cx="294358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300" y="9432687"/>
            <a:ext cx="294358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205B4-A66F-4AD8-B9EE-A10A0DF07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0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876CD-D41B-4B6A-AD15-E4DB4D02D474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71E2B-F8B7-425B-AF7B-FD09C281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71E2B-F8B7-425B-AF7B-FD09C28153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altLang="en-US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ZA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0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CA0C0D-E20F-4264-93A3-46C6EA53CB25}" type="datetime1">
              <a:rPr lang="en-US" smtClean="0"/>
              <a:t>10/11/2017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BCFC26-62B4-4113-B485-962636936649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6235-AEA2-4C69-8ECC-6775E604FC5C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320E-2DB5-4AA7-B4C7-D2AA4FF32BF2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7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897644-9CC0-421B-9133-012FBE2752A5}" type="datetime1">
              <a:rPr lang="en-US" smtClean="0"/>
              <a:t>10/11/2017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BCFC26-62B4-4113-B485-962636936649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3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B58-BAE1-49B5-9C09-C5459C159BEB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9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3CD2-1910-4894-B7BF-9AEEC2B55A5D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8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9A63-93BB-416F-B4F7-4AC050999186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8C9FB-EB37-4F3C-ABCA-F3467649E723}" type="datetime1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4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28D6-F113-4F27-8546-71679A8FD14C}" type="datetime1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B5E1-A20F-4D41-B26E-E5C0018E1D9C}" type="datetime1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3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F3F6-9011-439B-A72F-5AEDBA892748}" type="datetime1">
              <a:rPr lang="en-US" smtClean="0"/>
              <a:t>10/11/2017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21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1511-44E8-4310-9D3C-37EFBD38BF62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2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Advert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3E2B8-834B-4339-904D-8777DA196016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2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0E5-DC78-4939-B786-F820F33BC174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9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7265-BDE9-47FE-A323-1DE13016D3BA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ACC4313-FF71-49A0-8BDB-8C8CFA6E0D6D}" type="datetime1">
              <a:rPr lang="en-US" smtClean="0"/>
              <a:t>10/11/2017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502BA2-6B2A-4ED1-AF36-7DCDB34645AE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3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D6B5-FF76-4D46-A2EB-8C56866FEEA7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0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F24E-1E0B-4210-A9B0-C24FD350062F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08B4-E41F-48D5-A9BA-82A92471FE6D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88A9-D6F0-4668-8F7B-401EF474C6B2}" type="datetime1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4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32ED-242B-4733-B00C-6A81BE7015F2}" type="datetime1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D06A-854C-447E-B280-551B25272980}" type="datetime1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CD0-5DF9-4EC3-A57B-0FDDAA199071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3649-F0A3-404E-8E6F-5B1938F43DE3}" type="datetime1">
              <a:rPr lang="en-US" smtClean="0"/>
              <a:t>10/11/2017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79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7E07-C4FC-485C-AE28-CC96E5BA589E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8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271C-F42C-4336-AC1E-6D44D67C29B0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8140-6F25-4A0C-AA1C-1C549D824BA0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C645-B671-4350-9314-AF8FC575D255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E590-9F0B-4303-A525-74D210C9AD23}" type="datetime1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8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96DC-1D92-48A3-B020-B9C7A0348DFA}" type="datetime1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1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4256-ABFE-4522-BDC3-BC59FDEA3E91}" type="datetime1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30E8-C19F-497B-852C-E2D0770D6DF9}" type="datetime1">
              <a:rPr lang="en-US" smtClean="0"/>
              <a:t>10/11/2017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066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Advert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4E71-1BDA-4D64-9145-3C673FD2595A}" type="datetime1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4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CA4638-8F52-452E-8B3C-83E4114E75DE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2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93D91F-67FC-4BAF-A542-8AFA72A2FF7B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7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0C4540-C27F-44C5-987A-5A5F4E0B2066}" type="datetime1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8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59" y="152400"/>
            <a:ext cx="3565656" cy="246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694792" y="2895601"/>
            <a:ext cx="40964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EPHRAIM MOGALE LOCAL MUNICIPALITY </a:t>
            </a:r>
            <a:endParaRPr lang="en-US" sz="4000" dirty="0">
              <a:solidFill>
                <a:prstClr val="black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528" y="683115"/>
            <a:ext cx="87249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>
                <a:solidFill>
                  <a:srgbClr val="94C600"/>
                </a:solidFill>
              </a:rPr>
              <a:pPr/>
              <a:t>1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0626" y="2395980"/>
            <a:ext cx="335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PERFORMANCE REVIEW</a:t>
            </a:r>
          </a:p>
          <a:p>
            <a:pPr algn="ctr"/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FIRST QUARTER PERFORMANCE REPORT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2017/18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Date: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OCTOBER 2017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Venue :  TO BE CONFIRMED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Time: 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08:00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am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728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14786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835498"/>
              </p:ext>
            </p:extLst>
          </p:nvPr>
        </p:nvGraphicFramePr>
        <p:xfrm>
          <a:off x="1909329" y="1496291"/>
          <a:ext cx="8578932" cy="251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9466"/>
                <a:gridCol w="4289466"/>
              </a:tblGrid>
              <a:tr h="59563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altLang="en-US" sz="2800" u="none" dirty="0" smtClean="0">
                          <a:solidFill>
                            <a:prstClr val="black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BURSARIES</a:t>
                      </a:r>
                      <a:endParaRPr lang="en-ZA" altLang="en-US" sz="2800" u="none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/>
                </a:tc>
                <a:tc hMerge="1"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/>
                </a:tc>
              </a:tr>
              <a:tr h="730657">
                <a:tc>
                  <a:txBody>
                    <a:bodyPr/>
                    <a:lstStyle/>
                    <a:p>
                      <a:r>
                        <a:rPr lang="en-ZA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ZA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beneficiaries from previous years</a:t>
                      </a:r>
                      <a:endParaRPr lang="en-Z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ZA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beneficiaries in 2017 calendar year</a:t>
                      </a:r>
                      <a:endParaRPr lang="en-Z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>
                    <a:solidFill>
                      <a:schemeClr val="bg2"/>
                    </a:solidFill>
                  </a:tcPr>
                </a:tc>
              </a:tr>
              <a:tr h="595637">
                <a:tc>
                  <a:txBody>
                    <a:bodyPr/>
                    <a:lstStyle/>
                    <a:p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595637">
                <a:tc>
                  <a:txBody>
                    <a:bodyPr/>
                    <a:lstStyle/>
                    <a:p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14786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021835"/>
              </p:ext>
            </p:extLst>
          </p:nvPr>
        </p:nvGraphicFramePr>
        <p:xfrm>
          <a:off x="1092529" y="1531915"/>
          <a:ext cx="10008919" cy="454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6042"/>
                <a:gridCol w="3561794"/>
                <a:gridCol w="3021083"/>
              </a:tblGrid>
              <a:tr h="729503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PROGRESS ON 2015/2016 AG MATTERS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29503">
                <a:tc>
                  <a:txBody>
                    <a:bodyPr/>
                    <a:lstStyle/>
                    <a:p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DEPARTMENT</a:t>
                      </a:r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NO OF ISSUES RAISED</a:t>
                      </a:r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NUMBER OF ISSUES RESOLVED</a:t>
                      </a:r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52906"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>
                          <a:latin typeface="Agency FB" panose="020B0503020202020204" pitchFamily="34" charset="0"/>
                        </a:rPr>
                        <a:t>INFRASTRUCTURE</a:t>
                      </a:r>
                      <a:r>
                        <a:rPr lang="en-ZA" baseline="0" dirty="0" smtClean="0">
                          <a:latin typeface="Agency FB" panose="020B0503020202020204" pitchFamily="34" charset="0"/>
                        </a:rPr>
                        <a:t> SERVICES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52906"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>
                          <a:latin typeface="Agency FB" panose="020B0503020202020204" pitchFamily="34" charset="0"/>
                        </a:rPr>
                        <a:t>COMMUNITY</a:t>
                      </a:r>
                      <a:r>
                        <a:rPr lang="en-ZA" baseline="0" dirty="0" smtClean="0">
                          <a:latin typeface="Agency FB" panose="020B0503020202020204" pitchFamily="34" charset="0"/>
                        </a:rPr>
                        <a:t> SERVICES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52906">
                <a:tc>
                  <a:txBody>
                    <a:bodyPr/>
                    <a:lstStyle/>
                    <a:p>
                      <a:r>
                        <a:rPr lang="en-ZA" baseline="0" dirty="0" smtClean="0">
                          <a:latin typeface="Agency FB" panose="020B0503020202020204" pitchFamily="34" charset="0"/>
                        </a:rPr>
                        <a:t>BUDGET &amp; TREASURY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3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>
                          <a:latin typeface="Agency FB" panose="020B0503020202020204" pitchFamily="34" charset="0"/>
                        </a:rPr>
                        <a:t>PLANNING</a:t>
                      </a:r>
                      <a:r>
                        <a:rPr lang="en-ZA" baseline="0" dirty="0" smtClean="0">
                          <a:latin typeface="Agency FB" panose="020B0503020202020204" pitchFamily="34" charset="0"/>
                        </a:rPr>
                        <a:t> &amp; ECONOMIC DEVELOPMENT</a:t>
                      </a:r>
                      <a:endParaRPr lang="en-ZA" dirty="0" smtClean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52906"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>
                          <a:latin typeface="Agency FB" panose="020B0503020202020204" pitchFamily="34" charset="0"/>
                        </a:rPr>
                        <a:t>CORPORATE SERVICES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7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>
                          <a:latin typeface="Agency FB" panose="020B0503020202020204" pitchFamily="34" charset="0"/>
                        </a:rPr>
                        <a:t>OFFICE OF THE MUNICIPAL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7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2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/>
          <a:lstStyle/>
          <a:p>
            <a:pPr eaLnBrk="1" hangingPunct="1"/>
            <a:r>
              <a:rPr lang="en-ZA" altLang="en-U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1262110"/>
              </p:ext>
            </p:extLst>
          </p:nvPr>
        </p:nvGraphicFramePr>
        <p:xfrm>
          <a:off x="772732" y="927281"/>
          <a:ext cx="10676585" cy="5349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687"/>
                <a:gridCol w="1504336"/>
                <a:gridCol w="1104617"/>
                <a:gridCol w="1201400"/>
                <a:gridCol w="1098841"/>
                <a:gridCol w="1230704"/>
              </a:tblGrid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KPA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Number of KPI’s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Achieved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Not Achieved 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% Achieved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% Not Achieved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1: Spatial Rationale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2: Basic Service Delivery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KPA3: Local Economic Development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4: Municipal Transformation and Institutional Development 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5: Financial Viability</a:t>
                      </a:r>
                      <a:endParaRPr lang="en-ZA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ZA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70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6: Good governance and public participation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2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400" b="1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ZA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0" y="1"/>
            <a:ext cx="408999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kern="0" dirty="0" smtClean="0">
                <a:solidFill>
                  <a:srgbClr val="002060"/>
                </a:solidFill>
              </a:rPr>
              <a:t>EPMLM 2016/2017 ANNUAL </a:t>
            </a:r>
            <a:r>
              <a:rPr lang="en-US" b="1" dirty="0" smtClean="0">
                <a:solidFill>
                  <a:srgbClr val="002060"/>
                </a:solidFill>
              </a:rPr>
              <a:t>PERFORMANCE  REVIEW</a:t>
            </a:r>
            <a:endParaRPr lang="en-US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798" y="3267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kern="0" dirty="0">
                <a:solidFill>
                  <a:srgbClr val="002060"/>
                </a:solidFill>
              </a:rPr>
              <a:t>MUNICIPAL MANAGER’S OVERVEIW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998" y="19269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03902"/>
              </p:ext>
            </p:extLst>
          </p:nvPr>
        </p:nvGraphicFramePr>
        <p:xfrm>
          <a:off x="833627" y="769962"/>
          <a:ext cx="10524745" cy="558476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263355"/>
                <a:gridCol w="1953613"/>
                <a:gridCol w="3307777"/>
              </a:tblGrid>
              <a:tr h="2882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PRESENTER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OPENING &amp;  WELCOME:  Mayor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08h00 – 08h20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Hon. CR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KUPA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APOLOGIES</a:t>
                      </a:r>
                    </a:p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Progress on the Implementation </a:t>
                      </a:r>
                      <a:r>
                        <a:rPr kumimoji="0" lang="en-US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on Annual &amp; Q4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Lekgotla Resolutions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08h20 -- 08h30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08h30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– 09h00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Hon. CR KUPA</a:t>
                      </a: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4. MUNICIPAL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MANAGER’S OVERVIEW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09h00 – 09h30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Ms. MATHEBELA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MM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 rowSpan="2">
                  <a:txBody>
                    <a:bodyPr/>
                    <a:lstStyle/>
                    <a:p>
                      <a:pPr marL="228600" marR="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PRESENTATIONS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5.1    Municipal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Manager’s Office      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5.2    Planning and Economic Development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 Corporate Services Directorate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Questions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&amp;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Discussions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TEA BREAK TEA BREAK TEA BREAK</a:t>
                      </a: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5.4  Infrastructure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Services Directorate 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5.5  Community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Services Directorate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5.6  Budget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and Treasury Directorate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39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09h30 - 10h00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10h00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–11h30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11h30 - 12h00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12h00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12h30- 13h00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13h00 -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13h30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14h00 – 14h30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. SELLO TEFFO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SOLOMON MASHIANE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 MAKOKO LEKOLA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 </a:t>
                      </a:r>
                      <a:r>
                        <a:rPr lang="en-US" sz="1200" b="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TAKALANI RAMATSELELA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MANTANENG PHAAHLA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KHABO RAMOSIBI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ALL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DAISY MOKOKA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Questions &amp; Discussions </a:t>
                      </a:r>
                      <a:endParaRPr lang="en-US" sz="120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14h30- 15h00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9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of First Quarter </a:t>
                      </a:r>
                      <a:r>
                        <a:rPr lang="en-US" sz="1200" baseline="0" dirty="0" err="1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Lekgotla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Resolutions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8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6.Closure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15h15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Hon. CR KUPA</a:t>
                      </a:r>
                    </a:p>
                  </a:txBody>
                  <a:tcPr marL="58232" marR="58232" marT="0" marB="0"/>
                </a:tc>
              </a:tr>
              <a:tr h="52756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7. Lunch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Served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6335" y="-1"/>
            <a:ext cx="414327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</a:t>
            </a:r>
            <a:r>
              <a:rPr lang="en-US" b="1" dirty="0">
                <a:solidFill>
                  <a:srgbClr val="002060"/>
                </a:solidFill>
              </a:rPr>
              <a:t>2017/2018   FIRST QUARTER PERFORMANCE  </a:t>
            </a:r>
            <a:r>
              <a:rPr lang="en-US" b="1" dirty="0" smtClean="0">
                <a:solidFill>
                  <a:srgbClr val="002060"/>
                </a:solidFill>
              </a:rPr>
              <a:t>AGENDA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612" y="-30405"/>
            <a:ext cx="806860" cy="800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6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/>
          </p:cNvSpPr>
          <p:nvPr/>
        </p:nvSpPr>
        <p:spPr>
          <a:xfrm>
            <a:off x="1030310" y="1985749"/>
            <a:ext cx="10354613" cy="33332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5B9BD5"/>
              </a:buClr>
              <a:buFont typeface="Wingdings 2"/>
              <a:buNone/>
              <a:defRPr/>
            </a:pPr>
            <a:endParaRPr lang="en-US" sz="3200" b="1" u="sng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r>
              <a:rPr lang="en-US" sz="2100" b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Vision: </a:t>
            </a:r>
            <a:r>
              <a:rPr lang="en-ZA" sz="2100" i="1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“Agricultural </a:t>
            </a:r>
            <a:r>
              <a:rPr lang="en-ZA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Hub of choice”</a:t>
            </a:r>
            <a:endParaRPr lang="en-US" sz="2100" i="1" dirty="0">
              <a:solidFill>
                <a:srgbClr val="44546A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endParaRPr lang="en-US" sz="2100" b="1" i="1" dirty="0" smtClean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r>
              <a:rPr lang="en-US" sz="2100" b="1" i="1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Mission</a:t>
            </a:r>
            <a:r>
              <a:rPr lang="en-US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ZA" sz="2100" i="1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 To </a:t>
            </a:r>
            <a:r>
              <a:rPr lang="en-ZA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involve the community in the economic, environment and social development for sustainable service </a:t>
            </a:r>
            <a:r>
              <a:rPr lang="en-ZA" sz="2100" i="1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	delivery</a:t>
            </a:r>
            <a:endParaRPr lang="en-US" sz="2100" i="1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8703" y="-4233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"/>
            <a:ext cx="3993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095500" y="596626"/>
            <a:ext cx="8001000" cy="1295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44546A">
                    <a:satMod val="130000"/>
                  </a:srgbClr>
                </a:solidFill>
              </a:rPr>
              <a:t>EPHRAIM MOGALE  LOCAL MUNICIPALITY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360" y="-4233"/>
            <a:ext cx="87249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4109" y="1007919"/>
            <a:ext cx="84471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ANNUALJOB CREATION:</a:t>
            </a: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u="sng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SENIOR MANAGEMENT POSTS:</a:t>
            </a: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No. of Positions: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269</a:t>
            </a:r>
            <a:endParaRPr lang="en-US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Vacant Positions: 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15</a:t>
            </a:r>
            <a:endParaRPr lang="en-US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Filled Position : 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254</a:t>
            </a:r>
            <a:endParaRPr lang="en-US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1. New appointments:     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30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2. Disciplinary Matters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07</a:t>
            </a:r>
            <a:endParaRPr lang="en-US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3. No. of suspensions for </a:t>
            </a:r>
            <a:r>
              <a:rPr lang="en-US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2017/2018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04</a:t>
            </a:r>
            <a:endParaRPr lang="en-US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4. Dismissal:  </a:t>
            </a:r>
            <a:r>
              <a:rPr lang="en-US" dirty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None </a:t>
            </a:r>
            <a:endParaRPr lang="en-US" dirty="0" smtClean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ZA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5.Two </a:t>
            </a:r>
            <a:r>
              <a:rPr lang="en-ZA" b="1" dirty="0">
                <a:latin typeface="Agency FB" panose="020B0503020202020204" pitchFamily="34" charset="0"/>
                <a:cs typeface="Arial" panose="020B0604020202020204" pitchFamily="34" charset="0"/>
              </a:rPr>
              <a:t>key matters for LLF</a:t>
            </a:r>
            <a:r>
              <a:rPr lang="en-ZA" dirty="0">
                <a:latin typeface="Agency FB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ZA" dirty="0" smtClean="0">
                <a:solidFill>
                  <a:srgbClr val="FF000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Organisational Structure for 2016/2017 was amended and LLF was re-established</a:t>
            </a:r>
            <a:endParaRPr lang="en-ZA" dirty="0">
              <a:solidFill>
                <a:srgbClr val="FF0000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62815"/>
              </p:ext>
            </p:extLst>
          </p:nvPr>
        </p:nvGraphicFramePr>
        <p:xfrm>
          <a:off x="2057400" y="2743200"/>
          <a:ext cx="70866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50"/>
                <a:gridCol w="1771650"/>
                <a:gridCol w="1771650"/>
                <a:gridCol w="1771650"/>
              </a:tblGrid>
              <a:tr h="41910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Number of Posts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Filled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Vacant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Vacancy rate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06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05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01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83.3%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09549"/>
              </p:ext>
            </p:extLst>
          </p:nvPr>
        </p:nvGraphicFramePr>
        <p:xfrm>
          <a:off x="2057400" y="1447800"/>
          <a:ext cx="7086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  <a:gridCol w="141732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MEN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WOMEN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YOUTH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DISABLED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8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76394"/>
              </p:ext>
            </p:extLst>
          </p:nvPr>
        </p:nvGraphicFramePr>
        <p:xfrm>
          <a:off x="1140032" y="1295401"/>
          <a:ext cx="10010899" cy="457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8228"/>
                <a:gridCol w="2457221"/>
                <a:gridCol w="2502725"/>
                <a:gridCol w="2502725"/>
              </a:tblGrid>
              <a:tr h="1324170">
                <a:tc>
                  <a:txBody>
                    <a:bodyPr/>
                    <a:lstStyle/>
                    <a:p>
                      <a:r>
                        <a:rPr lang="en-ZA" dirty="0" smtClean="0"/>
                        <a:t>GRANT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TOTAL BUDGET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EXPENDITURE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%</a:t>
                      </a:r>
                      <a:r>
                        <a:rPr lang="en-ZA" baseline="0" dirty="0" smtClean="0"/>
                        <a:t> SPENT</a:t>
                      </a:r>
                      <a:endParaRPr lang="en-ZA" dirty="0"/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MIG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%</a:t>
                      </a:r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r>
                        <a:rPr kumimoji="0" lang="en-ZA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FMG</a:t>
                      </a:r>
                      <a:endParaRPr lang="en-ZA" sz="1800" b="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GB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GB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GB" sz="1800" b="0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GB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</a:tr>
              <a:tr h="952463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EPWP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b="0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4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85417"/>
              </p:ext>
            </p:extLst>
          </p:nvPr>
        </p:nvGraphicFramePr>
        <p:xfrm>
          <a:off x="1287292" y="839449"/>
          <a:ext cx="9617416" cy="4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79"/>
                <a:gridCol w="2827884"/>
                <a:gridCol w="3225353"/>
              </a:tblGrid>
              <a:tr h="50964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ROADS PROJECTS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KILOMETRES IN ROADS TARRED 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LOCATION/VILLAGE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VALUE 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</a:tr>
              <a:tr h="473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39791"/>
              </p:ext>
            </p:extLst>
          </p:nvPr>
        </p:nvGraphicFramePr>
        <p:xfrm>
          <a:off x="1201004" y="1295401"/>
          <a:ext cx="9617416" cy="352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710"/>
                <a:gridCol w="3225353"/>
                <a:gridCol w="3225353"/>
              </a:tblGrid>
              <a:tr h="50964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8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SERVICE DELIVERY PROTESTS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NUMBER OF SERVICE DELIVERY PROTESTS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MAIN ISSUES RAISED 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LOCATION/VILLAGE</a:t>
                      </a:r>
                      <a:r>
                        <a:rPr lang="en-ZA" sz="1800" b="1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</a:tr>
              <a:tr h="4734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3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56233"/>
              </p:ext>
            </p:extLst>
          </p:nvPr>
        </p:nvGraphicFramePr>
        <p:xfrm>
          <a:off x="760020" y="819395"/>
          <a:ext cx="10687792" cy="5456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099"/>
                <a:gridCol w="7077693"/>
              </a:tblGrid>
              <a:tr h="74663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MAYORAL/SPEAKER OUTREACHES</a:t>
                      </a:r>
                      <a:endParaRPr lang="en-ZA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OUTREACHES</a:t>
                      </a:r>
                      <a:endParaRPr lang="en-ZA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14" marB="4571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LOCATION/VILLAGES</a:t>
                      </a:r>
                      <a:endParaRPr lang="en-ZA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14" marB="45714">
                    <a:solidFill>
                      <a:schemeClr val="bg2"/>
                    </a:solidFill>
                  </a:tcPr>
                </a:tc>
              </a:tr>
              <a:tr h="638072"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651175">
                <a:tc>
                  <a:txBody>
                    <a:bodyPr/>
                    <a:lstStyle/>
                    <a:p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aseline="0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69322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9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2017/2018   FIRST QUARTER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44689"/>
              </p:ext>
            </p:extLst>
          </p:nvPr>
        </p:nvGraphicFramePr>
        <p:xfrm>
          <a:off x="1913521" y="1461656"/>
          <a:ext cx="8097376" cy="376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8688"/>
                <a:gridCol w="4048688"/>
              </a:tblGrid>
              <a:tr h="5096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GENERATION</a:t>
                      </a:r>
                      <a:endParaRPr lang="en-ZA" b="1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REVENUE BUDGET 2017/2018 ANNUAL</a:t>
                      </a:r>
                      <a:r>
                        <a:rPr lang="en-ZA" sz="2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85" marB="4568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REVENUE ACTUAL  </a:t>
                      </a:r>
                      <a:r>
                        <a:rPr kumimoji="0" lang="en-ZA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2017/2018 ANNUAL 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85" marB="45685">
                    <a:solidFill>
                      <a:schemeClr val="bg2"/>
                    </a:solidFill>
                  </a:tcPr>
                </a:tc>
              </a:tr>
              <a:tr h="4734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sz="2400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ZA" sz="2400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4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8495</TotalTime>
  <Words>504</Words>
  <Application>Microsoft Office PowerPoint</Application>
  <PresentationFormat>Widescreen</PresentationFormat>
  <Paragraphs>232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Agency FB</vt:lpstr>
      <vt:lpstr>Aharoni</vt:lpstr>
      <vt:lpstr>Arial</vt:lpstr>
      <vt:lpstr>Baskerville Old Face</vt:lpstr>
      <vt:lpstr>Calibri</vt:lpstr>
      <vt:lpstr>Century Gothic</vt:lpstr>
      <vt:lpstr>Times New Roman</vt:lpstr>
      <vt:lpstr>Wingdings 2</vt:lpstr>
      <vt:lpstr>Austin</vt:lpstr>
      <vt:lpstr>1_Austin</vt:lpstr>
      <vt:lpstr>3_Austin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Durie</dc:creator>
  <cp:lastModifiedBy>Katleho Shongwe</cp:lastModifiedBy>
  <cp:revision>1094</cp:revision>
  <cp:lastPrinted>2017-04-12T18:51:25Z</cp:lastPrinted>
  <dcterms:created xsi:type="dcterms:W3CDTF">2015-01-15T10:03:33Z</dcterms:created>
  <dcterms:modified xsi:type="dcterms:W3CDTF">2017-10-11T14:59:29Z</dcterms:modified>
</cp:coreProperties>
</file>