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</p:sldMasterIdLst>
  <p:notesMasterIdLst>
    <p:notesMasterId r:id="rId50"/>
  </p:notesMasterIdLst>
  <p:handoutMasterIdLst>
    <p:handoutMasterId r:id="rId51"/>
  </p:handoutMasterIdLst>
  <p:sldIdLst>
    <p:sldId id="408" r:id="rId4"/>
    <p:sldId id="396" r:id="rId5"/>
    <p:sldId id="399" r:id="rId6"/>
    <p:sldId id="479" r:id="rId7"/>
    <p:sldId id="480" r:id="rId8"/>
    <p:sldId id="515" r:id="rId9"/>
    <p:sldId id="486" r:id="rId10"/>
    <p:sldId id="484" r:id="rId11"/>
    <p:sldId id="485" r:id="rId12"/>
    <p:sldId id="481" r:id="rId13"/>
    <p:sldId id="482" r:id="rId14"/>
    <p:sldId id="404" r:id="rId15"/>
    <p:sldId id="393" r:id="rId16"/>
    <p:sldId id="491" r:id="rId17"/>
    <p:sldId id="494" r:id="rId18"/>
    <p:sldId id="492" r:id="rId19"/>
    <p:sldId id="372" r:id="rId20"/>
    <p:sldId id="452" r:id="rId21"/>
    <p:sldId id="487" r:id="rId22"/>
    <p:sldId id="489" r:id="rId23"/>
    <p:sldId id="490" r:id="rId24"/>
    <p:sldId id="488" r:id="rId25"/>
    <p:sldId id="412" r:id="rId26"/>
    <p:sldId id="370" r:id="rId27"/>
    <p:sldId id="503" r:id="rId28"/>
    <p:sldId id="495" r:id="rId29"/>
    <p:sldId id="504" r:id="rId30"/>
    <p:sldId id="505" r:id="rId31"/>
    <p:sldId id="496" r:id="rId32"/>
    <p:sldId id="371" r:id="rId33"/>
    <p:sldId id="497" r:id="rId34"/>
    <p:sldId id="508" r:id="rId35"/>
    <p:sldId id="509" r:id="rId36"/>
    <p:sldId id="510" r:id="rId37"/>
    <p:sldId id="498" r:id="rId38"/>
    <p:sldId id="373" r:id="rId39"/>
    <p:sldId id="499" r:id="rId40"/>
    <p:sldId id="511" r:id="rId41"/>
    <p:sldId id="512" r:id="rId42"/>
    <p:sldId id="500" r:id="rId43"/>
    <p:sldId id="383" r:id="rId44"/>
    <p:sldId id="501" r:id="rId45"/>
    <p:sldId id="513" r:id="rId46"/>
    <p:sldId id="514" r:id="rId47"/>
    <p:sldId id="502" r:id="rId48"/>
    <p:sldId id="431" r:id="rId49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B1F6A1-027B-4D8D-AE55-181159A35EBA}">
          <p14:sldIdLst>
            <p14:sldId id="408"/>
          </p14:sldIdLst>
        </p14:section>
        <p14:section name="MM&quot;S OFFICE" id="{B6125A2C-EEB4-4387-A4E7-6BCD6CB0A798}">
          <p14:sldIdLst>
            <p14:sldId id="396"/>
            <p14:sldId id="399"/>
            <p14:sldId id="479"/>
            <p14:sldId id="480"/>
            <p14:sldId id="515"/>
            <p14:sldId id="486"/>
            <p14:sldId id="484"/>
            <p14:sldId id="485"/>
            <p14:sldId id="481"/>
            <p14:sldId id="482"/>
            <p14:sldId id="404"/>
            <p14:sldId id="393"/>
            <p14:sldId id="491"/>
            <p14:sldId id="494"/>
            <p14:sldId id="492"/>
          </p14:sldIdLst>
        </p14:section>
        <p14:section name="PLANNING AND ECONOMIC DEVELOPMENT." id="{8201CBF6-A955-483F-889C-7560EE24CB79}">
          <p14:sldIdLst>
            <p14:sldId id="372"/>
            <p14:sldId id="452"/>
            <p14:sldId id="487"/>
            <p14:sldId id="489"/>
            <p14:sldId id="490"/>
            <p14:sldId id="488"/>
            <p14:sldId id="412"/>
          </p14:sldIdLst>
        </p14:section>
        <p14:section name="CORPORATE SERVICE" id="{DBDB007A-A3F1-423E-9993-F024EF3C75F3}">
          <p14:sldIdLst>
            <p14:sldId id="370"/>
            <p14:sldId id="503"/>
            <p14:sldId id="495"/>
            <p14:sldId id="504"/>
            <p14:sldId id="505"/>
            <p14:sldId id="496"/>
          </p14:sldIdLst>
        </p14:section>
        <p14:section name="INFRASTRUCTURE" id="{345EDC98-9933-4569-9394-36570826B9A3}">
          <p14:sldIdLst>
            <p14:sldId id="371"/>
            <p14:sldId id="497"/>
            <p14:sldId id="508"/>
            <p14:sldId id="509"/>
            <p14:sldId id="510"/>
            <p14:sldId id="498"/>
          </p14:sldIdLst>
        </p14:section>
        <p14:section name="COMMUNITY SERVICES" id="{D23A85C5-83E3-4ABA-8FFC-A77DC598514B}">
          <p14:sldIdLst>
            <p14:sldId id="373"/>
            <p14:sldId id="499"/>
            <p14:sldId id="511"/>
            <p14:sldId id="512"/>
            <p14:sldId id="500"/>
          </p14:sldIdLst>
        </p14:section>
        <p14:section name="BUDGET AND TREASURY" id="{A1FF1B99-5A6F-4FFC-81A6-1286FCEE13B5}">
          <p14:sldIdLst>
            <p14:sldId id="383"/>
            <p14:sldId id="501"/>
            <p14:sldId id="513"/>
            <p14:sldId id="514"/>
            <p14:sldId id="502"/>
            <p14:sldId id="4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80" d="100"/>
          <a:sy n="80" d="100"/>
        </p:scale>
        <p:origin x="3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82" cy="497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300" y="0"/>
            <a:ext cx="2943582" cy="497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A1DE5-2642-45A5-A6B8-2E104C695C9B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2687"/>
            <a:ext cx="2943582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300" y="9432687"/>
            <a:ext cx="2943582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205B4-A66F-4AD8-B9EE-A10A0DF07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01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876CD-D41B-4B6A-AD15-E4DB4D02D474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71E2B-F8B7-425B-AF7B-FD09C2815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42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71E2B-F8B7-425B-AF7B-FD09C28153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altLang="en-US" smtClean="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ZA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802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8CA0C0D-E20F-4264-93A3-46C6EA53CB25}" type="datetime1">
              <a:rPr lang="en-US" smtClean="0"/>
              <a:t>7/17/2017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1BCFC26-62B4-4113-B485-962636936649}" type="slidenum">
              <a:rPr lang="en-US" smtClean="0">
                <a:solidFill>
                  <a:srgbClr val="94C600"/>
                </a:solidFill>
              </a:rPr>
              <a:pPr/>
              <a:t>‹#›</a:t>
            </a:fld>
            <a:endParaRPr lang="en-US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2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06235-AEA2-4C69-8ECC-6775E604FC5C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4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2320E-2DB5-4AA7-B4C7-D2AA4FF32BF2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7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A897644-9CC0-421B-9133-012FBE2752A5}" type="datetime1">
              <a:rPr lang="en-US" smtClean="0"/>
              <a:t>7/17/2017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1BCFC26-62B4-4113-B485-962636936649}" type="slidenum">
              <a:rPr lang="en-US" smtClean="0">
                <a:solidFill>
                  <a:srgbClr val="94C600"/>
                </a:solidFill>
              </a:rPr>
              <a:pPr/>
              <a:t>‹#›</a:t>
            </a:fld>
            <a:endParaRPr lang="en-US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13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0B58-BAE1-49B5-9C09-C5459C159BEB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9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3CD2-1910-4894-B7BF-9AEEC2B55A5D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8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9A63-93BB-416F-B4F7-4AC050999186}" type="datetime1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2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8C9FB-EB37-4F3C-ABCA-F3467649E723}" type="datetime1">
              <a:rPr lang="en-US" smtClean="0"/>
              <a:t>7/17/2017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4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28D6-F113-4F27-8546-71679A8FD14C}" type="datetime1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B5E1-A20F-4D41-B26E-E5C0018E1D9C}" type="datetime1">
              <a:rPr lang="en-US" smtClean="0"/>
              <a:t>7/17/2017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3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F3F6-9011-439B-A72F-5AEDBA892748}" type="datetime1">
              <a:rPr lang="en-US" smtClean="0"/>
              <a:t>7/17/2017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210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1511-44E8-4310-9D3C-37EFBD38BF62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2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Advert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3E2B8-834B-4339-904D-8777DA196016}" type="datetime1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2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0E5-DC78-4939-B786-F820F33BC174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9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7265-BDE9-47FE-A323-1DE13016D3BA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7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ACC4313-FF71-49A0-8BDB-8C8CFA6E0D6D}" type="datetime1">
              <a:rPr lang="en-US" smtClean="0"/>
              <a:t>7/17/2017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502BA2-6B2A-4ED1-AF36-7DCDB34645AE}" type="slidenum">
              <a:rPr lang="en-US" smtClean="0">
                <a:solidFill>
                  <a:srgbClr val="94C600"/>
                </a:solidFill>
              </a:rPr>
              <a:pPr/>
              <a:t>‹#›</a:t>
            </a:fld>
            <a:endParaRPr lang="en-US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3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D6B5-FF76-4D46-A2EB-8C56866FEEA7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0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F24E-1E0B-4210-A9B0-C24FD350062F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3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08B4-E41F-48D5-A9BA-82A92471FE6D}" type="datetime1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88A9-D6F0-4668-8F7B-401EF474C6B2}" type="datetime1">
              <a:rPr lang="en-US" smtClean="0"/>
              <a:t>7/17/2017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4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32ED-242B-4733-B00C-6A81BE7015F2}" type="datetime1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8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0D06A-854C-447E-B280-551B25272980}" type="datetime1">
              <a:rPr lang="en-US" smtClean="0"/>
              <a:t>7/17/2017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7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CD0-5DF9-4EC3-A57B-0FDDAA199071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4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3649-F0A3-404E-8E6F-5B1938F43DE3}" type="datetime1">
              <a:rPr lang="en-US" smtClean="0"/>
              <a:t>7/17/2017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079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7E07-C4FC-485C-AE28-CC96E5BA589E}" type="datetime1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8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271C-F42C-4336-AC1E-6D44D67C29B0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1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8140-6F25-4A0C-AA1C-1C549D824BA0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C645-B671-4350-9314-AF8FC575D255}" type="datetime1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1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E590-9F0B-4303-A525-74D210C9AD23}" type="datetime1">
              <a:rPr lang="en-US" smtClean="0"/>
              <a:t>7/17/2017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8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96DC-1D92-48A3-B020-B9C7A0348DFA}" type="datetime1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1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4256-ABFE-4522-BDC3-BC59FDEA3E91}" type="datetime1">
              <a:rPr lang="en-US" smtClean="0"/>
              <a:t>7/17/2017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8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30E8-C19F-497B-852C-E2D0770D6DF9}" type="datetime1">
              <a:rPr lang="en-US" smtClean="0"/>
              <a:t>7/17/2017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066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Advert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4E71-1BDA-4D64-9145-3C673FD2595A}" type="datetime1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4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ECA4638-8F52-452E-8B3C-83E4114E75DE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2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593D91F-67FC-4BAF-A542-8AFA72A2FF7B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1BCFC26-62B4-4113-B485-9626369366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7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30C4540-C27F-44C5-987A-5A5F4E0B2066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D502BA2-6B2A-4ED1-AF36-7DCDB3464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8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459" y="152400"/>
            <a:ext cx="3565656" cy="2467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694792" y="2895601"/>
            <a:ext cx="40964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EPHRAIM MOGALE LOCAL MUNICIPALITY </a:t>
            </a:r>
            <a:endParaRPr lang="en-US" sz="4000" dirty="0">
              <a:solidFill>
                <a:prstClr val="black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528" y="683115"/>
            <a:ext cx="87249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2BA2-6B2A-4ED1-AF36-7DCDB34645AE}" type="slidenum">
              <a:rPr lang="en-US" smtClean="0">
                <a:solidFill>
                  <a:srgbClr val="94C600"/>
                </a:solidFill>
              </a:rPr>
              <a:pPr/>
              <a:t>1</a:t>
            </a:fld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0626" y="2395980"/>
            <a:ext cx="3352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PERFORMANCE REVIEW</a:t>
            </a:r>
          </a:p>
          <a:p>
            <a:pPr algn="ctr"/>
            <a:endParaRPr lang="en-US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ANNUAL</a:t>
            </a:r>
          </a:p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PERFORMANCE REPORT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2016/17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Date: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21 JULY 2017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Venue :  TO BE CONFIRMED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Time: 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08:00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am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728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EPMLM 2016/2017   </a:t>
            </a:r>
            <a:r>
              <a:rPr lang="en-US" b="1" dirty="0" smtClean="0">
                <a:solidFill>
                  <a:srgbClr val="002060"/>
                </a:solidFill>
              </a:rPr>
              <a:t>ANNUAL EXCO </a:t>
            </a:r>
            <a:r>
              <a:rPr lang="en-US" b="1" dirty="0">
                <a:solidFill>
                  <a:srgbClr val="002060"/>
                </a:solidFill>
              </a:rPr>
              <a:t>LEKGOTLA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14786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042762"/>
              </p:ext>
            </p:extLst>
          </p:nvPr>
        </p:nvGraphicFramePr>
        <p:xfrm>
          <a:off x="1909329" y="1496291"/>
          <a:ext cx="8578932" cy="251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9466"/>
                <a:gridCol w="4289466"/>
              </a:tblGrid>
              <a:tr h="59563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altLang="en-US" sz="2800" u="none" dirty="0" smtClean="0">
                          <a:solidFill>
                            <a:prstClr val="black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BURSARIES</a:t>
                      </a:r>
                      <a:endParaRPr lang="en-ZA" altLang="en-US" sz="2800" u="none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4" marB="45724"/>
                </a:tc>
                <a:tc hMerge="1"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4" marB="45724"/>
                </a:tc>
              </a:tr>
              <a:tr h="730657">
                <a:tc>
                  <a:txBody>
                    <a:bodyPr/>
                    <a:lstStyle/>
                    <a:p>
                      <a:r>
                        <a:rPr lang="en-ZA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en-ZA" sz="2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beneficiaries from previous years</a:t>
                      </a:r>
                      <a:endParaRPr lang="en-ZA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4" marB="457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en-ZA" sz="2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beneficiaries in 2016 calendar year</a:t>
                      </a:r>
                      <a:endParaRPr lang="en-ZA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4" marB="45724">
                    <a:solidFill>
                      <a:schemeClr val="bg2"/>
                    </a:solidFill>
                  </a:tcPr>
                </a:tc>
              </a:tr>
              <a:tr h="595637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18</a:t>
                      </a:r>
                      <a:endParaRPr lang="en-ZA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16</a:t>
                      </a:r>
                      <a:endParaRPr lang="en-ZA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595637">
                <a:tc>
                  <a:txBody>
                    <a:bodyPr/>
                    <a:lstStyle/>
                    <a:p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6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EPMLM 2016/2017   </a:t>
            </a:r>
            <a:r>
              <a:rPr lang="en-US" b="1" dirty="0" smtClean="0">
                <a:solidFill>
                  <a:srgbClr val="002060"/>
                </a:solidFill>
              </a:rPr>
              <a:t>ANNUAL EXCO </a:t>
            </a:r>
            <a:r>
              <a:rPr lang="en-US" b="1" dirty="0">
                <a:solidFill>
                  <a:srgbClr val="002060"/>
                </a:solidFill>
              </a:rPr>
              <a:t>LEKGOTLA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14786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543377"/>
              </p:ext>
            </p:extLst>
          </p:nvPr>
        </p:nvGraphicFramePr>
        <p:xfrm>
          <a:off x="1791195" y="1579419"/>
          <a:ext cx="8609610" cy="2315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118"/>
                <a:gridCol w="4771492"/>
              </a:tblGrid>
              <a:tr h="771896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PROGRESS ON AG MATTERS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71896">
                <a:tc>
                  <a:txBody>
                    <a:bodyPr/>
                    <a:lstStyle/>
                    <a:p>
                      <a:r>
                        <a:rPr lang="en-ZA" b="1" dirty="0" smtClean="0">
                          <a:latin typeface="Agency FB" panose="020B0503020202020204" pitchFamily="34" charset="0"/>
                        </a:rPr>
                        <a:t>NO OF ISSUES RAISED</a:t>
                      </a:r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b="1" dirty="0" smtClean="0">
                          <a:latin typeface="Agency FB" panose="020B0503020202020204" pitchFamily="34" charset="0"/>
                        </a:rPr>
                        <a:t>NUMBER OF ISSUES RESOLVED</a:t>
                      </a:r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71896">
                <a:tc>
                  <a:txBody>
                    <a:bodyPr/>
                    <a:lstStyle/>
                    <a:p>
                      <a:pPr algn="l"/>
                      <a:r>
                        <a:rPr lang="en-ZA" dirty="0" smtClean="0">
                          <a:latin typeface="Agency FB" panose="020B0503020202020204" pitchFamily="34" charset="0"/>
                        </a:rPr>
                        <a:t>84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72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2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10972800" cy="1143000"/>
          </a:xfrm>
        </p:spPr>
        <p:txBody>
          <a:bodyPr/>
          <a:lstStyle/>
          <a:p>
            <a:pPr eaLnBrk="1" hangingPunct="1"/>
            <a:r>
              <a:rPr lang="en-ZA" altLang="en-US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41039726"/>
              </p:ext>
            </p:extLst>
          </p:nvPr>
        </p:nvGraphicFramePr>
        <p:xfrm>
          <a:off x="772732" y="927281"/>
          <a:ext cx="10676585" cy="5349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687"/>
                <a:gridCol w="1504336"/>
                <a:gridCol w="1104617"/>
                <a:gridCol w="1201400"/>
                <a:gridCol w="1098841"/>
                <a:gridCol w="1230704"/>
              </a:tblGrid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KPA</a:t>
                      </a:r>
                      <a:endParaRPr lang="en-ZA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Number of KPI’s</a:t>
                      </a:r>
                      <a:endParaRPr lang="en-ZA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Achieved</a:t>
                      </a:r>
                      <a:endParaRPr lang="en-ZA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Not Achieved </a:t>
                      </a:r>
                      <a:endParaRPr lang="en-ZA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% Achieved</a:t>
                      </a:r>
                      <a:endParaRPr lang="en-ZA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kern="12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% Not Achieved</a:t>
                      </a:r>
                      <a:endParaRPr lang="en-ZA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 1: Spatial Rationale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72.2%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27.8%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 2: Basic Service Delivery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52.7%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47.3%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KPA3: Local Economic Development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40%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 4: Municipal Transformation and Institutional Development 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80.7%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19.3%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77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 5: Financial Viability</a:t>
                      </a:r>
                      <a:endParaRPr lang="en-ZA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28%</a:t>
                      </a:r>
                      <a:endParaRPr lang="en-ZA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8702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KPA 6: Good governance and public participation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81.8%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18.2%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12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400" b="1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n-ZA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148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104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70.2%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29.8%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0" y="1"/>
            <a:ext cx="408999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kern="0" dirty="0" smtClean="0">
                <a:solidFill>
                  <a:srgbClr val="002060"/>
                </a:solidFill>
              </a:rPr>
              <a:t>EPMLM 2016/2017 ANNUAL </a:t>
            </a:r>
            <a:r>
              <a:rPr lang="en-US" b="1" dirty="0" smtClean="0">
                <a:solidFill>
                  <a:srgbClr val="002060"/>
                </a:solidFill>
              </a:rPr>
              <a:t>PERFORMANCE  REVIEW</a:t>
            </a:r>
            <a:endParaRPr lang="en-US" b="1" kern="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5798" y="3267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kern="0" dirty="0">
                <a:solidFill>
                  <a:srgbClr val="002060"/>
                </a:solidFill>
              </a:rPr>
              <a:t>MUNICIPAL MANAGER’S OVERVEIW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5998" y="19269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9205" y="1722084"/>
            <a:ext cx="10544537" cy="4477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8500" b="1" dirty="0" smtClean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385723"/>
                </a:solidFill>
                <a:effectLst>
                  <a:outerShdw blurRad="12700" dist="38100" dir="2700000" algn="tl">
                    <a:prstClr val="white">
                      <a:lumMod val="5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MUNICIPAL MANAGER’S OFFICE</a:t>
            </a:r>
            <a:endParaRPr lang="en-ZA" sz="12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88828" y="4902002"/>
            <a:ext cx="6293223" cy="5962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4000" b="1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7394" y="-30402"/>
            <a:ext cx="812873" cy="707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1"/>
            <a:ext cx="402139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 REVIEW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7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91538"/>
              </p:ext>
            </p:extLst>
          </p:nvPr>
        </p:nvGraphicFramePr>
        <p:xfrm>
          <a:off x="819396" y="1163783"/>
          <a:ext cx="10620379" cy="5069319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Improved community wellbeing through accelerated service delivery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attendance at scheduled Bid Committee meetings by 30 Jun 2017 (OMM)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 effective and efficient organization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Institutional Development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Governance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formal performance reviews conducted with Section 56 employees (bi-annual)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MTDO 37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KPIs attaining organisational targets by 30 Jun 2017 (Total organisation)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MTDO 38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70.2%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 performance by departments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Departments to improve on performance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Risk Management reports submitted to the Risk Management Committee per quarter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Risk Management Committee meetings convened per quarter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execution of identified risk management plan within prescribed timeframes per quarter (OMM)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Various challenges as stated on risks monitoring plan.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Roll over non implemented actions to the new financial year.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execution of identified risk management plan within prescribed timeframes per quarter (Total Organisation)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Various challenges as stated on risks monitoring plan.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Roll over non implemented actions to the new financial year.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99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672090"/>
              </p:ext>
            </p:extLst>
          </p:nvPr>
        </p:nvGraphicFramePr>
        <p:xfrm>
          <a:off x="819396" y="1163783"/>
          <a:ext cx="10620379" cy="3927843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 effective and efficient organization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Institutional Development</a:t>
                      </a:r>
                      <a:endParaRPr lang="en-GB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Governance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Fraud / Corruption Risk Plan approved by Council by 30 Sept 2016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anti-fraud and corruption awareness campaigns held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17/19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and Operational Risk Plan approved by Council by 30 Sept 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Auditor General matters resolved as per the approved audit action plan by 30 June 2017 (Total organisation)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11/12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75.4%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AG matters not yet fully resolved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be resolved via completion 2016/17 AFS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Internal Audit reports submitted to the Audit Committee per quarter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14/15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Internal Audit Findings resolved per quarter as per the Audit Plan (total organisation)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14/15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internal audit findings not yet fully resolved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be resolved via completion 2016/17 AFS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Performance Audit Committee meetings held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Obtain a Qualified Auditor General opinion for the 2015/16 financial year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Qualified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Qualified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Qualified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29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842007"/>
              </p:ext>
            </p:extLst>
          </p:nvPr>
        </p:nvGraphicFramePr>
        <p:xfrm>
          <a:off x="865631" y="938784"/>
          <a:ext cx="10404051" cy="5283887"/>
        </p:xfrm>
        <a:graphic>
          <a:graphicData uri="http://schemas.openxmlformats.org/drawingml/2006/table">
            <a:tbl>
              <a:tblPr firstRow="1" bandRow="1"/>
              <a:tblGrid>
                <a:gridCol w="5452823"/>
                <a:gridCol w="4951228"/>
              </a:tblGrid>
              <a:tr h="168236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2400" dirty="0" smtClean="0">
                          <a:solidFill>
                            <a:schemeClr val="tx1"/>
                          </a:solidFill>
                        </a:rPr>
                        <a:t>OVERALL</a:t>
                      </a:r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 PERFORMANCE</a:t>
                      </a:r>
                    </a:p>
                    <a:p>
                      <a:pPr algn="ctr"/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RISK &amp; INTERNAL AUDIT</a:t>
                      </a:r>
                      <a:endParaRPr lang="en-ZA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9901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TARGETS ASSESSED</a:t>
                      </a:r>
                    </a:p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9901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ACHIEVED</a:t>
                      </a:r>
                    </a:p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7852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NOT ACHIEVED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8360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ACHIEVEMENT ANNUAL PERFORMANCE</a:t>
                      </a: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66.6%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3545" y="-1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1217" y="323166"/>
            <a:ext cx="4800600" cy="3683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Overall Performance for PED Department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08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2837" y="914400"/>
            <a:ext cx="9366325" cy="4972050"/>
          </a:xfrm>
        </p:spPr>
        <p:txBody>
          <a:bodyPr>
            <a:normAutofit/>
          </a:bodyPr>
          <a:lstStyle/>
          <a:p>
            <a:pPr marL="68580" lvl="0" algn="ctr">
              <a:spcBef>
                <a:spcPct val="20000"/>
              </a:spcBef>
            </a:pPr>
            <a:r>
              <a:rPr lang="en-ZA" sz="8000" b="1" dirty="0">
                <a:solidFill>
                  <a:srgbClr val="94C600">
                    <a:lumMod val="50000"/>
                  </a:srgbClr>
                </a:solidFill>
              </a:rPr>
              <a:t>PLANNING AND ECONOMIC DEVELOPMENT  </a:t>
            </a:r>
            <a:r>
              <a:rPr lang="en-ZA" b="1" dirty="0">
                <a:solidFill>
                  <a:srgbClr val="94C600">
                    <a:lumMod val="50000"/>
                  </a:srgbClr>
                </a:solidFill>
              </a:rPr>
              <a:t/>
            </a:r>
            <a:br>
              <a:rPr lang="en-ZA" b="1" dirty="0">
                <a:solidFill>
                  <a:srgbClr val="94C600">
                    <a:lumMod val="50000"/>
                  </a:srgbClr>
                </a:solidFill>
              </a:rPr>
            </a:br>
            <a:endParaRPr lang="en-ZA" dirty="0"/>
          </a:p>
        </p:txBody>
      </p:sp>
      <p:sp>
        <p:nvSpPr>
          <p:cNvPr id="3" name="TextBox 2"/>
          <p:cNvSpPr txBox="1"/>
          <p:nvPr/>
        </p:nvSpPr>
        <p:spPr>
          <a:xfrm>
            <a:off x="6095999" y="38550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13764" y="90237"/>
            <a:ext cx="1776208" cy="365125"/>
          </a:xfrm>
        </p:spPr>
        <p:txBody>
          <a:bodyPr/>
          <a:lstStyle/>
          <a:p>
            <a:fld id="{01BCFC26-62B4-4113-B485-96263693664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5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482019"/>
              </p:ext>
            </p:extLst>
          </p:nvPr>
        </p:nvGraphicFramePr>
        <p:xfrm>
          <a:off x="819396" y="1163783"/>
          <a:ext cx="10620379" cy="4662919"/>
        </p:xfrm>
        <a:graphic>
          <a:graphicData uri="http://schemas.openxmlformats.org/drawingml/2006/table">
            <a:tbl>
              <a:tblPr/>
              <a:tblGrid>
                <a:gridCol w="1194137"/>
                <a:gridCol w="634493"/>
                <a:gridCol w="2125993"/>
                <a:gridCol w="555541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 rowSpan="8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House the nation and build Integrated Human Settlement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Land Use Management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 land use applications received and processed within 60 days as per the Town Planning and Township Ordinance Act 15 of 1986       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01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EPMLM Town Planning By-Laws developed and gazetted by Dec 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EPMLM Billboard and Advertising by-law developed and gazetted by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New Building Plans of less than 500 square meters assessed within 10 days of receipt of plans.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New Building Plans of more than 500 square meters assessed within 28 days of receipt of plans.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municipal buildings maintained as per the approved municipal maintenance plan by 30 June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572,3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397.9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Land Use Awareness workshops to held with Magoshi by 30 June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08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buildings; constructed with approved plans, inspected that comply with the National Building Regulations and Building Standards Amendments Act No 49 of 1995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91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134867"/>
              </p:ext>
            </p:extLst>
          </p:nvPr>
        </p:nvGraphicFramePr>
        <p:xfrm>
          <a:off x="733649" y="1171308"/>
          <a:ext cx="10706127" cy="5239422"/>
        </p:xfrm>
        <a:graphic>
          <a:graphicData uri="http://schemas.openxmlformats.org/drawingml/2006/table">
            <a:tbl>
              <a:tblPr/>
              <a:tblGrid>
                <a:gridCol w="1253359"/>
                <a:gridCol w="664542"/>
                <a:gridCol w="2143681"/>
                <a:gridCol w="484998"/>
                <a:gridCol w="484923"/>
                <a:gridCol w="564023"/>
                <a:gridCol w="564023"/>
                <a:gridCol w="564023"/>
                <a:gridCol w="564023"/>
                <a:gridCol w="1134924"/>
                <a:gridCol w="1141804"/>
                <a:gridCol w="1141804"/>
              </a:tblGrid>
              <a:tr h="258990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247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4871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House the nation and build Integrated Human Settlement </a:t>
                      </a: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Housing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Develop a municipal building maintenance plan and submit to Council for approval by 30 Sept 2016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05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532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municipal houses to be maintained as per the approved municipal maintenance plan by the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532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reports in terms of new RDP Housing units provided by the CoGHSTA submitted to Council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13 /14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Poor forward planning by Building Inspector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Engage designated housing official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SDF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Review EPMLM Spatial Development Framework and adopted by Council by 31 March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R0.00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 providers  appointed in Q4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Project to end March 2018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Review EPMLM Town Planning Scheme by 31 March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 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R0.00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 providers  appointed in Q4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Project to end March 2018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Improved community wellbeing through accelerated </a:t>
                      </a:r>
                    </a:p>
                    <a:p>
                      <a:pPr algn="ctr" fontAlgn="b"/>
                      <a:r>
                        <a:rPr lang="en-ZA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delivery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SCM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attendance at scheduled Bid Committee meetings by 30 Jun 2017 (P&amp;ED)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 effective and efficient organization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Institutional Development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new / reviewed policies adopted by Council by 31 March 2017  (P&amp;ED)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Governance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Internal Audit Findings resolved per quarter as per the Audit Plan by 30 Jun 2017 (P&amp;ED)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14/15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AG Management Letter findings resolved by 30 Jun 2017 (P&amp;ED)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11/12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AG Management Letter findings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57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997906"/>
              </p:ext>
            </p:extLst>
          </p:nvPr>
        </p:nvGraphicFramePr>
        <p:xfrm>
          <a:off x="833627" y="769962"/>
          <a:ext cx="10524745" cy="5548759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263355"/>
                <a:gridCol w="1953613"/>
                <a:gridCol w="3307777"/>
              </a:tblGrid>
              <a:tr h="2882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ITEM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TIME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PRESENTER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32" marR="58232" marT="0" marB="0"/>
                </a:tc>
              </a:tr>
              <a:tr h="2499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OPENING &amp;  WELCOME:  Mayor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08h00 – 08h20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Hon. CR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KUPA</a:t>
                      </a:r>
                      <a:endParaRPr lang="en-US" sz="1200" dirty="0" smtClean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</a:tr>
              <a:tr h="249921">
                <a:tc>
                  <a:txBody>
                    <a:bodyPr/>
                    <a:lstStyle/>
                    <a:p>
                      <a:pPr marL="228600" marR="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APOLOGIES</a:t>
                      </a:r>
                    </a:p>
                    <a:p>
                      <a:pPr marL="0" marR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3. 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Progress on the Implementation on Q3 Lekgotla Resolutions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08h20 -- 08h30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08h30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 – 09h00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Hon. CR KUPA</a:t>
                      </a:r>
                    </a:p>
                  </a:txBody>
                  <a:tcPr marL="58232" marR="58232" marT="0" marB="0"/>
                </a:tc>
              </a:tr>
              <a:tr h="24992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4. MUNICIPAL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MANAGER’S OVERVIEW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09h00 – 09h30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Ms. MATHEBELA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 MM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</a:tr>
              <a:tr h="249921">
                <a:tc rowSpan="2">
                  <a:txBody>
                    <a:bodyPr/>
                    <a:lstStyle/>
                    <a:p>
                      <a:pPr marL="228600" marR="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  PRESENTATIONS</a:t>
                      </a:r>
                    </a:p>
                    <a:p>
                      <a:pPr marL="342900" marR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5.1    Municipal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Manager’s Office      </a:t>
                      </a:r>
                    </a:p>
                    <a:p>
                      <a:pPr marL="342900" marR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5.2    Planning and Economic Development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marR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5.3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   Corporate Services Directorate</a:t>
                      </a:r>
                      <a:endParaRPr lang="en-US" sz="1200" dirty="0" smtClean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Questions </a:t>
                      </a: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&amp;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Discussions</a:t>
                      </a: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TEA BREAK TEA BREAK TEA BREAK</a:t>
                      </a:r>
                    </a:p>
                    <a:p>
                      <a:pPr marL="457200" marR="0" lvl="1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5.4  Infrastructure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Services Directorate 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1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5.5  Community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Services Directorate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1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5.6  Budget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and Treasury Directorate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</a:tr>
              <a:tr h="239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09h30 - 10h00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10h00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–11h30</a:t>
                      </a:r>
                      <a:endParaRPr lang="en-US" sz="1200" dirty="0" smtClean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11h30 - 12h00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12h00 </a:t>
                      </a: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12h30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12h30- 13h00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13h00 -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13h30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13h30 </a:t>
                      </a: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14h00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14h00 – 14h30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Mr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. SELLO TEFFO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Mr.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SAM UWANE</a:t>
                      </a:r>
                      <a:endParaRPr lang="en-US" sz="1200" dirty="0" smtClean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Mr. MOLEFE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MATSEKE</a:t>
                      </a:r>
                      <a:endParaRPr lang="en-US" sz="1200" dirty="0" smtClean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Mr. </a:t>
                      </a:r>
                      <a:r>
                        <a:rPr lang="en-US" sz="1200" b="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TAKALANI RAMATSELELA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Mr.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MANTANENG PHAAHLA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Ms.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KHABO RAMOSIBI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ALL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Ms.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 DAISY MOKOKA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</a:tr>
              <a:tr h="2499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Questions &amp; Discussions </a:t>
                      </a:r>
                      <a:endParaRPr lang="en-US" sz="120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14h30- 15h00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9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Summary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of Annual </a:t>
                      </a:r>
                      <a:r>
                        <a:rPr lang="en-US" sz="1200" baseline="0" dirty="0" err="1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Lekgotla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Resolutions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8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6.Closure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15h15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 Hon. CR KUPA</a:t>
                      </a:r>
                    </a:p>
                  </a:txBody>
                  <a:tcPr marL="58232" marR="58232" marT="0" marB="0"/>
                </a:tc>
              </a:tr>
              <a:tr h="527563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7. Lunch</a:t>
                      </a:r>
                      <a:r>
                        <a:rPr lang="en-US" sz="1200" baseline="0" dirty="0" smtClean="0">
                          <a:effectLst/>
                          <a:latin typeface="Agency FB" panose="020B0503020202020204" pitchFamily="34" charset="0"/>
                          <a:ea typeface="Calibri"/>
                          <a:cs typeface="Arial" panose="020B0604020202020204" pitchFamily="34" charset="0"/>
                        </a:rPr>
                        <a:t> Served</a:t>
                      </a: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gency FB" panose="020B0503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232" marR="58232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76335" y="-1"/>
            <a:ext cx="414327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  ANNUAL PERFORMANCE  AGENDA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612" y="-30405"/>
            <a:ext cx="806860" cy="800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76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499982"/>
              </p:ext>
            </p:extLst>
          </p:nvPr>
        </p:nvGraphicFramePr>
        <p:xfrm>
          <a:off x="733649" y="1171308"/>
          <a:ext cx="10706127" cy="4493278"/>
        </p:xfrm>
        <a:graphic>
          <a:graphicData uri="http://schemas.openxmlformats.org/drawingml/2006/table">
            <a:tbl>
              <a:tblPr/>
              <a:tblGrid>
                <a:gridCol w="1253359"/>
                <a:gridCol w="664542"/>
                <a:gridCol w="2143681"/>
                <a:gridCol w="484998"/>
                <a:gridCol w="484923"/>
                <a:gridCol w="564023"/>
                <a:gridCol w="564023"/>
                <a:gridCol w="564023"/>
                <a:gridCol w="564023"/>
                <a:gridCol w="1134924"/>
                <a:gridCol w="1141804"/>
                <a:gridCol w="1141804"/>
              </a:tblGrid>
              <a:tr h="258990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247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487149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 effective and efficient organization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Governance</a:t>
                      </a:r>
                      <a:endParaRPr lang="en-ZA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execution of identified risk management plan within prescribed timeframes per quarter (P&amp;ED)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Various challenges as stated on risks monitoring plan.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Roll over non implemented actions to the new financial year.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532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Grow the economy and provide livelihood support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LED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SMME's and Cooperatives capacity building skill workshops scheduled and held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 01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532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Coop's supported with respect to financial support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 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LED forum meetings held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 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Review and update the cooperative database by 30 June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 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EPWP job opportunities provided through EPWP grant by 30 June 2017 (GKPI)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 03/08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1,133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601.2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 appointment of Service providers for the purchasing of PPE’s ;Contractor and EPWP participants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Shorter turnaround times on procurement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Develop partnerships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Hosting of a LED Summit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 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49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850732"/>
              </p:ext>
            </p:extLst>
          </p:nvPr>
        </p:nvGraphicFramePr>
        <p:xfrm>
          <a:off x="733649" y="1171308"/>
          <a:ext cx="10706127" cy="4496018"/>
        </p:xfrm>
        <a:graphic>
          <a:graphicData uri="http://schemas.openxmlformats.org/drawingml/2006/table">
            <a:tbl>
              <a:tblPr/>
              <a:tblGrid>
                <a:gridCol w="1253359"/>
                <a:gridCol w="664542"/>
                <a:gridCol w="2143681"/>
                <a:gridCol w="484998"/>
                <a:gridCol w="484923"/>
                <a:gridCol w="564023"/>
                <a:gridCol w="564023"/>
                <a:gridCol w="564023"/>
                <a:gridCol w="564023"/>
                <a:gridCol w="1134924"/>
                <a:gridCol w="1141804"/>
                <a:gridCol w="1141804"/>
              </a:tblGrid>
              <a:tr h="258990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247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487149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Develop partnerships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Tourism Association established by Dec 2016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 05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Terms of Reference still to be adopted to before the establishment of the Association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LEDET currently reviewing the TOR for both province and the District. The municipality would then align to the adopted TOR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532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Participation in a Businesses Tourism Indaba by 30 Jun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 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532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reports submitted to Council with respect to the implementation of Social Labour Plan (SLP) programmes of Mining Companies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Lack of cooperation by the mining companies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LED officials in the district held engagement with the DMR to rollout programme to monitor all SLPs in the District.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9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reports submitted to Council with respect to the Corporate Social Investment (CSI) programmes of both Business and Mining organisations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Lack of cooperation from the private sector.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Engagement with the DMR to rollout programme to monitor all SLPs in the District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35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60306"/>
              </p:ext>
            </p:extLst>
          </p:nvPr>
        </p:nvGraphicFramePr>
        <p:xfrm>
          <a:off x="819396" y="1163783"/>
          <a:ext cx="10620379" cy="4467847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Build effective and efficient organization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Institutional Development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institutional Performance Reports submitted to Council per quarter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MTDO 39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2018/19 IDP review Process Plan approved by 30th June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35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Hosting of an annual Strategic Lekgotla to review the IDP by 30 Dec 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36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Draft 2017/18 IDP/Budget tabled before Council for adoption by March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MTOD35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Final IDP/Budget tabled and approved by Council by the 31st May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35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KPIs attaining organisational targets by 30 Jun 2017 (Total organisation)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MTDO 38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70.2%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 performance by departments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Departments to improve on performance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r>
                        <a:rPr lang="en-ZA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ZA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gorvenance</a:t>
                      </a:r>
                      <a:r>
                        <a:rPr lang="en-ZA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Adjusted Budget and SDBIP approved by the Mayor by the 28th February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Final SDBIP approved by the Mayor within 28 days after approval of 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Submission of Draft consolidated Annual Report to Council on or before 28 August 2016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Submission of Final audited consolidated Annual Report to Council on or before 28 January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2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10677"/>
              </p:ext>
            </p:extLst>
          </p:nvPr>
        </p:nvGraphicFramePr>
        <p:xfrm>
          <a:off x="865631" y="938784"/>
          <a:ext cx="10475303" cy="5355138"/>
        </p:xfrm>
        <a:graphic>
          <a:graphicData uri="http://schemas.openxmlformats.org/drawingml/2006/table">
            <a:tbl>
              <a:tblPr firstRow="1" bandRow="1"/>
              <a:tblGrid>
                <a:gridCol w="5490166"/>
                <a:gridCol w="4985137"/>
              </a:tblGrid>
              <a:tr h="170505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2400" dirty="0" smtClean="0">
                          <a:solidFill>
                            <a:schemeClr val="tx1"/>
                          </a:solidFill>
                        </a:rPr>
                        <a:t>OVERALL</a:t>
                      </a:r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 PERFORMANCE</a:t>
                      </a:r>
                    </a:p>
                    <a:p>
                      <a:pPr algn="ctr"/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PLANNING &amp; ECONOMIC DEVELOPMENT</a:t>
                      </a:r>
                      <a:endParaRPr lang="en-ZA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10034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TARGETS ASSESSED</a:t>
                      </a:r>
                    </a:p>
                    <a:p>
                      <a:pPr algn="l"/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10034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ACHIEVED</a:t>
                      </a:r>
                    </a:p>
                    <a:p>
                      <a:pPr algn="l"/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  <a:p>
                      <a:pPr algn="ctr"/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795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NOT ACHIEVED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8473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ACHIEVEMENT ANNUAL PERFORMANCE</a:t>
                      </a: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76.3%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3545" y="-1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1217" y="323166"/>
            <a:ext cx="4800600" cy="3683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Overall Performance for PED Department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97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264" y="900113"/>
            <a:ext cx="10257582" cy="4242351"/>
          </a:xfrm>
        </p:spPr>
        <p:txBody>
          <a:bodyPr>
            <a:normAutofit/>
          </a:bodyPr>
          <a:lstStyle/>
          <a:p>
            <a:pPr marL="68580" lvl="0" algn="ctr">
              <a:spcBef>
                <a:spcPct val="20000"/>
              </a:spcBef>
            </a:pPr>
            <a:r>
              <a:rPr lang="en-ZA" sz="9800" b="1" dirty="0" smtClean="0">
                <a:solidFill>
                  <a:srgbClr val="94C600">
                    <a:lumMod val="50000"/>
                  </a:srgbClr>
                </a:solidFill>
                <a:latin typeface="Aharoni" pitchFamily="2" charset="-79"/>
                <a:cs typeface="Aharoni" pitchFamily="2" charset="-79"/>
              </a:rPr>
              <a:t>CORPORATE SERVICE   </a:t>
            </a:r>
            <a:r>
              <a:rPr lang="en-ZA" sz="4800" b="1" dirty="0">
                <a:solidFill>
                  <a:srgbClr val="94C600">
                    <a:lumMod val="50000"/>
                  </a:srgbClr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ZA" sz="4800" b="1" dirty="0">
                <a:solidFill>
                  <a:srgbClr val="94C600">
                    <a:lumMod val="50000"/>
                  </a:srgbClr>
                </a:solidFill>
                <a:latin typeface="Aharoni" pitchFamily="2" charset="-79"/>
                <a:cs typeface="Aharoni" pitchFamily="2" charset="-79"/>
              </a:rPr>
            </a:br>
            <a:endParaRPr lang="en-ZA" dirty="0"/>
          </a:p>
        </p:txBody>
      </p:sp>
      <p:sp>
        <p:nvSpPr>
          <p:cNvPr id="3" name="TextBox 2"/>
          <p:cNvSpPr txBox="1"/>
          <p:nvPr/>
        </p:nvSpPr>
        <p:spPr>
          <a:xfrm>
            <a:off x="6089073" y="0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76000" y="15779"/>
            <a:ext cx="1776208" cy="365125"/>
          </a:xfrm>
        </p:spPr>
        <p:txBody>
          <a:bodyPr/>
          <a:lstStyle/>
          <a:p>
            <a:fld id="{01BCFC26-62B4-4113-B485-96263693664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44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778909"/>
              </p:ext>
            </p:extLst>
          </p:nvPr>
        </p:nvGraphicFramePr>
        <p:xfrm>
          <a:off x="819396" y="1163783"/>
          <a:ext cx="10620379" cy="5272519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 community wellbeing through accelerated service delivery -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attendance at scheduled Bid Committee meetings by 30 Jun 2017 (Corp)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 vMerge="1"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 Development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Customer Complaint reports submitted to Council (inclusive of Presidential Hotline)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19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and retain skilled capacitated workforce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new / reviewed policies adopted by Council by 30 Jun 2017 (Corp)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Lease Agreements processed within the time frame of 30 days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Service Level Agreements (SLA's) and Employment Contracts processed within the time frame of 30 days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approved positions processed within three months of post being vacant (task 13 and above)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approved vacant positions (previously filled) processed within (3) months of post being vacant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Job Descriptions  developed by 30 Jun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Delay by incumbents to sign them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Follow up with incumbents again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employees from previously disadvantaged groups appointed in the three highest levels of management as per the approved EE plan by the 30 June 2017 (GKPI)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87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141648"/>
              </p:ext>
            </p:extLst>
          </p:nvPr>
        </p:nvGraphicFramePr>
        <p:xfrm>
          <a:off x="819396" y="1163783"/>
          <a:ext cx="10620379" cy="4401616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560601"/>
                <a:gridCol w="479944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and retain skilled capacitated workforce</a:t>
                      </a:r>
                      <a:endParaRPr kumimoji="0" lang="en-ZA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 Development</a:t>
                      </a: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budget spent implementing the Workplace Skills Plan by the 30 Jun 2017 (GKPI)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beneficiaries trained as per target of Workplace Skill Plan (WSP)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Councillors trained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beneficiaries of the Community Bursary scheme by the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07/14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Review organisational structure and align to the IDP and Budget by 30 June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10/11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Build effective and efficient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ICT steering committee meetings held in terms of the implementation of the ICT governance strategy and policy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23/24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27/28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1 885,6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1 885,6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Poor forward planning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adhere to meeting schedule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Local Labour Forum (LLF) meetings held as scheduled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Workplace Health and Safety Forum meetings held as scheduled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Employee Wellness Programs held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17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30927"/>
              </p:ext>
            </p:extLst>
          </p:nvPr>
        </p:nvGraphicFramePr>
        <p:xfrm>
          <a:off x="819396" y="1163783"/>
          <a:ext cx="10620379" cy="5077447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Build effective and efficient organization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Governance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Submission of AR Oversight Report to Council by the 30th March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Council meetings resolutions resolved within the prescribed timeframe (3 months)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 Council meeting held by June 2016 as per the Legislation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EXCO meetings held each month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Section 79 Committee meetings held each quarter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reports submitted to Council in terms of the number of MPAC resolutions raised and resolved per quarter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Community Workers local forum meetings held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LED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 and Efficient Community Involvement</a:t>
                      </a:r>
                      <a:endParaRPr lang="en-GB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Institutional Development</a:t>
                      </a:r>
                      <a:endParaRPr lang="en-GB" sz="10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Public Participation meetings facilitated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reports submitted to Council in terms of scheduled ward committee meetings held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Ward operational plan reports submitted to Council by the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community newsletters published and distributed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160.6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achieved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Delayed with the printers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Get assistance with articles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08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06846"/>
              </p:ext>
            </p:extLst>
          </p:nvPr>
        </p:nvGraphicFramePr>
        <p:xfrm>
          <a:off x="819396" y="1163783"/>
          <a:ext cx="10620379" cy="4905235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Build effective and efficient organization </a:t>
                      </a:r>
                      <a:endParaRPr lang="en-ZA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endParaRPr lang="en-GB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Welfare Services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Transversal programmes implemented in terms of mainstreaming with respect to Gender, Disabled, Woman and Children Rights by the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Youth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Youth programmes / initiatives implemented each quarter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 Development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hosting and management of the website by SITA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Governance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Internal Audit Findings resolved per quarter as per the Audit Plan by 30 Jun 2017 (Corp)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14/15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Achieved (3/6 not resolved 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Process of resolving 3 outstanding finding already commenced but not yet completed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findings should be resolved in the 1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quarter of 2017/18fy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AG Management Letter findings resolved by 30 Jun 2017 (Corp)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11/12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Achieved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Process of resolving 3 outstanding finding already commenced but not yet completed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findings should be resolved in the 1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quarter of 2017/18fy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execution of identified risk management plan within prescribed timeframes per quarter (Corp)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Various challenges as stated on risks monitoring plan.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Roll over non implemented actions to the new financial year.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04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425561"/>
              </p:ext>
            </p:extLst>
          </p:nvPr>
        </p:nvGraphicFramePr>
        <p:xfrm>
          <a:off x="865631" y="938782"/>
          <a:ext cx="10510929" cy="5295762"/>
        </p:xfrm>
        <a:graphic>
          <a:graphicData uri="http://schemas.openxmlformats.org/drawingml/2006/table">
            <a:tbl>
              <a:tblPr firstRow="1" bandRow="1"/>
              <a:tblGrid>
                <a:gridCol w="5508838"/>
                <a:gridCol w="5002091"/>
              </a:tblGrid>
              <a:tr h="168614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2400" dirty="0" smtClean="0">
                          <a:solidFill>
                            <a:schemeClr val="tx1"/>
                          </a:solidFill>
                        </a:rPr>
                        <a:t>OVERALL</a:t>
                      </a:r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 PERFORMANCE</a:t>
                      </a:r>
                    </a:p>
                    <a:p>
                      <a:pPr algn="ctr"/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CORPORATE SERVICES</a:t>
                      </a:r>
                      <a:endParaRPr lang="en-ZA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9923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TARGETS ASSESSED</a:t>
                      </a:r>
                    </a:p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9923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ACHIEVED</a:t>
                      </a:r>
                    </a:p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7869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NOT ACHIEVED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8379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ACHIEVEMENT ANNUAL PERFORMANCE</a:t>
                      </a: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82.8%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3545" y="-1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1217" y="323166"/>
            <a:ext cx="4800600" cy="3683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Overall Performance for PED Department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03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 txBox="1">
            <a:spLocks/>
          </p:cNvSpPr>
          <p:nvPr/>
        </p:nvSpPr>
        <p:spPr>
          <a:xfrm>
            <a:off x="1030310" y="1985749"/>
            <a:ext cx="10354613" cy="333322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5B9BD5"/>
              </a:buClr>
              <a:buFont typeface="Wingdings 2"/>
              <a:buNone/>
              <a:defRPr/>
            </a:pPr>
            <a:endParaRPr lang="en-US" sz="3200" b="1" u="sng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5B9BD5"/>
              </a:buClr>
              <a:buSzTx/>
              <a:buNone/>
              <a:defRPr/>
            </a:pPr>
            <a:r>
              <a:rPr lang="en-US" sz="2100" b="1" dirty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Vision: </a:t>
            </a:r>
            <a:r>
              <a:rPr lang="en-ZA" sz="2100" i="1" dirty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“A viable and sustainable municipality that provide quality service and enhance socio-economic growth”</a:t>
            </a:r>
            <a:endParaRPr lang="en-US" sz="2100" i="1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5B9BD5"/>
              </a:buClr>
              <a:buSzTx/>
              <a:buNone/>
              <a:defRPr/>
            </a:pPr>
            <a:endParaRPr lang="en-US" sz="2100" i="1" dirty="0">
              <a:solidFill>
                <a:srgbClr val="44546A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Clr>
                <a:srgbClr val="5B9BD5"/>
              </a:buClr>
              <a:buSzTx/>
              <a:buNone/>
              <a:defRPr/>
            </a:pPr>
            <a:r>
              <a:rPr lang="en-US" sz="2100" b="1" i="1" dirty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Mission</a:t>
            </a:r>
            <a:r>
              <a:rPr lang="en-US" sz="2100" i="1" dirty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: </a:t>
            </a:r>
            <a:r>
              <a:rPr lang="en-ZA" sz="2100" i="1" dirty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To involve all sectors of the community in the economic, environment and social development whilst improving service delivery thereby becoming a prominent agricultural, business and mega industrial growth point in the Sekhukhune District for the benefit of the residents and province. </a:t>
            </a:r>
            <a:endParaRPr lang="en-US" sz="2100" i="1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8703" y="-4233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"/>
            <a:ext cx="39933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 REVIEW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2095500" y="596626"/>
            <a:ext cx="8001000" cy="1295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en-US" b="1" dirty="0">
                <a:solidFill>
                  <a:srgbClr val="44546A">
                    <a:satMod val="130000"/>
                  </a:srgbClr>
                </a:solidFill>
              </a:rPr>
              <a:t>EPHRAIM MOGALE  LOCAL MUNICIPALITY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9360" y="-4233"/>
            <a:ext cx="87249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0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853" y="2857500"/>
            <a:ext cx="9672256" cy="1143000"/>
          </a:xfrm>
        </p:spPr>
        <p:txBody>
          <a:bodyPr>
            <a:noAutofit/>
          </a:bodyPr>
          <a:lstStyle/>
          <a:p>
            <a:r>
              <a:rPr lang="en-ZA" sz="8000" b="1" dirty="0">
                <a:solidFill>
                  <a:srgbClr val="94C600">
                    <a:lumMod val="50000"/>
                  </a:srgbClr>
                </a:solidFill>
                <a:latin typeface="Aharoni" pitchFamily="2" charset="-79"/>
                <a:cs typeface="Aharoni" pitchFamily="2" charset="-79"/>
              </a:rPr>
              <a:t>INFRASTRUCTURE</a:t>
            </a:r>
            <a:endParaRPr lang="en-ZA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6090078" y="-3491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107" y="-32988"/>
            <a:ext cx="779318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24155" y="86030"/>
            <a:ext cx="1776208" cy="365125"/>
          </a:xfrm>
        </p:spPr>
        <p:txBody>
          <a:bodyPr/>
          <a:lstStyle/>
          <a:p>
            <a:fld id="{01BCFC26-62B4-4113-B485-96263693664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2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008779"/>
              </p:ext>
            </p:extLst>
          </p:nvPr>
        </p:nvGraphicFramePr>
        <p:xfrm>
          <a:off x="819396" y="1163783"/>
          <a:ext cx="10620379" cy="4109707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Improved community wellbeing through accelerated service delivery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Roads and storm water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Kms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roads to be graded by 30 Jun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89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1 644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1783.9 Km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1,300.00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1487.075km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m2 of base and surface patches repaired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2170,91 m2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4355.342m2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Review Roads Master plan and adopted by Council by 31 March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59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Kms of gravel roads to be constructed in tar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48/84/53/70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MIG        29 517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2 446 871.61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4,7kms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3.9km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3.4km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MIG Reallocation of funds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 follow spending pattern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kms of Storm  Water to be constructed in Ext 6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45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1 395 044.33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1.294km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1.294km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Kms of roads to be rehabilitated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71/50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5 800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1.1km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0.6km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 appointments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Prompt appointments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spending on MIG funding by the 30 June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Km  of roads to be constructed by 30 Jun 2017 (Industrial Road)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57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 appointments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Prompt appointments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70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455109"/>
              </p:ext>
            </p:extLst>
          </p:nvPr>
        </p:nvGraphicFramePr>
        <p:xfrm>
          <a:off x="819396" y="1163783"/>
          <a:ext cx="10620379" cy="4109707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Improved community wellbeing through accelerated service delivery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Electricity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high mast lights connected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Morarela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Mbuzini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Mohlotsi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Matseding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Mohlalaotwane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by 30 Jun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Quarterly reports in terms of households with access to basic levels of electricity submitted to the MM (GKPI)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Energy Master plans &amp; OM plans developed and submitted to Council for adoption by 30 June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 appointment of Service provider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Shorter turnaround times on procurement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high mast lights upgraded to led fittings at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Matlala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Ramoshebo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by 30 Jun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faulty streetlights fittings maintained within 90 days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07/08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98,05%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faulty Mast light fittings repaired within 90 days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09/10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99,77%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households with access to basic levels of electricity by the 30 June 2017 (GKPI)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97.0%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&gt;97%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achieved. (81 Connections energised and 44 completed)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ESKOM deferred 5 projects and very slow to complete projects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Engage ESKOM to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fastrack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their work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5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484352"/>
              </p:ext>
            </p:extLst>
          </p:nvPr>
        </p:nvGraphicFramePr>
        <p:xfrm>
          <a:off x="819396" y="1163783"/>
          <a:ext cx="10620379" cy="3946639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Improved community wellbeing through accelerated service delivery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Management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new Capital projects started on time In terms of the appointment of consultants / contractors for EPMLM funded projects as per the Capital implementation plan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 appointments and poor performance of service providers.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Improve on monitoring of contractor to assist them, and prompt appointments.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new Capital projects completed in terms of agreed schedule for EPMLM funded projects by Jun 30 2017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 appointments and poor performance of service providers.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Improve on monitoring of contractor to assist them, and prompt appointments.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Capital budget spend in terms of new IDP identified projects as per the Capital implementation plan by the 30 June 2017 (GKPI)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 appointments and poor performance of service providers.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Improve on monitoring of contractor to assist them, and prompt appointments.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attendance at scheduled Bid Committee meetings by 30 Jun 2017 </a:t>
                      </a:r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(IS</a:t>
                      </a: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reports submitted to Council in terms of compliance to the 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CoGHSTA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Back to Basics reporting system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61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811100"/>
              </p:ext>
            </p:extLst>
          </p:nvPr>
        </p:nvGraphicFramePr>
        <p:xfrm>
          <a:off x="819396" y="1163783"/>
          <a:ext cx="10620379" cy="2674099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 effective and efficient organization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Institutional Development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new / reviewed policies adopted by Council by 31 March 2017 (IS)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Governance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Internal Audit Findings resolved per quarter as per the Audit Plan by 30 Jun 2017 (Social &amp; IS)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14/15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AG Management Letter findings resolved by 30 Jun 2017 (Social &amp; IS)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11/12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execution of identified risk management plan within prescribed timeframes per quarter (Social &amp; IS)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Various challenges as stated on risks monitoring plan.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Roll over non implemented actions to the new financial year.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88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019529"/>
              </p:ext>
            </p:extLst>
          </p:nvPr>
        </p:nvGraphicFramePr>
        <p:xfrm>
          <a:off x="865632" y="938783"/>
          <a:ext cx="10380300" cy="5200759"/>
        </p:xfrm>
        <a:graphic>
          <a:graphicData uri="http://schemas.openxmlformats.org/drawingml/2006/table">
            <a:tbl>
              <a:tblPr firstRow="1" bandRow="1"/>
              <a:tblGrid>
                <a:gridCol w="5440375"/>
                <a:gridCol w="4939925"/>
              </a:tblGrid>
              <a:tr h="165589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2400" dirty="0" smtClean="0">
                          <a:solidFill>
                            <a:schemeClr val="tx1"/>
                          </a:solidFill>
                        </a:rPr>
                        <a:t>OVERALL</a:t>
                      </a:r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 PERFORMANCE</a:t>
                      </a:r>
                    </a:p>
                    <a:p>
                      <a:pPr algn="ctr"/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INFRASTRUCTURE SERVICES</a:t>
                      </a:r>
                      <a:endParaRPr lang="en-ZA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974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TARGETS ASSESSED</a:t>
                      </a:r>
                    </a:p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9745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ACHIEVED</a:t>
                      </a:r>
                    </a:p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7728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NOT ACHIEVED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8229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ACHIEVEMENT ANNUAL PERFORMANCE</a:t>
                      </a: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62.5%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3545" y="-1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1217" y="323166"/>
            <a:ext cx="4800600" cy="3683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Overall Performance for PED Department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2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2837" y="1614488"/>
            <a:ext cx="9366325" cy="2957512"/>
          </a:xfrm>
        </p:spPr>
        <p:txBody>
          <a:bodyPr>
            <a:noAutofit/>
          </a:bodyPr>
          <a:lstStyle/>
          <a:p>
            <a:pPr algn="ctr"/>
            <a:r>
              <a:rPr lang="en-ZA" sz="8000" b="1" dirty="0">
                <a:solidFill>
                  <a:schemeClr val="accent1">
                    <a:lumMod val="50000"/>
                  </a:schemeClr>
                </a:solidFill>
              </a:rPr>
              <a:t>Community Services</a:t>
            </a:r>
            <a:endParaRPr lang="en-ZA" sz="8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5999" y="37679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13764" y="90237"/>
            <a:ext cx="1776208" cy="365125"/>
          </a:xfrm>
        </p:spPr>
        <p:txBody>
          <a:bodyPr/>
          <a:lstStyle/>
          <a:p>
            <a:fld id="{01BCFC26-62B4-4113-B485-96263693664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726159"/>
              </p:ext>
            </p:extLst>
          </p:nvPr>
        </p:nvGraphicFramePr>
        <p:xfrm>
          <a:off x="819396" y="1163783"/>
          <a:ext cx="10620379" cy="4761979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Improved community wellbeing through accelerated service delivery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attendance at scheduled Bid Committee meetings by 30 Jun 2017 (</a:t>
                      </a:r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Social)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Waste Removal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households with access to a minimum level of basic waste removal by 30 June 2017 (once per week) (GKPI)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94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17.4%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17,4%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17,4%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existing households in formal settlements provided with solid waste removal services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94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5619 per week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5619/week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5619 per week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reports submitted to Council in terms of compliance to the 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CoGHSTA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Back to Basics reporting system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Environmental Management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External audit of the Landfill to comply with National Environmental Waste Act by 30 Jun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98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landscaping and greening project implemented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102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original budget was cut and the landscaping plan not implemented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landscaping master plan recommendation was budgeted for and will be implemented in 17’18 financial year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35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898241"/>
              </p:ext>
            </p:extLst>
          </p:nvPr>
        </p:nvGraphicFramePr>
        <p:xfrm>
          <a:off x="819396" y="1163783"/>
          <a:ext cx="10620379" cy="4925047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Improved community wellbeing through accelerated service delivery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 Facilities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Cultural and Heritage festivals held by 30 Jun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116/117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Officers  suspended in 1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quarter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Increase better coordination of  events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cemeteries fenced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109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690.5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Late delivery of fencing materials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cemeteries to be fenced by 21 July 2017.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Mayor’s cup events held by 30 Jun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114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Mayors marathon events held  by 31 Mar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115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challenges with  registration with Limpopo Athletics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marathon event  in new financial year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Club Federations supported to promote sporting development by 30 Jun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120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71.2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 clubs were identified for support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Early identification of  club for support during next financial year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HIV &amp; AIDS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Local Aids Council forum meetings held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112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Co-ordination between stakeholders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Better coordination and facilitation of programs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HIV /AIDS awareness campaigns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BS 113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33,04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Co-ordination between stakeholders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Better coordination and facilitation of programs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19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94196"/>
              </p:ext>
            </p:extLst>
          </p:nvPr>
        </p:nvGraphicFramePr>
        <p:xfrm>
          <a:off x="819396" y="1163783"/>
          <a:ext cx="10620379" cy="2983408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 effective and efficient organization 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Institutional Development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new / reviewed policies adopted by Council by 31 March 2017 (Social)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Only Sport policy approved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other two policy be tabled to LLF and council for approval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Governance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Internal Audit Findings resolved per quarter as per the Audit Plan by 30 Jun 2017 (Social &amp; IS)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14/15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AG Management Letter findings resolved by 30 Jun 2017 (Social &amp; IS)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11/12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execution of identified risk management plan within prescribed timeframes per quarter (Social &amp; IS)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Various challenges as stated on risks monitoring plan.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Roll over non implemented actions to the new financial year.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9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54109" y="1007919"/>
            <a:ext cx="844719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ANNUALJOB CREATION:</a:t>
            </a: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u="sng" dirty="0" smtClean="0">
                <a:solidFill>
                  <a:prstClr val="black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SENIOR MANAGEMENT POSTS:</a:t>
            </a: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No. of Positions: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gency FB" panose="020B0503020202020204" pitchFamily="34" charset="0"/>
                <a:cs typeface="Arial" panose="020B0604020202020204" pitchFamily="34" charset="0"/>
              </a:rPr>
              <a:t>269</a:t>
            </a:r>
            <a:endParaRPr lang="en-US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Vacant Positions: 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gency FB" panose="020B0503020202020204" pitchFamily="34" charset="0"/>
                <a:cs typeface="Arial" panose="020B0604020202020204" pitchFamily="34" charset="0"/>
              </a:rPr>
              <a:t>         15</a:t>
            </a:r>
            <a:endParaRPr lang="en-US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Filled Position : 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gency FB" panose="020B0503020202020204" pitchFamily="34" charset="0"/>
                <a:cs typeface="Arial" panose="020B0604020202020204" pitchFamily="34" charset="0"/>
              </a:rPr>
              <a:t>254</a:t>
            </a:r>
            <a:endParaRPr lang="en-US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1. New appointments:     </a:t>
            </a:r>
            <a:r>
              <a:rPr lang="en-US" dirty="0" smtClean="0">
                <a:latin typeface="Agency FB" panose="020B0503020202020204" pitchFamily="34" charset="0"/>
                <a:cs typeface="Arial" panose="020B0604020202020204" pitchFamily="34" charset="0"/>
              </a:rPr>
              <a:t>30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2. Disciplinary Matters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:  </a:t>
            </a:r>
            <a:r>
              <a:rPr lang="en-US" dirty="0" smtClean="0">
                <a:latin typeface="Agency FB" panose="020B0503020202020204" pitchFamily="34" charset="0"/>
                <a:cs typeface="Arial" panose="020B0604020202020204" pitchFamily="34" charset="0"/>
              </a:rPr>
              <a:t>07</a:t>
            </a:r>
            <a:endParaRPr lang="en-US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3. No. of suspensions for </a:t>
            </a:r>
            <a:r>
              <a:rPr lang="en-US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2016/2017</a:t>
            </a:r>
            <a:r>
              <a:rPr lang="en-US" dirty="0" smtClean="0">
                <a:latin typeface="Agency FB" panose="020B0503020202020204" pitchFamily="34" charset="0"/>
                <a:cs typeface="Arial" panose="020B0604020202020204" pitchFamily="34" charset="0"/>
              </a:rPr>
              <a:t>: 04</a:t>
            </a:r>
            <a:endParaRPr lang="en-US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gency FB" panose="020B0503020202020204" pitchFamily="34" charset="0"/>
                <a:cs typeface="Arial" panose="020B0604020202020204" pitchFamily="34" charset="0"/>
              </a:rPr>
              <a:t>4. Dismissal:  </a:t>
            </a:r>
            <a:r>
              <a:rPr lang="en-US" dirty="0">
                <a:latin typeface="Agency FB" panose="020B0503020202020204" pitchFamily="34" charset="0"/>
                <a:cs typeface="Arial" panose="020B0604020202020204" pitchFamily="34" charset="0"/>
              </a:rPr>
              <a:t>None </a:t>
            </a:r>
            <a:endParaRPr lang="en-US" dirty="0" smtClean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r>
              <a:rPr lang="en-ZA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5.Two </a:t>
            </a:r>
            <a:r>
              <a:rPr lang="en-ZA" b="1" dirty="0">
                <a:latin typeface="Agency FB" panose="020B0503020202020204" pitchFamily="34" charset="0"/>
                <a:cs typeface="Arial" panose="020B0604020202020204" pitchFamily="34" charset="0"/>
              </a:rPr>
              <a:t>key matters for LLF</a:t>
            </a:r>
            <a:r>
              <a:rPr lang="en-ZA" dirty="0">
                <a:latin typeface="Agency FB" panose="020B0503020202020204" pitchFamily="34" charset="0"/>
                <a:cs typeface="Arial" panose="020B0604020202020204" pitchFamily="34" charset="0"/>
              </a:rPr>
              <a:t>: </a:t>
            </a:r>
            <a:r>
              <a:rPr lang="en-ZA" dirty="0" smtClean="0">
                <a:latin typeface="Agency FB" panose="020B0503020202020204" pitchFamily="34" charset="0"/>
                <a:cs typeface="Arial" panose="020B0604020202020204" pitchFamily="34" charset="0"/>
              </a:rPr>
              <a:t>Organisational Structure for 2016/2017 was amended and LLF was re-established</a:t>
            </a:r>
            <a:endParaRPr lang="en-ZA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endParaRPr lang="en-US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EPMLM 2016/2017   </a:t>
            </a:r>
            <a:r>
              <a:rPr lang="en-US" b="1" dirty="0" smtClean="0">
                <a:solidFill>
                  <a:srgbClr val="002060"/>
                </a:solidFill>
              </a:rPr>
              <a:t>ANNUAL EXCO </a:t>
            </a:r>
            <a:r>
              <a:rPr lang="en-US" b="1" dirty="0">
                <a:solidFill>
                  <a:srgbClr val="002060"/>
                </a:solidFill>
              </a:rPr>
              <a:t>LEKGOTLA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067157"/>
              </p:ext>
            </p:extLst>
          </p:nvPr>
        </p:nvGraphicFramePr>
        <p:xfrm>
          <a:off x="2057400" y="2743200"/>
          <a:ext cx="7086600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650"/>
                <a:gridCol w="1771650"/>
                <a:gridCol w="1771650"/>
                <a:gridCol w="1771650"/>
              </a:tblGrid>
              <a:tr h="41910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Number of Posts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Filled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Vacant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Vacancy rate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6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4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2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66.6%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60637"/>
              </p:ext>
            </p:extLst>
          </p:nvPr>
        </p:nvGraphicFramePr>
        <p:xfrm>
          <a:off x="2057400" y="1447800"/>
          <a:ext cx="7086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/>
                <a:gridCol w="1417320"/>
                <a:gridCol w="1417320"/>
                <a:gridCol w="1417320"/>
                <a:gridCol w="141732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gency FB" panose="020B0503020202020204" pitchFamily="34" charset="0"/>
                        </a:rPr>
                        <a:t>MEN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gency FB" panose="020B0503020202020204" pitchFamily="34" charset="0"/>
                        </a:rPr>
                        <a:t>WOMEN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gency FB" panose="020B0503020202020204" pitchFamily="34" charset="0"/>
                        </a:rPr>
                        <a:t>YOUTH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gency FB" panose="020B0503020202020204" pitchFamily="34" charset="0"/>
                        </a:rPr>
                        <a:t>DISABLED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n-ZA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sz="180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121</a:t>
                      </a:r>
                      <a:endParaRPr lang="en-ZA" sz="180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929</a:t>
                      </a:r>
                      <a:endParaRPr lang="en-ZA" sz="180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475</a:t>
                      </a:r>
                      <a:endParaRPr lang="en-ZA" sz="180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ZA" sz="180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1 525</a:t>
                      </a:r>
                      <a:endParaRPr lang="en-ZA" sz="1800" b="1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34" marB="45734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48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885220"/>
              </p:ext>
            </p:extLst>
          </p:nvPr>
        </p:nvGraphicFramePr>
        <p:xfrm>
          <a:off x="902718" y="986285"/>
          <a:ext cx="10082784" cy="4998877"/>
        </p:xfrm>
        <a:graphic>
          <a:graphicData uri="http://schemas.openxmlformats.org/drawingml/2006/table">
            <a:tbl>
              <a:tblPr firstRow="1" bandRow="1"/>
              <a:tblGrid>
                <a:gridCol w="5284445"/>
                <a:gridCol w="4798339"/>
              </a:tblGrid>
              <a:tr h="159162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2400" dirty="0" smtClean="0">
                          <a:solidFill>
                            <a:schemeClr val="tx1"/>
                          </a:solidFill>
                        </a:rPr>
                        <a:t>OVERALL</a:t>
                      </a:r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 PERFORMANCE</a:t>
                      </a:r>
                    </a:p>
                    <a:p>
                      <a:pPr algn="ctr"/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COMMUNITY SERVICES</a:t>
                      </a:r>
                      <a:endParaRPr lang="en-ZA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9366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TARGETS ASSESSED</a:t>
                      </a:r>
                    </a:p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9366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ACHIEVED</a:t>
                      </a:r>
                    </a:p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742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NOT ACHIEVED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7909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ACHIEVEMENT ANNUAL PERFORMANCE</a:t>
                      </a: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47%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3545" y="-1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1217" y="323166"/>
            <a:ext cx="4800600" cy="3683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Overall Performance for PED Department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39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2837" y="2200275"/>
            <a:ext cx="9366325" cy="3027914"/>
          </a:xfrm>
        </p:spPr>
        <p:txBody>
          <a:bodyPr>
            <a:normAutofit fontScale="90000"/>
          </a:bodyPr>
          <a:lstStyle/>
          <a:p>
            <a:pPr marL="68580" lvl="0" algn="ctr">
              <a:spcBef>
                <a:spcPct val="20000"/>
              </a:spcBef>
            </a:pPr>
            <a:r>
              <a:rPr lang="en-ZA" sz="8900" b="1" dirty="0">
                <a:solidFill>
                  <a:schemeClr val="accent1">
                    <a:lumMod val="50000"/>
                  </a:schemeClr>
                </a:solidFill>
              </a:rPr>
              <a:t>BUDGET AND TREASURY</a:t>
            </a:r>
            <a:r>
              <a:rPr lang="en-ZA" b="1" dirty="0">
                <a:solidFill>
                  <a:srgbClr val="94C600">
                    <a:lumMod val="50000"/>
                  </a:srgbClr>
                </a:solidFill>
              </a:rPr>
              <a:t/>
            </a:r>
            <a:br>
              <a:rPr lang="en-ZA" b="1" dirty="0">
                <a:solidFill>
                  <a:srgbClr val="94C600">
                    <a:lumMod val="50000"/>
                  </a:srgbClr>
                </a:solidFill>
              </a:rPr>
            </a:br>
            <a:endParaRPr lang="en-ZA" dirty="0"/>
          </a:p>
        </p:txBody>
      </p:sp>
      <p:sp>
        <p:nvSpPr>
          <p:cNvPr id="3" name="TextBox 2"/>
          <p:cNvSpPr txBox="1"/>
          <p:nvPr/>
        </p:nvSpPr>
        <p:spPr>
          <a:xfrm>
            <a:off x="6103152" y="-28466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72201" y="90237"/>
            <a:ext cx="1776208" cy="365125"/>
          </a:xfrm>
        </p:spPr>
        <p:txBody>
          <a:bodyPr/>
          <a:lstStyle/>
          <a:p>
            <a:fld id="{01BCFC26-62B4-4113-B485-962636936649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7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143157"/>
              </p:ext>
            </p:extLst>
          </p:nvPr>
        </p:nvGraphicFramePr>
        <p:xfrm>
          <a:off x="819396" y="1163783"/>
          <a:ext cx="10620379" cy="4761979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Improved community wellbeing through accelerated service delivery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SCM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attendance at scheduled Bid Committee meetings by 30 Jun 2017 (BT)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Average # of days elapsed on successful bids awarded as per the competitive bidding process for tenders over R200,000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Build effective and efficient organization 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 Development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new / reviewed policies adopted by Council by 30 Jun 2017 (BT)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MTOD 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Become Financially Viable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Management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consumer quarterly payment level received as compared to that billed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&gt;80,9%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Billing for June 2017 was delayed due to year-end adjustments and other key reconciliation before close of the book for the year 2017 and such affected the timing of payments. 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approved (compliant) invoices paid within 30 days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30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80036"/>
              </p:ext>
            </p:extLst>
          </p:nvPr>
        </p:nvGraphicFramePr>
        <p:xfrm>
          <a:off x="819396" y="1163783"/>
          <a:ext cx="10620379" cy="4428896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Become Financially Viable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Management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monthly section 66 MFMA reports submitted to Council with respect to staff remuneration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Submission of MTRE Budget to Council for approval by the 31 May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 of monthly section 71 MFMA reports submitted to EXCO within legislative timeframes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SCM quarterly reports submitted to Exco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Annual submission of the asset verification report to the MM  by 30 Sept 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Draft Annual Financial Statements (AFS) submitted on or before the 28 August 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3 210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3 210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spend of the FMG funds by 30 Jun 2017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1 810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1 810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quarterly section 52(d) MFMA reports submitted to Executive Mayor within legislative timeframes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Section 72 (midyear) MFMA reports submitted to Executive Mayor within legislative timeframes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monthly SCM deviation reports submitted to the MM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16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18354" y="28466"/>
            <a:ext cx="46562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1217" y="323166"/>
            <a:ext cx="4800600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b="1" dirty="0">
                <a:solidFill>
                  <a:srgbClr val="000000"/>
                </a:solidFill>
                <a:latin typeface="Calibri" panose="020F0502020204030204" pitchFamily="34" charset="0"/>
              </a:rPr>
              <a:t>KPA 2 - Basic Service Delivery 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659405"/>
              </p:ext>
            </p:extLst>
          </p:nvPr>
        </p:nvGraphicFramePr>
        <p:xfrm>
          <a:off x="787498" y="866071"/>
          <a:ext cx="10620379" cy="5446255"/>
        </p:xfrm>
        <a:graphic>
          <a:graphicData uri="http://schemas.openxmlformats.org/drawingml/2006/table">
            <a:tbl>
              <a:tblPr/>
              <a:tblGrid>
                <a:gridCol w="881813"/>
                <a:gridCol w="754912"/>
                <a:gridCol w="2392326"/>
                <a:gridCol w="481113"/>
                <a:gridCol w="481039"/>
                <a:gridCol w="559506"/>
                <a:gridCol w="559506"/>
                <a:gridCol w="559506"/>
                <a:gridCol w="559506"/>
                <a:gridCol w="1125834"/>
                <a:gridCol w="1132659"/>
                <a:gridCol w="1132659"/>
              </a:tblGrid>
              <a:tr h="26008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Objective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Programme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IDP Ref No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 000's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Baseline 2015/16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Z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2016/17 Annual Performance</a:t>
                      </a:r>
                      <a:endParaRPr lang="en-ZA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00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Spend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Corrective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22765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Become Financially Viable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t"/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Management</a:t>
                      </a:r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municipal fleet vehicle reports submitted each quarter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 MFMA checklists submitted per quarter as legislated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FV 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(indigents) households with access to free basic electricity services by 30 Jun 2017 (GKPI)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 coverage ratio by the 30 June 2017 (GKPI)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be resolved via completion 2016/17 AFS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outstanding service debtors to revenue by the 30 June 2017 (GKPI)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35,7%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31,4%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be resolved via completion 2016/17 AFS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Debt coverage ratio by the 30 June 2017 (GKPI)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be resolved via completion 2016/17 AFS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Build effective and efficient organization 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Good Governance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Internal Audit Findings resolved per quarter as per the Audit Plan by 30 Jun 2017 (BT)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14/15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Asset management findings not yet fully resolved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be resolved via completion 2016/17 AFS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of AG Management Letter findings resolved by 30 Jun 2017 (BT)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11/12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Asset management findings not yet fully resolved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be resolved via completion 2016/17 AFS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execution of identified risk management plan within prescribed timeframes per quarter (BT)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Achieved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Various challenges as stated on risks monitoring plan.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Roll over non implemented actions to the new financial year.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1">
                <a:tc>
                  <a:txBody>
                    <a:bodyPr/>
                    <a:lstStyle/>
                    <a:p>
                      <a:pPr algn="ctr" fontAlgn="b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Z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Plan on issues raised by the Auditor General compiled and tabled to Council by  January 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GG 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88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17159"/>
              </p:ext>
            </p:extLst>
          </p:nvPr>
        </p:nvGraphicFramePr>
        <p:xfrm>
          <a:off x="865632" y="938783"/>
          <a:ext cx="10082784" cy="4785123"/>
        </p:xfrm>
        <a:graphic>
          <a:graphicData uri="http://schemas.openxmlformats.org/drawingml/2006/table">
            <a:tbl>
              <a:tblPr firstRow="1" bandRow="1"/>
              <a:tblGrid>
                <a:gridCol w="5284445"/>
                <a:gridCol w="4798339"/>
              </a:tblGrid>
              <a:tr h="152356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2400" dirty="0" smtClean="0">
                          <a:solidFill>
                            <a:schemeClr val="tx1"/>
                          </a:solidFill>
                        </a:rPr>
                        <a:t>OVERALL</a:t>
                      </a:r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 PERFORMANCE</a:t>
                      </a:r>
                    </a:p>
                    <a:p>
                      <a:pPr algn="ctr"/>
                      <a:r>
                        <a:rPr lang="en-ZA" sz="2400" baseline="0" dirty="0" smtClean="0">
                          <a:solidFill>
                            <a:schemeClr val="tx1"/>
                          </a:solidFill>
                        </a:rPr>
                        <a:t>BTO</a:t>
                      </a:r>
                      <a:endParaRPr lang="en-ZA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8966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TARGETS ASSESSED</a:t>
                      </a:r>
                    </a:p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8966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ACHIEVED</a:t>
                      </a:r>
                    </a:p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7110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TARGETS NOT ACHIEVED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757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ACHIEVEMENT ANNUAL PERFORMANCE</a:t>
                      </a:r>
                    </a:p>
                  </a:txBody>
                  <a:tcPr marT="45754" marB="45754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2" y="-28466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3545" y="-1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 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1217" y="323166"/>
            <a:ext cx="4800600" cy="3683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Overall Performance for PED Department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27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0" y="1905506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9600" u="sng" dirty="0">
                <a:solidFill>
                  <a:prstClr val="black"/>
                </a:solidFill>
                <a:latin typeface="Century Gothic (Headings)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1961" y="0"/>
            <a:ext cx="39820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EPMLM 2016/2017 ANNUALPERFORMANCE REVIEW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990" y="-71680"/>
            <a:ext cx="914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692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EPMLM 2016/2017   </a:t>
            </a:r>
            <a:r>
              <a:rPr lang="en-US" b="1" dirty="0" smtClean="0">
                <a:solidFill>
                  <a:srgbClr val="002060"/>
                </a:solidFill>
              </a:rPr>
              <a:t>ANNUAL EXCO </a:t>
            </a:r>
            <a:r>
              <a:rPr lang="en-US" b="1" dirty="0">
                <a:solidFill>
                  <a:srgbClr val="002060"/>
                </a:solidFill>
              </a:rPr>
              <a:t>LEKGOTLA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695728"/>
              </p:ext>
            </p:extLst>
          </p:nvPr>
        </p:nvGraphicFramePr>
        <p:xfrm>
          <a:off x="1140032" y="1295401"/>
          <a:ext cx="10010899" cy="457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8228"/>
                <a:gridCol w="2457221"/>
                <a:gridCol w="2502725"/>
                <a:gridCol w="2502725"/>
              </a:tblGrid>
              <a:tr h="1324170">
                <a:tc>
                  <a:txBody>
                    <a:bodyPr/>
                    <a:lstStyle/>
                    <a:p>
                      <a:r>
                        <a:rPr lang="en-ZA" dirty="0" smtClean="0"/>
                        <a:t>GRANT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TOTAL BUDGET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EXPENDITURE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%</a:t>
                      </a:r>
                      <a:r>
                        <a:rPr lang="en-ZA" baseline="0" dirty="0" smtClean="0"/>
                        <a:t> SPENT</a:t>
                      </a:r>
                      <a:endParaRPr lang="en-ZA" dirty="0"/>
                    </a:p>
                  </a:txBody>
                  <a:tcPr/>
                </a:tc>
              </a:tr>
              <a:tr h="767178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MIG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R29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313 000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R29</a:t>
                      </a:r>
                      <a:r>
                        <a:rPr lang="en-ZA" baseline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313 000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100%</a:t>
                      </a:r>
                      <a:endParaRPr lang="en-ZA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767178">
                <a:tc>
                  <a:txBody>
                    <a:bodyPr/>
                    <a:lstStyle/>
                    <a:p>
                      <a:r>
                        <a:rPr kumimoji="0" lang="en-ZA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FMG</a:t>
                      </a:r>
                      <a:endParaRPr lang="en-ZA" sz="1800" b="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GB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R1 810 000</a:t>
                      </a:r>
                      <a:endParaRPr kumimoji="0" lang="en-GB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GB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R1 810 000</a:t>
                      </a:r>
                      <a:endParaRPr kumimoji="0" lang="en-GB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Z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100%</a:t>
                      </a:r>
                      <a:endParaRPr kumimoji="0" lang="en-Z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 marL="91446" marR="91446" marT="45700" marB="45700"/>
                </a:tc>
              </a:tr>
              <a:tr h="952463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EPWP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R1,258 000</a:t>
                      </a:r>
                      <a:endParaRPr kumimoji="0" lang="en-US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US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R1 133 305</a:t>
                      </a:r>
                      <a:endParaRPr kumimoji="0" lang="en-Z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ZA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90%</a:t>
                      </a:r>
                      <a:endParaRPr kumimoji="0" lang="en-ZA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7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b="1" dirty="0" smtClean="0"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ZA" sz="1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R34 985 000</a:t>
                      </a:r>
                      <a:endParaRPr kumimoji="0" lang="en-ZA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ZA" sz="1800" b="1" i="0" u="none" strike="noStrike" kern="1200" cap="none" spc="0" normalizeH="0" baseline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R34 </a:t>
                      </a:r>
                      <a:r>
                        <a:rPr kumimoji="0" lang="en-ZA" sz="1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860 305</a:t>
                      </a:r>
                      <a:endParaRPr kumimoji="0" lang="en-ZA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en-ZA" sz="1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99.6%</a:t>
                      </a:r>
                      <a:endParaRPr kumimoji="0" lang="en-ZA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gency FB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4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EPMLM 2016/2017   </a:t>
            </a:r>
            <a:r>
              <a:rPr lang="en-US" b="1" dirty="0" smtClean="0">
                <a:solidFill>
                  <a:srgbClr val="002060"/>
                </a:solidFill>
              </a:rPr>
              <a:t>ANNUAL EXCO </a:t>
            </a:r>
            <a:r>
              <a:rPr lang="en-US" b="1" dirty="0">
                <a:solidFill>
                  <a:srgbClr val="002060"/>
                </a:solidFill>
              </a:rPr>
              <a:t>LEKGOTLA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287292" y="839449"/>
          <a:ext cx="9617416" cy="5376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79"/>
                <a:gridCol w="2827884"/>
                <a:gridCol w="3225353"/>
              </a:tblGrid>
              <a:tr h="50964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40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ROADS PROJECTS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KILOMETRES IN ROADS TARRED </a:t>
                      </a:r>
                      <a:endParaRPr lang="en-ZA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1" marR="91431" marT="45704" marB="45704"/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LOCATION/VILLAGE</a:t>
                      </a:r>
                      <a:endParaRPr lang="en-ZA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1" marR="91431" marT="45704" marB="45704"/>
                </a:tc>
                <a:tc>
                  <a:txBody>
                    <a:bodyPr/>
                    <a:lstStyle/>
                    <a:p>
                      <a:r>
                        <a:rPr lang="en-ZA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VALUE </a:t>
                      </a:r>
                      <a:endParaRPr lang="en-ZA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1" marR="91431" marT="45704" marB="45704"/>
                </a:tc>
              </a:tr>
              <a:tr h="4734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Elandskraal Internal Streets= 1.4km</a:t>
                      </a: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r>
                        <a:rPr lang="en-ZA" sz="1800" dirty="0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Elandskraal</a:t>
                      </a:r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r>
                        <a:rPr lang="en-ZA" sz="1800" dirty="0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R8 140 596.71</a:t>
                      </a:r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Phetwane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Internal Road=1 km</a:t>
                      </a:r>
                      <a:endParaRPr lang="en-ZA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Phetwane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R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6 260 544.84</a:t>
                      </a:r>
                      <a:endParaRPr lang="en-ZA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Rathoke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Internal Streets= 1 km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Rathoke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R6 091 179.22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Ngwalemong Internal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Streets=3.2 km(multi-year)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Ngwalemong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R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19 120 628.18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Marble Hall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Industria Road= 0.25km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Marble Hall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R 1 797 713.36</a:t>
                      </a:r>
                    </a:p>
                    <a:p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Rehabilitation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of Leeuwfontein Internal Streets= 0.6km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Leeuwfontein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R1 978 538.06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Rehabilitation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of streets in Marble Hall=0.5km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Marble Hall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R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3 099 325.07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Marble Hall Extension 6 </a:t>
                      </a:r>
                      <a:r>
                        <a:rPr lang="en-ZA" b="0" dirty="0" err="1" smtClean="0">
                          <a:latin typeface="Agency FB" panose="020B0503020202020204" pitchFamily="34" charset="0"/>
                        </a:rPr>
                        <a:t>stormwater</a:t>
                      </a:r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 (1123m)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Marble Hall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R 5 828 500.00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2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EPMLM 2016/2017   </a:t>
            </a:r>
            <a:r>
              <a:rPr lang="en-US" b="1" dirty="0" smtClean="0">
                <a:solidFill>
                  <a:srgbClr val="002060"/>
                </a:solidFill>
              </a:rPr>
              <a:t>ANNUAL EXCO </a:t>
            </a:r>
            <a:r>
              <a:rPr lang="en-US" b="1" dirty="0">
                <a:solidFill>
                  <a:srgbClr val="002060"/>
                </a:solidFill>
              </a:rPr>
              <a:t>LEKGOTLA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17623"/>
              </p:ext>
            </p:extLst>
          </p:nvPr>
        </p:nvGraphicFramePr>
        <p:xfrm>
          <a:off x="1201004" y="1295401"/>
          <a:ext cx="9617416" cy="3525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6710"/>
                <a:gridCol w="3225353"/>
                <a:gridCol w="3225353"/>
              </a:tblGrid>
              <a:tr h="50964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80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SERVICE DELIVERY PROTESTS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NUMBER OF SERVICE DELIVERY PROTESTS</a:t>
                      </a:r>
                      <a:endParaRPr lang="en-ZA" sz="1800" b="1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673" marB="4567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MAIN ISSUES RAISED </a:t>
                      </a:r>
                      <a:endParaRPr lang="en-ZA" sz="1800" b="1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673" marB="45673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800" b="1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LOCATION/VILLAGE</a:t>
                      </a:r>
                      <a:r>
                        <a:rPr lang="en-ZA" sz="1800" b="1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ZA" sz="1800" b="1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673" marB="45673">
                    <a:solidFill>
                      <a:schemeClr val="bg2"/>
                    </a:solidFill>
                  </a:tcPr>
                </a:tc>
              </a:tr>
              <a:tr h="4734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 marT="45700" marB="45700"/>
                </a:tc>
              </a:tr>
              <a:tr h="4734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r>
                        <a:rPr lang="en-ZA" sz="1800" dirty="0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None</a:t>
                      </a:r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r>
                        <a:rPr lang="en-ZA" sz="1800" dirty="0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None </a:t>
                      </a:r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3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EPMLM 2016/2017   </a:t>
            </a:r>
            <a:r>
              <a:rPr lang="en-US" b="1" dirty="0" smtClean="0">
                <a:solidFill>
                  <a:srgbClr val="002060"/>
                </a:solidFill>
              </a:rPr>
              <a:t>ANNUAL EXCO </a:t>
            </a:r>
            <a:r>
              <a:rPr lang="en-US" b="1" dirty="0">
                <a:solidFill>
                  <a:srgbClr val="002060"/>
                </a:solidFill>
              </a:rPr>
              <a:t>LEKGOTLA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334851"/>
              </p:ext>
            </p:extLst>
          </p:nvPr>
        </p:nvGraphicFramePr>
        <p:xfrm>
          <a:off x="760020" y="819395"/>
          <a:ext cx="10687792" cy="5488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0099"/>
                <a:gridCol w="7077693"/>
              </a:tblGrid>
              <a:tr h="74663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MAYORAL/SPEAKER OUTREACHES</a:t>
                      </a:r>
                      <a:endParaRPr lang="en-ZA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610351">
                <a:tc>
                  <a:txBody>
                    <a:bodyPr/>
                    <a:lstStyle/>
                    <a:p>
                      <a:r>
                        <a:rPr lang="en-ZA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OUTREACHES</a:t>
                      </a:r>
                      <a:endParaRPr lang="en-ZA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1" marR="91431" marT="45714" marB="4571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LOCATION/VILLAGES</a:t>
                      </a:r>
                      <a:endParaRPr lang="en-ZA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1" marR="91431" marT="45714" marB="45714">
                    <a:solidFill>
                      <a:schemeClr val="bg2"/>
                    </a:solidFill>
                  </a:tcPr>
                </a:tc>
              </a:tr>
              <a:tr h="638072">
                <a:tc>
                  <a:txBody>
                    <a:bodyPr/>
                    <a:lstStyle/>
                    <a:p>
                      <a:r>
                        <a:rPr lang="en-ZA" sz="1800" dirty="0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Annual Report 2015/16  Public Participation</a:t>
                      </a:r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r>
                        <a:rPr lang="en-ZA" sz="1800" dirty="0" err="1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Mokgwaneng</a:t>
                      </a:r>
                      <a:r>
                        <a:rPr lang="en-ZA" sz="1800" dirty="0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Community Hall, </a:t>
                      </a:r>
                      <a:r>
                        <a:rPr lang="en-ZA" sz="1800" dirty="0" err="1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Manapjane</a:t>
                      </a:r>
                      <a:r>
                        <a:rPr lang="en-ZA" sz="1800" dirty="0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Sports Ground next to </a:t>
                      </a:r>
                      <a:r>
                        <a:rPr lang="en-ZA" sz="1800" dirty="0" err="1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Montsosaboshego</a:t>
                      </a:r>
                      <a:r>
                        <a:rPr lang="en-ZA" sz="1800" dirty="0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Primary School, </a:t>
                      </a:r>
                      <a:r>
                        <a:rPr lang="en-ZA" sz="1800" dirty="0" err="1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Vaalbank</a:t>
                      </a:r>
                      <a:r>
                        <a:rPr lang="en-ZA" sz="1800" dirty="0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SASSA Pay Point, </a:t>
                      </a:r>
                      <a:r>
                        <a:rPr lang="en-ZA" sz="1800" dirty="0" err="1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Mbuzeni</a:t>
                      </a:r>
                      <a:r>
                        <a:rPr lang="en-ZA" sz="1800" dirty="0" smtClean="0"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Agricultural Office &amp; Marble Hall Town Hall</a:t>
                      </a:r>
                      <a:endParaRPr lang="en-ZA" sz="1800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</a:tr>
              <a:tr h="651175">
                <a:tc>
                  <a:txBody>
                    <a:bodyPr/>
                    <a:lstStyle/>
                    <a:p>
                      <a:r>
                        <a:rPr lang="en-ZA" b="0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Back to School Opening Campaign </a:t>
                      </a:r>
                      <a:endParaRPr lang="en-ZA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Moutse</a:t>
                      </a:r>
                      <a:r>
                        <a:rPr lang="en-ZA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west circuit offices,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en-ZA" baseline="0" dirty="0" err="1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Rakgwadi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circuit </a:t>
                      </a:r>
                      <a:r>
                        <a:rPr lang="en-ZA" baseline="0" dirty="0" err="1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Mokone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A </a:t>
                      </a:r>
                      <a:r>
                        <a:rPr lang="en-ZA" baseline="0" dirty="0" err="1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Mabula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senior secondary school, </a:t>
                      </a:r>
                      <a:r>
                        <a:rPr lang="en-ZA" baseline="0" dirty="0" err="1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Tsimanyane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circuit office, </a:t>
                      </a:r>
                      <a:r>
                        <a:rPr lang="en-ZA" baseline="0" dirty="0" err="1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Lepelle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circuit </a:t>
                      </a:r>
                      <a:r>
                        <a:rPr lang="en-ZA" baseline="0" dirty="0" err="1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Ngala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H School &amp; Marble Hall Town Hall</a:t>
                      </a:r>
                    </a:p>
                  </a:txBody>
                  <a:tcPr/>
                </a:tc>
              </a:tr>
              <a:tr h="610351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MPAC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Annual Report 2015/16 Public Hearing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Municipal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Chamber 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69322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SOMA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err="1" smtClean="0">
                          <a:latin typeface="Agency FB" panose="020B0503020202020204" pitchFamily="34" charset="0"/>
                        </a:rPr>
                        <a:t>Dichoeung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Community Hall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610351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Annual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Ward Committee Conference 2016/17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err="1" smtClean="0">
                          <a:latin typeface="Agency FB" panose="020B0503020202020204" pitchFamily="34" charset="0"/>
                        </a:rPr>
                        <a:t>Tiveka</a:t>
                      </a:r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 Lodge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610351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IDP Review Public Participation 2017/18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err="1" smtClean="0">
                          <a:latin typeface="Agency FB" panose="020B0503020202020204" pitchFamily="34" charset="0"/>
                        </a:rPr>
                        <a:t>Phetwane</a:t>
                      </a:r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 Sports Ground ,</a:t>
                      </a:r>
                      <a:r>
                        <a:rPr lang="en-US" sz="1800" b="0" dirty="0" smtClean="0"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 b="0" dirty="0" err="1" smtClean="0"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Moomane</a:t>
                      </a:r>
                      <a:r>
                        <a:rPr lang="en-US" sz="1800" b="0" dirty="0" smtClean="0"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 Community Hall,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Leeuwfontein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 Community Hall &amp; </a:t>
                      </a:r>
                      <a:r>
                        <a:rPr lang="en-US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Klopper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Agency FB" panose="020B0503020202020204" pitchFamily="34" charset="0"/>
                          <a:ea typeface="+mn-ea"/>
                          <a:cs typeface="+mn-cs"/>
                        </a:rPr>
                        <a:t>  Community Hall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610351">
                <a:tc>
                  <a:txBody>
                    <a:bodyPr/>
                    <a:lstStyle/>
                    <a:p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Ward</a:t>
                      </a:r>
                      <a:r>
                        <a:rPr lang="en-ZA" b="0" baseline="0" dirty="0" smtClean="0">
                          <a:latin typeface="Agency FB" panose="020B0503020202020204" pitchFamily="34" charset="0"/>
                        </a:rPr>
                        <a:t> Committee Induction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err="1" smtClean="0">
                          <a:latin typeface="Agency FB" panose="020B0503020202020204" pitchFamily="34" charset="0"/>
                        </a:rPr>
                        <a:t>Schuinsdraai</a:t>
                      </a:r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 (</a:t>
                      </a:r>
                      <a:r>
                        <a:rPr lang="en-ZA" b="0" dirty="0" err="1" smtClean="0">
                          <a:latin typeface="Agency FB" panose="020B0503020202020204" pitchFamily="34" charset="0"/>
                        </a:rPr>
                        <a:t>Tambotie</a:t>
                      </a:r>
                      <a:r>
                        <a:rPr lang="en-ZA" b="0" dirty="0" smtClean="0">
                          <a:latin typeface="Agency FB" panose="020B0503020202020204" pitchFamily="34" charset="0"/>
                        </a:rPr>
                        <a:t> Lodge)</a:t>
                      </a:r>
                      <a:endParaRPr lang="en-ZA" b="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9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9144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ZA" alt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"/>
            <a:ext cx="3733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EPMLM 2016/2017   </a:t>
            </a:r>
            <a:r>
              <a:rPr lang="en-US" b="1" dirty="0" smtClean="0">
                <a:solidFill>
                  <a:srgbClr val="002060"/>
                </a:solidFill>
              </a:rPr>
              <a:t>ANNUAL EXCO </a:t>
            </a:r>
            <a:r>
              <a:rPr lang="en-US" b="1" dirty="0">
                <a:solidFill>
                  <a:srgbClr val="002060"/>
                </a:solidFill>
              </a:rPr>
              <a:t>LEKGOTLA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138499"/>
            <a:ext cx="4343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MUNICIPAL MANAGER’S OVERVIEW 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241918"/>
              </p:ext>
            </p:extLst>
          </p:nvPr>
        </p:nvGraphicFramePr>
        <p:xfrm>
          <a:off x="1913521" y="1461656"/>
          <a:ext cx="8097376" cy="3769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8688"/>
                <a:gridCol w="4048688"/>
              </a:tblGrid>
              <a:tr h="5096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 GENERATION</a:t>
                      </a:r>
                      <a:endParaRPr lang="en-ZA" b="1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 REVENUE BUDGET 2016/2017 ANNUAL</a:t>
                      </a:r>
                      <a:r>
                        <a:rPr lang="en-ZA" sz="2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ZA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85" marB="4568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 REVENUE ACTUAL  </a:t>
                      </a:r>
                      <a:r>
                        <a:rPr kumimoji="0" lang="en-ZA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2016/2017 ANNUAL </a:t>
                      </a:r>
                      <a:endParaRPr lang="en-ZA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85" marB="45685">
                    <a:solidFill>
                      <a:schemeClr val="bg2"/>
                    </a:solidFill>
                  </a:tcPr>
                </a:tc>
              </a:tr>
              <a:tr h="4734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 marT="45700" marB="45700"/>
                </a:tc>
              </a:tr>
              <a:tr h="473413">
                <a:tc>
                  <a:txBody>
                    <a:bodyPr/>
                    <a:lstStyle/>
                    <a:p>
                      <a:r>
                        <a:rPr lang="en-ZA" sz="2400" b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R 107 424 504.00</a:t>
                      </a:r>
                      <a:endParaRPr lang="en-ZA" sz="2400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  <a:tc>
                  <a:txBody>
                    <a:bodyPr/>
                    <a:lstStyle/>
                    <a:p>
                      <a:r>
                        <a:rPr lang="en-ZA" sz="2400" b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ZA" sz="2400" b="0" baseline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 109 424 890.00</a:t>
                      </a:r>
                      <a:endParaRPr lang="en-ZA" sz="2400" b="0" dirty="0"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6" marR="91446" marT="45700" marB="45700"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73413"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b="1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FC26-62B4-4113-B485-9626369366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4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8448</TotalTime>
  <Words>6612</Words>
  <Application>Microsoft Office PowerPoint</Application>
  <PresentationFormat>Widescreen</PresentationFormat>
  <Paragraphs>2373</Paragraphs>
  <Slides>46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8" baseType="lpstr">
      <vt:lpstr>Agency FB</vt:lpstr>
      <vt:lpstr>Aharoni</vt:lpstr>
      <vt:lpstr>Arial</vt:lpstr>
      <vt:lpstr>Baskerville Old Face</vt:lpstr>
      <vt:lpstr>Calibri</vt:lpstr>
      <vt:lpstr>Century Gothic</vt:lpstr>
      <vt:lpstr>Century Gothic (Headings)</vt:lpstr>
      <vt:lpstr>Times New Roman</vt:lpstr>
      <vt:lpstr>Wingdings 2</vt:lpstr>
      <vt:lpstr>Austin</vt:lpstr>
      <vt:lpstr>1_Austin</vt:lpstr>
      <vt:lpstr>3_Austin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  <vt:lpstr>PowerPoint Presentation</vt:lpstr>
      <vt:lpstr>PLANNING AND ECONOMIC DEVELOPMENT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CORPORATE SERVICE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INFRASTRUCTURE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Community Services</vt:lpstr>
      <vt:lpstr>PowerPoint Presentation</vt:lpstr>
      <vt:lpstr>PowerPoint Presentation</vt:lpstr>
      <vt:lpstr>PowerPoint Presentation</vt:lpstr>
      <vt:lpstr>PowerPoint Presentation</vt:lpstr>
      <vt:lpstr>BUDGET AND TREASURY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 Durie</dc:creator>
  <cp:lastModifiedBy>Ronald Maepa</cp:lastModifiedBy>
  <cp:revision>1087</cp:revision>
  <cp:lastPrinted>2017-04-12T18:51:25Z</cp:lastPrinted>
  <dcterms:created xsi:type="dcterms:W3CDTF">2015-01-15T10:03:33Z</dcterms:created>
  <dcterms:modified xsi:type="dcterms:W3CDTF">2017-07-17T10:06:14Z</dcterms:modified>
</cp:coreProperties>
</file>