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96" r:id="rId3"/>
  </p:sldMasterIdLst>
  <p:notesMasterIdLst>
    <p:notesMasterId r:id="rId70"/>
  </p:notesMasterIdLst>
  <p:handoutMasterIdLst>
    <p:handoutMasterId r:id="rId71"/>
  </p:handoutMasterIdLst>
  <p:sldIdLst>
    <p:sldId id="408" r:id="rId4"/>
    <p:sldId id="396" r:id="rId5"/>
    <p:sldId id="399" r:id="rId6"/>
    <p:sldId id="479" r:id="rId7"/>
    <p:sldId id="480" r:id="rId8"/>
    <p:sldId id="483" r:id="rId9"/>
    <p:sldId id="486" r:id="rId10"/>
    <p:sldId id="484" r:id="rId11"/>
    <p:sldId id="485" r:id="rId12"/>
    <p:sldId id="481" r:id="rId13"/>
    <p:sldId id="482" r:id="rId14"/>
    <p:sldId id="404" r:id="rId15"/>
    <p:sldId id="393" r:id="rId16"/>
    <p:sldId id="442" r:id="rId17"/>
    <p:sldId id="443" r:id="rId18"/>
    <p:sldId id="444" r:id="rId19"/>
    <p:sldId id="445" r:id="rId20"/>
    <p:sldId id="446" r:id="rId21"/>
    <p:sldId id="447" r:id="rId22"/>
    <p:sldId id="411" r:id="rId23"/>
    <p:sldId id="372" r:id="rId24"/>
    <p:sldId id="350" r:id="rId25"/>
    <p:sldId id="449" r:id="rId26"/>
    <p:sldId id="450" r:id="rId27"/>
    <p:sldId id="451" r:id="rId28"/>
    <p:sldId id="452" r:id="rId29"/>
    <p:sldId id="453" r:id="rId30"/>
    <p:sldId id="454" r:id="rId31"/>
    <p:sldId id="455" r:id="rId32"/>
    <p:sldId id="456" r:id="rId33"/>
    <p:sldId id="412" r:id="rId34"/>
    <p:sldId id="370" r:id="rId35"/>
    <p:sldId id="257" r:id="rId36"/>
    <p:sldId id="457" r:id="rId37"/>
    <p:sldId id="458" r:id="rId38"/>
    <p:sldId id="459" r:id="rId39"/>
    <p:sldId id="460" r:id="rId40"/>
    <p:sldId id="461" r:id="rId41"/>
    <p:sldId id="462" r:id="rId42"/>
    <p:sldId id="413" r:id="rId43"/>
    <p:sldId id="371" r:id="rId44"/>
    <p:sldId id="353" r:id="rId45"/>
    <p:sldId id="463" r:id="rId46"/>
    <p:sldId id="464" r:id="rId47"/>
    <p:sldId id="465" r:id="rId48"/>
    <p:sldId id="466" r:id="rId49"/>
    <p:sldId id="467" r:id="rId50"/>
    <p:sldId id="468" r:id="rId51"/>
    <p:sldId id="424" r:id="rId52"/>
    <p:sldId id="373" r:id="rId53"/>
    <p:sldId id="435" r:id="rId54"/>
    <p:sldId id="469" r:id="rId55"/>
    <p:sldId id="470" r:id="rId56"/>
    <p:sldId id="471" r:id="rId57"/>
    <p:sldId id="472" r:id="rId58"/>
    <p:sldId id="440" r:id="rId59"/>
    <p:sldId id="383" r:id="rId60"/>
    <p:sldId id="386" r:id="rId61"/>
    <p:sldId id="473" r:id="rId62"/>
    <p:sldId id="474" r:id="rId63"/>
    <p:sldId id="475" r:id="rId64"/>
    <p:sldId id="476" r:id="rId65"/>
    <p:sldId id="477" r:id="rId66"/>
    <p:sldId id="478" r:id="rId67"/>
    <p:sldId id="417" r:id="rId68"/>
    <p:sldId id="431" r:id="rId69"/>
  </p:sldIdLst>
  <p:sldSz cx="12192000" cy="6858000"/>
  <p:notesSz cx="6794500" cy="9931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43B1F6A1-027B-4D8D-AE55-181159A35EBA}">
          <p14:sldIdLst>
            <p14:sldId id="408"/>
          </p14:sldIdLst>
        </p14:section>
        <p14:section name="MM&quot;S OFFICE" id="{B6125A2C-EEB4-4387-A4E7-6BCD6CB0A798}">
          <p14:sldIdLst>
            <p14:sldId id="396"/>
            <p14:sldId id="399"/>
            <p14:sldId id="479"/>
            <p14:sldId id="480"/>
            <p14:sldId id="483"/>
            <p14:sldId id="486"/>
            <p14:sldId id="484"/>
            <p14:sldId id="485"/>
            <p14:sldId id="481"/>
            <p14:sldId id="482"/>
            <p14:sldId id="404"/>
            <p14:sldId id="393"/>
            <p14:sldId id="442"/>
            <p14:sldId id="443"/>
            <p14:sldId id="444"/>
            <p14:sldId id="445"/>
            <p14:sldId id="446"/>
            <p14:sldId id="447"/>
            <p14:sldId id="411"/>
          </p14:sldIdLst>
        </p14:section>
        <p14:section name="PLANNING AND ECONOMIC DEVELOPMENT." id="{8201CBF6-A955-483F-889C-7560EE24CB79}">
          <p14:sldIdLst>
            <p14:sldId id="372"/>
            <p14:sldId id="350"/>
            <p14:sldId id="449"/>
            <p14:sldId id="450"/>
            <p14:sldId id="451"/>
            <p14:sldId id="452"/>
            <p14:sldId id="453"/>
            <p14:sldId id="454"/>
            <p14:sldId id="455"/>
            <p14:sldId id="456"/>
            <p14:sldId id="412"/>
          </p14:sldIdLst>
        </p14:section>
        <p14:section name="CORPORATE SERVICE" id="{DBDB007A-A3F1-423E-9993-F024EF3C75F3}">
          <p14:sldIdLst>
            <p14:sldId id="370"/>
            <p14:sldId id="257"/>
            <p14:sldId id="457"/>
            <p14:sldId id="458"/>
            <p14:sldId id="459"/>
            <p14:sldId id="460"/>
            <p14:sldId id="461"/>
            <p14:sldId id="462"/>
            <p14:sldId id="413"/>
          </p14:sldIdLst>
        </p14:section>
        <p14:section name="INFRASTRUCTURE" id="{345EDC98-9933-4569-9394-36570826B9A3}">
          <p14:sldIdLst>
            <p14:sldId id="371"/>
            <p14:sldId id="353"/>
            <p14:sldId id="463"/>
            <p14:sldId id="464"/>
            <p14:sldId id="465"/>
            <p14:sldId id="466"/>
            <p14:sldId id="467"/>
            <p14:sldId id="468"/>
            <p14:sldId id="424"/>
          </p14:sldIdLst>
        </p14:section>
        <p14:section name="COMMUNITY SERVICES" id="{D23A85C5-83E3-4ABA-8FFC-A77DC598514B}">
          <p14:sldIdLst>
            <p14:sldId id="373"/>
            <p14:sldId id="435"/>
            <p14:sldId id="469"/>
            <p14:sldId id="470"/>
            <p14:sldId id="471"/>
            <p14:sldId id="472"/>
            <p14:sldId id="440"/>
          </p14:sldIdLst>
        </p14:section>
        <p14:section name="BUDGET AND TREASURY" id="{A1FF1B99-5A6F-4FFC-81A6-1286FCEE13B5}">
          <p14:sldIdLst>
            <p14:sldId id="383"/>
            <p14:sldId id="386"/>
            <p14:sldId id="473"/>
            <p14:sldId id="474"/>
            <p14:sldId id="475"/>
            <p14:sldId id="476"/>
            <p14:sldId id="477"/>
            <p14:sldId id="478"/>
            <p14:sldId id="417"/>
            <p14:sldId id="431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434" autoAdjust="0"/>
  </p:normalViewPr>
  <p:slideViewPr>
    <p:cSldViewPr snapToGrid="0">
      <p:cViewPr varScale="1">
        <p:scale>
          <a:sx n="74" d="100"/>
          <a:sy n="74" d="100"/>
        </p:scale>
        <p:origin x="576" y="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3.xml"/><Relationship Id="rId21" Type="http://schemas.openxmlformats.org/officeDocument/2006/relationships/slide" Target="slides/slide18.xml"/><Relationship Id="rId42" Type="http://schemas.openxmlformats.org/officeDocument/2006/relationships/slide" Target="slides/slide39.xml"/><Relationship Id="rId47" Type="http://schemas.openxmlformats.org/officeDocument/2006/relationships/slide" Target="slides/slide44.xml"/><Relationship Id="rId63" Type="http://schemas.openxmlformats.org/officeDocument/2006/relationships/slide" Target="slides/slide60.xml"/><Relationship Id="rId68" Type="http://schemas.openxmlformats.org/officeDocument/2006/relationships/slide" Target="slides/slide6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9" Type="http://schemas.openxmlformats.org/officeDocument/2006/relationships/slide" Target="slides/slide26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slide" Target="slides/slide42.xml"/><Relationship Id="rId53" Type="http://schemas.openxmlformats.org/officeDocument/2006/relationships/slide" Target="slides/slide50.xml"/><Relationship Id="rId58" Type="http://schemas.openxmlformats.org/officeDocument/2006/relationships/slide" Target="slides/slide55.xml"/><Relationship Id="rId66" Type="http://schemas.openxmlformats.org/officeDocument/2006/relationships/slide" Target="slides/slide63.xml"/><Relationship Id="rId74" Type="http://schemas.openxmlformats.org/officeDocument/2006/relationships/theme" Target="theme/theme1.xml"/><Relationship Id="rId5" Type="http://schemas.openxmlformats.org/officeDocument/2006/relationships/slide" Target="slides/slide2.xml"/><Relationship Id="rId61" Type="http://schemas.openxmlformats.org/officeDocument/2006/relationships/slide" Target="slides/slide58.xml"/><Relationship Id="rId19" Type="http://schemas.openxmlformats.org/officeDocument/2006/relationships/slide" Target="slides/slide1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slide" Target="slides/slide40.xml"/><Relationship Id="rId48" Type="http://schemas.openxmlformats.org/officeDocument/2006/relationships/slide" Target="slides/slide45.xml"/><Relationship Id="rId56" Type="http://schemas.openxmlformats.org/officeDocument/2006/relationships/slide" Target="slides/slide53.xml"/><Relationship Id="rId64" Type="http://schemas.openxmlformats.org/officeDocument/2006/relationships/slide" Target="slides/slide61.xml"/><Relationship Id="rId69" Type="http://schemas.openxmlformats.org/officeDocument/2006/relationships/slide" Target="slides/slide66.xml"/><Relationship Id="rId8" Type="http://schemas.openxmlformats.org/officeDocument/2006/relationships/slide" Target="slides/slide5.xml"/><Relationship Id="rId51" Type="http://schemas.openxmlformats.org/officeDocument/2006/relationships/slide" Target="slides/slide48.xml"/><Relationship Id="rId72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slide" Target="slides/slide43.xml"/><Relationship Id="rId59" Type="http://schemas.openxmlformats.org/officeDocument/2006/relationships/slide" Target="slides/slide56.xml"/><Relationship Id="rId67" Type="http://schemas.openxmlformats.org/officeDocument/2006/relationships/slide" Target="slides/slide64.xml"/><Relationship Id="rId20" Type="http://schemas.openxmlformats.org/officeDocument/2006/relationships/slide" Target="slides/slide17.xml"/><Relationship Id="rId41" Type="http://schemas.openxmlformats.org/officeDocument/2006/relationships/slide" Target="slides/slide38.xml"/><Relationship Id="rId54" Type="http://schemas.openxmlformats.org/officeDocument/2006/relationships/slide" Target="slides/slide51.xml"/><Relationship Id="rId62" Type="http://schemas.openxmlformats.org/officeDocument/2006/relationships/slide" Target="slides/slide59.xml"/><Relationship Id="rId70" Type="http://schemas.openxmlformats.org/officeDocument/2006/relationships/notesMaster" Target="notesMasters/notesMaster1.xml"/><Relationship Id="rId75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49" Type="http://schemas.openxmlformats.org/officeDocument/2006/relationships/slide" Target="slides/slide46.xml"/><Relationship Id="rId57" Type="http://schemas.openxmlformats.org/officeDocument/2006/relationships/slide" Target="slides/slide54.xml"/><Relationship Id="rId10" Type="http://schemas.openxmlformats.org/officeDocument/2006/relationships/slide" Target="slides/slide7.xml"/><Relationship Id="rId31" Type="http://schemas.openxmlformats.org/officeDocument/2006/relationships/slide" Target="slides/slide28.xml"/><Relationship Id="rId44" Type="http://schemas.openxmlformats.org/officeDocument/2006/relationships/slide" Target="slides/slide41.xml"/><Relationship Id="rId52" Type="http://schemas.openxmlformats.org/officeDocument/2006/relationships/slide" Target="slides/slide49.xml"/><Relationship Id="rId60" Type="http://schemas.openxmlformats.org/officeDocument/2006/relationships/slide" Target="slides/slide57.xml"/><Relationship Id="rId65" Type="http://schemas.openxmlformats.org/officeDocument/2006/relationships/slide" Target="slides/slide62.xml"/><Relationship Id="rId73" Type="http://schemas.openxmlformats.org/officeDocument/2006/relationships/viewProps" Target="view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39" Type="http://schemas.openxmlformats.org/officeDocument/2006/relationships/slide" Target="slides/slide36.xml"/><Relationship Id="rId34" Type="http://schemas.openxmlformats.org/officeDocument/2006/relationships/slide" Target="slides/slide31.xml"/><Relationship Id="rId50" Type="http://schemas.openxmlformats.org/officeDocument/2006/relationships/slide" Target="slides/slide47.xml"/><Relationship Id="rId55" Type="http://schemas.openxmlformats.org/officeDocument/2006/relationships/slide" Target="slides/slide52.xml"/><Relationship Id="rId7" Type="http://schemas.openxmlformats.org/officeDocument/2006/relationships/slide" Target="slides/slide4.xml"/><Relationship Id="rId71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3582" cy="49712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49300" y="0"/>
            <a:ext cx="2943582" cy="49712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2AA1DE5-2642-45A5-A6B8-2E104C695C9B}" type="datetimeFigureOut">
              <a:rPr lang="en-US" smtClean="0"/>
              <a:t>4/13/2017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9432687"/>
            <a:ext cx="2943582" cy="4971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49300" y="9432687"/>
            <a:ext cx="2943582" cy="4971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5D205B4-A66F-4AD8-B9EE-A10A0DF07D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030163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2944283" cy="49657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48645" y="1"/>
            <a:ext cx="2944283" cy="49657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2B876CD-D41B-4B6A-AD15-E4DB4D02D474}" type="datetimeFigureOut">
              <a:rPr lang="en-US" smtClean="0"/>
              <a:t>4/13/2017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88900" y="746125"/>
            <a:ext cx="6616700" cy="37226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450" y="4717416"/>
            <a:ext cx="5435600" cy="446913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9433107"/>
            <a:ext cx="2944283" cy="49657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48645" y="9433107"/>
            <a:ext cx="2944283" cy="49657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7271E2B-F8B7-425B-AF7B-FD09C28153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63422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271E2B-F8B7-425B-AF7B-FD09C2815314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11807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ZA" altLang="en-US" smtClean="0"/>
          </a:p>
        </p:txBody>
      </p:sp>
      <p:sp>
        <p:nvSpPr>
          <p:cNvPr id="13316" name="Footer Placeholder 5"/>
          <p:cNvSpPr>
            <a:spLocks noGrp="1"/>
          </p:cNvSpPr>
          <p:nvPr>
            <p:ph type="ftr" sz="quarter" idx="4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ZA" altLang="en-US" smtClean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68028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-509872" y="0"/>
            <a:ext cx="13243109" cy="6858000"/>
            <a:chOff x="-382404" y="0"/>
            <a:chExt cx="9932332" cy="6858000"/>
          </a:xfrm>
        </p:grpSpPr>
        <p:grpSp>
          <p:nvGrpSpPr>
            <p:cNvPr id="44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0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5" name="Rectangle 11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80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16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80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17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800">
                    <a:solidFill>
                      <a:prstClr val="white"/>
                    </a:solidFill>
                  </a:endParaRPr>
                </a:p>
              </p:txBody>
            </p:sp>
          </p:grpSp>
          <p:grpSp>
            <p:nvGrpSpPr>
              <p:cNvPr id="71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5" name="Rectangle 8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80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80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14" name="Rectangle 11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800">
                    <a:solidFill>
                      <a:prstClr val="white"/>
                    </a:solidFill>
                  </a:endParaRPr>
                </a:p>
              </p:txBody>
            </p:sp>
          </p:grpSp>
          <p:grpSp>
            <p:nvGrpSpPr>
              <p:cNvPr id="7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80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80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800">
                    <a:solidFill>
                      <a:prstClr val="white"/>
                    </a:solidFill>
                  </a:endParaRPr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800">
                  <a:solidFill>
                    <a:prstClr val="white"/>
                  </a:solidFill>
                </a:endParaRPr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800">
                  <a:solidFill>
                    <a:prstClr val="white"/>
                  </a:solidFill>
                </a:endParaRPr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800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45" name="Freeform 44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800">
                <a:solidFill>
                  <a:prstClr val="black"/>
                </a:solidFill>
              </a:endParaRPr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800">
                <a:solidFill>
                  <a:prstClr val="black"/>
                </a:solidFill>
              </a:endParaRPr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800">
                <a:solidFill>
                  <a:prstClr val="black"/>
                </a:solidFill>
              </a:endParaRPr>
            </a:p>
          </p:txBody>
        </p:sp>
        <p:sp>
          <p:nvSpPr>
            <p:cNvPr id="51" name="Freeform 50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800">
                <a:solidFill>
                  <a:prstClr val="black"/>
                </a:solidFill>
              </a:endParaRPr>
            </a:p>
          </p:txBody>
        </p:sp>
        <p:sp>
          <p:nvSpPr>
            <p:cNvPr id="52" name="Freeform 51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800">
                <a:solidFill>
                  <a:prstClr val="black"/>
                </a:solidFill>
              </a:endParaRPr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>
                <a:solidFill>
                  <a:prstClr val="white"/>
                </a:solidFill>
              </a:endParaRPr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>
                <a:solidFill>
                  <a:prstClr val="white"/>
                </a:solidFill>
              </a:endParaRPr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>
                <a:solidFill>
                  <a:prstClr val="white"/>
                </a:solidFill>
              </a:endParaRPr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>
                <a:solidFill>
                  <a:prstClr val="white"/>
                </a:solidFill>
              </a:endParaRPr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>
                <a:solidFill>
                  <a:prstClr val="white"/>
                </a:solidFill>
              </a:endParaRPr>
            </a:p>
          </p:txBody>
        </p:sp>
        <p:sp>
          <p:nvSpPr>
            <p:cNvPr id="58" name="Freeform 57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>
                <a:solidFill>
                  <a:prstClr val="white"/>
                </a:solidFill>
              </a:endParaRPr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>
                <a:solidFill>
                  <a:prstClr val="white"/>
                </a:solidFill>
              </a:endParaRPr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>
                <a:solidFill>
                  <a:prstClr val="white"/>
                </a:solidFill>
              </a:endParaRPr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>
                <a:solidFill>
                  <a:prstClr val="white"/>
                </a:solidFill>
              </a:endParaRPr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>
                <a:solidFill>
                  <a:prstClr val="white"/>
                </a:solidFill>
              </a:endParaRPr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>
                <a:solidFill>
                  <a:prstClr val="white"/>
                </a:solidFill>
              </a:endParaRPr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>
                <a:solidFill>
                  <a:prstClr val="white"/>
                </a:solidFill>
              </a:endParaRPr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>
                <a:solidFill>
                  <a:prstClr val="white"/>
                </a:solidFill>
              </a:endParaRPr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>
                <a:solidFill>
                  <a:prstClr val="white"/>
                </a:solidFill>
              </a:endParaRPr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>
                <a:solidFill>
                  <a:prstClr val="white"/>
                </a:solidFill>
              </a:endParaRPr>
            </a:p>
          </p:txBody>
        </p:sp>
        <p:sp>
          <p:nvSpPr>
            <p:cNvPr id="68" name="Freeform 67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>
                <a:solidFill>
                  <a:prstClr val="white"/>
                </a:solidFill>
              </a:endParaRPr>
            </a:p>
          </p:txBody>
        </p:sp>
        <p:sp>
          <p:nvSpPr>
            <p:cNvPr id="69" name="Freeform 68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>
                <a:solidFill>
                  <a:prstClr val="white"/>
                </a:solidFill>
              </a:endParaRPr>
            </a:p>
          </p:txBody>
        </p:sp>
      </p:grpSp>
      <p:sp>
        <p:nvSpPr>
          <p:cNvPr id="46" name="Rectangle 45"/>
          <p:cNvSpPr/>
          <p:nvPr/>
        </p:nvSpPr>
        <p:spPr>
          <a:xfrm>
            <a:off x="6081656" y="-21511"/>
            <a:ext cx="4905488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47" name="Rectangle 46"/>
          <p:cNvSpPr/>
          <p:nvPr/>
        </p:nvSpPr>
        <p:spPr>
          <a:xfrm>
            <a:off x="6198795" y="-21511"/>
            <a:ext cx="4673600" cy="23128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311154" y="2708476"/>
            <a:ext cx="4417807" cy="17021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311154" y="4421081"/>
            <a:ext cx="4413071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318325" y="1516829"/>
            <a:ext cx="2844800" cy="750981"/>
          </a:xfrm>
        </p:spPr>
        <p:txBody>
          <a:bodyPr anchor="b"/>
          <a:lstStyle>
            <a:lvl1pPr algn="l">
              <a:defRPr sz="2400"/>
            </a:lvl1pPr>
          </a:lstStyle>
          <a:p>
            <a:fld id="{E8CA0C0D-E20F-4264-93A3-46C6EA53CB25}" type="datetime1">
              <a:rPr lang="en-US" smtClean="0"/>
              <a:t>4/13/2017</a:t>
            </a:fld>
            <a:endParaRPr lang="en-US"/>
          </a:p>
        </p:txBody>
      </p:sp>
      <p:sp>
        <p:nvSpPr>
          <p:cNvPr id="50" name="Rectangle 49"/>
          <p:cNvSpPr/>
          <p:nvPr/>
        </p:nvSpPr>
        <p:spPr>
          <a:xfrm>
            <a:off x="6201185" y="6088284"/>
            <a:ext cx="46736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071360" y="5719967"/>
            <a:ext cx="3775456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en-US">
              <a:solidFill>
                <a:srgbClr val="94C6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198795" y="5719967"/>
            <a:ext cx="858221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01BCFC26-62B4-4113-B485-962636936649}" type="slidenum">
              <a:rPr lang="en-US" smtClean="0">
                <a:solidFill>
                  <a:srgbClr val="94C600"/>
                </a:solidFill>
              </a:rPr>
              <a:pPr/>
              <a:t>‹#›</a:t>
            </a:fld>
            <a:endParaRPr lang="en-US">
              <a:solidFill>
                <a:srgbClr val="94C600"/>
              </a:solidFill>
            </a:endParaRPr>
          </a:p>
        </p:txBody>
      </p:sp>
      <p:sp>
        <p:nvSpPr>
          <p:cNvPr id="89" name="Rectangle 88"/>
          <p:cNvSpPr/>
          <p:nvPr/>
        </p:nvSpPr>
        <p:spPr>
          <a:xfrm>
            <a:off x="6201185" y="6088284"/>
            <a:ext cx="46736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51221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406235-AEA2-4C69-8ECC-6775E604FC5C}" type="datetime1">
              <a:rPr lang="en-US" smtClean="0"/>
              <a:t>4/13/2017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94C6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CFC26-62B4-4113-B485-96263693664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80494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1" y="1030147"/>
            <a:ext cx="1979271" cy="4780344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04395" y="1030147"/>
            <a:ext cx="7231605" cy="47803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62320E-2DB5-4AA7-B4C7-D2AA4FF32BF2}" type="datetime1">
              <a:rPr lang="en-US" smtClean="0"/>
              <a:t>4/13/2017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94C6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CFC26-62B4-4113-B485-96263693664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45711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-509872" y="0"/>
            <a:ext cx="13243109" cy="6858000"/>
            <a:chOff x="-382404" y="0"/>
            <a:chExt cx="9932332" cy="6858000"/>
          </a:xfrm>
        </p:grpSpPr>
        <p:grpSp>
          <p:nvGrpSpPr>
            <p:cNvPr id="44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0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5" name="Rectangle 11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80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16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80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17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800">
                    <a:solidFill>
                      <a:prstClr val="white"/>
                    </a:solidFill>
                  </a:endParaRPr>
                </a:p>
              </p:txBody>
            </p:sp>
          </p:grpSp>
          <p:grpSp>
            <p:nvGrpSpPr>
              <p:cNvPr id="71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5" name="Rectangle 8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80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80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14" name="Rectangle 11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800">
                    <a:solidFill>
                      <a:prstClr val="white"/>
                    </a:solidFill>
                  </a:endParaRPr>
                </a:p>
              </p:txBody>
            </p:sp>
          </p:grpSp>
          <p:grpSp>
            <p:nvGrpSpPr>
              <p:cNvPr id="7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80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80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800">
                    <a:solidFill>
                      <a:prstClr val="white"/>
                    </a:solidFill>
                  </a:endParaRPr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800">
                  <a:solidFill>
                    <a:prstClr val="white"/>
                  </a:solidFill>
                </a:endParaRPr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800">
                  <a:solidFill>
                    <a:prstClr val="white"/>
                  </a:solidFill>
                </a:endParaRPr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800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45" name="Freeform 44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800">
                <a:solidFill>
                  <a:prstClr val="black"/>
                </a:solidFill>
              </a:endParaRPr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800">
                <a:solidFill>
                  <a:prstClr val="black"/>
                </a:solidFill>
              </a:endParaRPr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800">
                <a:solidFill>
                  <a:prstClr val="black"/>
                </a:solidFill>
              </a:endParaRPr>
            </a:p>
          </p:txBody>
        </p:sp>
        <p:sp>
          <p:nvSpPr>
            <p:cNvPr id="51" name="Freeform 50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800">
                <a:solidFill>
                  <a:prstClr val="black"/>
                </a:solidFill>
              </a:endParaRPr>
            </a:p>
          </p:txBody>
        </p:sp>
        <p:sp>
          <p:nvSpPr>
            <p:cNvPr id="52" name="Freeform 51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800">
                <a:solidFill>
                  <a:prstClr val="black"/>
                </a:solidFill>
              </a:endParaRPr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>
                <a:solidFill>
                  <a:prstClr val="white"/>
                </a:solidFill>
              </a:endParaRPr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>
                <a:solidFill>
                  <a:prstClr val="white"/>
                </a:solidFill>
              </a:endParaRPr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>
                <a:solidFill>
                  <a:prstClr val="white"/>
                </a:solidFill>
              </a:endParaRPr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>
                <a:solidFill>
                  <a:prstClr val="white"/>
                </a:solidFill>
              </a:endParaRPr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>
                <a:solidFill>
                  <a:prstClr val="white"/>
                </a:solidFill>
              </a:endParaRPr>
            </a:p>
          </p:txBody>
        </p:sp>
        <p:sp>
          <p:nvSpPr>
            <p:cNvPr id="58" name="Freeform 57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>
                <a:solidFill>
                  <a:prstClr val="white"/>
                </a:solidFill>
              </a:endParaRPr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>
                <a:solidFill>
                  <a:prstClr val="white"/>
                </a:solidFill>
              </a:endParaRPr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>
                <a:solidFill>
                  <a:prstClr val="white"/>
                </a:solidFill>
              </a:endParaRPr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>
                <a:solidFill>
                  <a:prstClr val="white"/>
                </a:solidFill>
              </a:endParaRPr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>
                <a:solidFill>
                  <a:prstClr val="white"/>
                </a:solidFill>
              </a:endParaRPr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>
                <a:solidFill>
                  <a:prstClr val="white"/>
                </a:solidFill>
              </a:endParaRPr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>
                <a:solidFill>
                  <a:prstClr val="white"/>
                </a:solidFill>
              </a:endParaRPr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>
                <a:solidFill>
                  <a:prstClr val="white"/>
                </a:solidFill>
              </a:endParaRPr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>
                <a:solidFill>
                  <a:prstClr val="white"/>
                </a:solidFill>
              </a:endParaRPr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>
                <a:solidFill>
                  <a:prstClr val="white"/>
                </a:solidFill>
              </a:endParaRPr>
            </a:p>
          </p:txBody>
        </p:sp>
        <p:sp>
          <p:nvSpPr>
            <p:cNvPr id="68" name="Freeform 67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>
                <a:solidFill>
                  <a:prstClr val="white"/>
                </a:solidFill>
              </a:endParaRPr>
            </a:p>
          </p:txBody>
        </p:sp>
        <p:sp>
          <p:nvSpPr>
            <p:cNvPr id="69" name="Freeform 68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>
                <a:solidFill>
                  <a:prstClr val="white"/>
                </a:solidFill>
              </a:endParaRPr>
            </a:p>
          </p:txBody>
        </p:sp>
      </p:grpSp>
      <p:sp>
        <p:nvSpPr>
          <p:cNvPr id="46" name="Rectangle 45"/>
          <p:cNvSpPr/>
          <p:nvPr/>
        </p:nvSpPr>
        <p:spPr>
          <a:xfrm>
            <a:off x="6081656" y="-21511"/>
            <a:ext cx="4905488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47" name="Rectangle 46"/>
          <p:cNvSpPr/>
          <p:nvPr/>
        </p:nvSpPr>
        <p:spPr>
          <a:xfrm>
            <a:off x="6198795" y="-21511"/>
            <a:ext cx="4673600" cy="23128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311154" y="2708476"/>
            <a:ext cx="4417807" cy="17021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311154" y="4421081"/>
            <a:ext cx="4413071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318325" y="1516829"/>
            <a:ext cx="2844800" cy="750981"/>
          </a:xfrm>
        </p:spPr>
        <p:txBody>
          <a:bodyPr anchor="b"/>
          <a:lstStyle>
            <a:lvl1pPr algn="l">
              <a:defRPr sz="2400"/>
            </a:lvl1pPr>
          </a:lstStyle>
          <a:p>
            <a:fld id="{7A897644-9CC0-421B-9133-012FBE2752A5}" type="datetime1">
              <a:rPr lang="en-US" smtClean="0"/>
              <a:t>4/13/2017</a:t>
            </a:fld>
            <a:endParaRPr lang="en-US"/>
          </a:p>
        </p:txBody>
      </p:sp>
      <p:sp>
        <p:nvSpPr>
          <p:cNvPr id="50" name="Rectangle 49"/>
          <p:cNvSpPr/>
          <p:nvPr/>
        </p:nvSpPr>
        <p:spPr>
          <a:xfrm>
            <a:off x="6201185" y="6088284"/>
            <a:ext cx="46736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071360" y="5719967"/>
            <a:ext cx="3775456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en-US">
              <a:solidFill>
                <a:srgbClr val="94C6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198795" y="5719967"/>
            <a:ext cx="858221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01BCFC26-62B4-4113-B485-962636936649}" type="slidenum">
              <a:rPr lang="en-US" smtClean="0">
                <a:solidFill>
                  <a:srgbClr val="94C600"/>
                </a:solidFill>
              </a:rPr>
              <a:pPr/>
              <a:t>‹#›</a:t>
            </a:fld>
            <a:endParaRPr lang="en-US">
              <a:solidFill>
                <a:srgbClr val="94C600"/>
              </a:solidFill>
            </a:endParaRPr>
          </a:p>
        </p:txBody>
      </p:sp>
      <p:sp>
        <p:nvSpPr>
          <p:cNvPr id="89" name="Rectangle 88"/>
          <p:cNvSpPr/>
          <p:nvPr/>
        </p:nvSpPr>
        <p:spPr>
          <a:xfrm>
            <a:off x="6201185" y="6088284"/>
            <a:ext cx="46736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71395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C50B58-BAE1-49B5-9C09-C5459C159BEB}" type="datetime1">
              <a:rPr lang="en-US" smtClean="0"/>
              <a:t>4/13/2017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94C6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CFC26-62B4-4113-B485-96263693664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57911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8194" y="2900830"/>
            <a:ext cx="8849957" cy="1362075"/>
          </a:xfrm>
        </p:spPr>
        <p:txBody>
          <a:bodyPr anchor="b"/>
          <a:lstStyle>
            <a:lvl1pPr algn="l">
              <a:defRPr sz="4000" b="0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78194" y="4267201"/>
            <a:ext cx="8849956" cy="1520413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DA3CD2-1910-4894-B7BF-9AEEC2B55A5D}" type="datetime1">
              <a:rPr lang="en-US" smtClean="0"/>
              <a:t>4/13/2017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94C6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CFC26-62B4-4113-B485-96263693664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02862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EE9A63-93BB-416F-B4F7-4AC050999186}" type="datetime1">
              <a:rPr lang="en-US" smtClean="0"/>
              <a:t>4/13/2017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94C6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CFC26-62B4-4113-B485-96263693664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389888" y="2313432"/>
            <a:ext cx="4559808" cy="349300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6193536" y="2313431"/>
            <a:ext cx="4559808" cy="349300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83270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82815" y="2316009"/>
            <a:ext cx="407619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88961" y="2974695"/>
            <a:ext cx="4559808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82450" y="2316010"/>
            <a:ext cx="4074289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536" y="2974695"/>
            <a:ext cx="4559808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88C9FB-EB37-4F3C-ABCA-F3467649E723}" type="datetime1">
              <a:rPr lang="en-US" smtClean="0"/>
              <a:t>4/13/2017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94C6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CFC26-62B4-4113-B485-96263693664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62413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C28D6-F113-4F27-8546-71679A8FD14C}" type="datetime1">
              <a:rPr lang="en-US" smtClean="0"/>
              <a:t>4/13/2017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94C6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CFC26-62B4-4113-B485-96263693664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0837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4EB5E1-A20F-4D41-B26E-E5C0018E1D9C}" type="datetime1">
              <a:rPr lang="en-US" smtClean="0"/>
              <a:t>4/13/2017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94C6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CFC26-62B4-4113-B485-96263693664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18351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509872" y="0"/>
            <a:ext cx="13243109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2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80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5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80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6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800">
                    <a:solidFill>
                      <a:prstClr val="white"/>
                    </a:solidFill>
                  </a:endParaRPr>
                </a:p>
              </p:txBody>
            </p:sp>
          </p:grpSp>
          <p:grpSp>
            <p:nvGrpSpPr>
              <p:cNvPr id="73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80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80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800">
                    <a:solidFill>
                      <a:prstClr val="white"/>
                    </a:solidFill>
                  </a:endParaRPr>
                </a:p>
              </p:txBody>
            </p:sp>
          </p:grpSp>
          <p:grpSp>
            <p:nvGrpSpPr>
              <p:cNvPr id="74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80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80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0" name="Rectangle 79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800">
                    <a:solidFill>
                      <a:prstClr val="white"/>
                    </a:solidFill>
                  </a:endParaRPr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800">
                  <a:solidFill>
                    <a:prstClr val="white"/>
                  </a:solidFill>
                </a:endParaRPr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800">
                  <a:solidFill>
                    <a:prstClr val="white"/>
                  </a:solidFill>
                </a:endParaRPr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800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47" name="Freeform 46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800">
                <a:solidFill>
                  <a:prstClr val="black"/>
                </a:solidFill>
              </a:endParaRPr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800">
                <a:solidFill>
                  <a:prstClr val="black"/>
                </a:solidFill>
              </a:endParaRPr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800">
                <a:solidFill>
                  <a:prstClr val="black"/>
                </a:solidFill>
              </a:endParaRPr>
            </a:p>
          </p:txBody>
        </p:sp>
        <p:sp>
          <p:nvSpPr>
            <p:cNvPr id="50" name="Freeform 49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800">
                <a:solidFill>
                  <a:prstClr val="black"/>
                </a:solidFill>
              </a:endParaRPr>
            </a:p>
          </p:txBody>
        </p:sp>
        <p:sp>
          <p:nvSpPr>
            <p:cNvPr id="51" name="Freeform 50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800">
                <a:solidFill>
                  <a:prstClr val="black"/>
                </a:solidFill>
              </a:endParaRPr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>
                <a:solidFill>
                  <a:prstClr val="white"/>
                </a:solidFill>
              </a:endParaRPr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>
                <a:solidFill>
                  <a:prstClr val="white"/>
                </a:solidFill>
              </a:endParaRPr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>
                <a:solidFill>
                  <a:prstClr val="white"/>
                </a:solidFill>
              </a:endParaRPr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>
                <a:solidFill>
                  <a:prstClr val="white"/>
                </a:solidFill>
              </a:endParaRPr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>
                <a:solidFill>
                  <a:prstClr val="white"/>
                </a:solidFill>
              </a:endParaRPr>
            </a:p>
          </p:txBody>
        </p:sp>
        <p:sp>
          <p:nvSpPr>
            <p:cNvPr id="59" name="Freeform 58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>
                <a:solidFill>
                  <a:prstClr val="white"/>
                </a:solidFill>
              </a:endParaRPr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>
                <a:solidFill>
                  <a:prstClr val="white"/>
                </a:solidFill>
              </a:endParaRPr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>
                <a:solidFill>
                  <a:prstClr val="white"/>
                </a:solidFill>
              </a:endParaRPr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>
                <a:solidFill>
                  <a:prstClr val="white"/>
                </a:solidFill>
              </a:endParaRPr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>
                <a:solidFill>
                  <a:prstClr val="white"/>
                </a:solidFill>
              </a:endParaRPr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>
                <a:solidFill>
                  <a:prstClr val="white"/>
                </a:solidFill>
              </a:endParaRPr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>
                <a:solidFill>
                  <a:prstClr val="white"/>
                </a:solidFill>
              </a:endParaRPr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>
                <a:solidFill>
                  <a:prstClr val="white"/>
                </a:solidFill>
              </a:endParaRPr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>
                <a:solidFill>
                  <a:prstClr val="white"/>
                </a:solidFill>
              </a:endParaRPr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>
                <a:solidFill>
                  <a:prstClr val="white"/>
                </a:solidFill>
              </a:endParaRPr>
            </a:p>
          </p:txBody>
        </p:sp>
        <p:sp>
          <p:nvSpPr>
            <p:cNvPr id="70" name="Freeform 69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>
                <a:solidFill>
                  <a:prstClr val="white"/>
                </a:solidFill>
              </a:endParaRPr>
            </a:p>
          </p:txBody>
        </p:sp>
        <p:sp>
          <p:nvSpPr>
            <p:cNvPr id="71" name="Freeform 70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>
                <a:solidFill>
                  <a:prstClr val="white"/>
                </a:solidFill>
              </a:endParaRPr>
            </a:p>
          </p:txBody>
        </p:sp>
      </p:grpSp>
      <p:sp>
        <p:nvSpPr>
          <p:cNvPr id="46" name="Rectangle 45"/>
          <p:cNvSpPr/>
          <p:nvPr/>
        </p:nvSpPr>
        <p:spPr>
          <a:xfrm>
            <a:off x="6081656" y="-21511"/>
            <a:ext cx="4905488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57" name="Rectangle 56"/>
          <p:cNvSpPr/>
          <p:nvPr/>
        </p:nvSpPr>
        <p:spPr>
          <a:xfrm>
            <a:off x="6198795" y="-21510"/>
            <a:ext cx="46736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F0F3F6-9011-439B-A72F-5AEDBA892748}" type="datetime1">
              <a:rPr lang="en-US" smtClean="0"/>
              <a:t>4/13/2017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CFC26-62B4-4113-B485-96263693664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8" name="Rectangle 57"/>
          <p:cNvSpPr/>
          <p:nvPr/>
        </p:nvSpPr>
        <p:spPr>
          <a:xfrm>
            <a:off x="1207429" y="601884"/>
            <a:ext cx="4749676" cy="564844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7859" y="856527"/>
            <a:ext cx="4120587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6201185" y="6088284"/>
            <a:ext cx="46736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188597" y="5724836"/>
            <a:ext cx="4658219" cy="365125"/>
          </a:xfrm>
        </p:spPr>
        <p:txBody>
          <a:bodyPr>
            <a:normAutofit/>
          </a:bodyPr>
          <a:lstStyle/>
          <a:p>
            <a:endParaRPr lang="en-US">
              <a:solidFill>
                <a:srgbClr val="94C600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19777" y="2657435"/>
            <a:ext cx="4406096" cy="1463153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15456" y="4136994"/>
            <a:ext cx="4398379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6021095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951511-44E8-4310-9D3C-37EFBD38BF62}" type="datetime1">
              <a:rPr lang="en-US" smtClean="0"/>
              <a:t>4/13/2017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94C6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CFC26-62B4-4113-B485-96263693664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08210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509872" y="0"/>
            <a:ext cx="13243109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5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7" name="Rectangle 8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80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8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80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9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800">
                    <a:solidFill>
                      <a:prstClr val="white"/>
                    </a:solidFill>
                  </a:endParaRPr>
                </a:p>
              </p:txBody>
            </p:sp>
          </p:grpSp>
          <p:grpSp>
            <p:nvGrpSpPr>
              <p:cNvPr id="76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80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80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800">
                    <a:solidFill>
                      <a:prstClr val="white"/>
                    </a:solidFill>
                  </a:endParaRPr>
                </a:p>
              </p:txBody>
            </p:sp>
          </p:grpSp>
          <p:grpSp>
            <p:nvGrpSpPr>
              <p:cNvPr id="77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80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80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800">
                    <a:solidFill>
                      <a:prstClr val="white"/>
                    </a:solidFill>
                  </a:endParaRPr>
                </a:p>
              </p:txBody>
            </p:sp>
          </p:grpSp>
          <p:sp>
            <p:nvSpPr>
              <p:cNvPr id="78" name="Rectangle 77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800">
                  <a:solidFill>
                    <a:prstClr val="white"/>
                  </a:solidFill>
                </a:endParaRPr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800">
                  <a:solidFill>
                    <a:prstClr val="white"/>
                  </a:solidFill>
                </a:endParaRPr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800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46" name="Freeform 45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800">
                <a:solidFill>
                  <a:prstClr val="black"/>
                </a:solidFill>
              </a:endParaRPr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800">
                <a:solidFill>
                  <a:prstClr val="black"/>
                </a:solidFill>
              </a:endParaRPr>
            </a:p>
          </p:txBody>
        </p:sp>
        <p:sp>
          <p:nvSpPr>
            <p:cNvPr id="48" name="Freeform 47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800">
                <a:solidFill>
                  <a:prstClr val="black"/>
                </a:solidFill>
              </a:endParaRPr>
            </a:p>
          </p:txBody>
        </p:sp>
        <p:sp>
          <p:nvSpPr>
            <p:cNvPr id="49" name="Freeform 48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800">
                <a:solidFill>
                  <a:prstClr val="black"/>
                </a:solidFill>
              </a:endParaRPr>
            </a:p>
          </p:txBody>
        </p:sp>
        <p:sp>
          <p:nvSpPr>
            <p:cNvPr id="50" name="Freeform 49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800">
                <a:solidFill>
                  <a:prstClr val="black"/>
                </a:solidFill>
              </a:endParaRPr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>
                <a:solidFill>
                  <a:prstClr val="white"/>
                </a:solidFill>
              </a:endParaRPr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>
                <a:solidFill>
                  <a:prstClr val="white"/>
                </a:solidFill>
              </a:endParaRPr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>
                <a:solidFill>
                  <a:prstClr val="white"/>
                </a:solidFill>
              </a:endParaRPr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>
                <a:solidFill>
                  <a:prstClr val="white"/>
                </a:solidFill>
              </a:endParaRPr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>
                <a:solidFill>
                  <a:prstClr val="white"/>
                </a:solidFill>
              </a:endParaRPr>
            </a:p>
          </p:txBody>
        </p:sp>
        <p:sp>
          <p:nvSpPr>
            <p:cNvPr id="63" name="Freeform 62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>
                <a:solidFill>
                  <a:prstClr val="white"/>
                </a:solidFill>
              </a:endParaRPr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>
                <a:solidFill>
                  <a:prstClr val="white"/>
                </a:solidFill>
              </a:endParaRPr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>
                <a:solidFill>
                  <a:prstClr val="white"/>
                </a:solidFill>
              </a:endParaRPr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>
                <a:solidFill>
                  <a:prstClr val="white"/>
                </a:solidFill>
              </a:endParaRPr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>
                <a:solidFill>
                  <a:prstClr val="white"/>
                </a:solidFill>
              </a:endParaRPr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>
                <a:solidFill>
                  <a:prstClr val="white"/>
                </a:solidFill>
              </a:endParaRPr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>
                <a:solidFill>
                  <a:prstClr val="white"/>
                </a:solidFill>
              </a:endParaRPr>
            </a:p>
          </p:txBody>
        </p:sp>
        <p:sp>
          <p:nvSpPr>
            <p:cNvPr id="70" name="Hexagon 69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>
                <a:solidFill>
                  <a:prstClr val="white"/>
                </a:solidFill>
              </a:endParaRPr>
            </a:p>
          </p:txBody>
        </p:sp>
        <p:sp>
          <p:nvSpPr>
            <p:cNvPr id="71" name="Hexagon 70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>
                <a:solidFill>
                  <a:prstClr val="white"/>
                </a:solidFill>
              </a:endParaRPr>
            </a:p>
          </p:txBody>
        </p:sp>
        <p:sp>
          <p:nvSpPr>
            <p:cNvPr id="72" name="Hexagon 71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>
                <a:solidFill>
                  <a:prstClr val="white"/>
                </a:solidFill>
              </a:endParaRPr>
            </a:p>
          </p:txBody>
        </p:sp>
        <p:sp>
          <p:nvSpPr>
            <p:cNvPr id="73" name="Freeform 72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>
                <a:solidFill>
                  <a:prstClr val="white"/>
                </a:solidFill>
              </a:endParaRPr>
            </a:p>
          </p:txBody>
        </p:sp>
        <p:sp>
          <p:nvSpPr>
            <p:cNvPr id="74" name="Freeform 73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>
                <a:solidFill>
                  <a:prstClr val="white"/>
                </a:solidFill>
              </a:endParaRPr>
            </a:p>
          </p:txBody>
        </p:sp>
      </p:grpSp>
      <p:sp>
        <p:nvSpPr>
          <p:cNvPr id="94" name="Rectangle 93"/>
          <p:cNvSpPr/>
          <p:nvPr/>
        </p:nvSpPr>
        <p:spPr>
          <a:xfrm>
            <a:off x="6081656" y="-21511"/>
            <a:ext cx="4905488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01" name="Rectangle 100"/>
          <p:cNvSpPr/>
          <p:nvPr/>
        </p:nvSpPr>
        <p:spPr>
          <a:xfrm>
            <a:off x="6198795" y="-21510"/>
            <a:ext cx="46736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02" name="Rectangle 101"/>
          <p:cNvSpPr/>
          <p:nvPr/>
        </p:nvSpPr>
        <p:spPr>
          <a:xfrm>
            <a:off x="1207429" y="601884"/>
            <a:ext cx="4749676" cy="564844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05" name="Rectangle 104"/>
          <p:cNvSpPr/>
          <p:nvPr/>
        </p:nvSpPr>
        <p:spPr>
          <a:xfrm>
            <a:off x="6201185" y="6088284"/>
            <a:ext cx="46736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12565" y="2660904"/>
            <a:ext cx="4401312" cy="146304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340278" y="693795"/>
            <a:ext cx="4479497" cy="5468112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Advert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12841" y="4133089"/>
            <a:ext cx="4400764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F3E2B8-834B-4339-904D-8777DA196016}" type="datetime1">
              <a:rPr lang="en-US" smtClean="0"/>
              <a:t>4/13/2017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188597" y="5724836"/>
            <a:ext cx="4658219" cy="365125"/>
          </a:xfrm>
        </p:spPr>
        <p:txBody>
          <a:bodyPr>
            <a:normAutofit/>
          </a:bodyPr>
          <a:lstStyle/>
          <a:p>
            <a:endParaRPr lang="en-US">
              <a:solidFill>
                <a:srgbClr val="94C6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CFC26-62B4-4113-B485-96263693664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05268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2D20E5-DC78-4939-B786-F820F33BC174}" type="datetime1">
              <a:rPr lang="en-US" smtClean="0"/>
              <a:t>4/13/2017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94C6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CFC26-62B4-4113-B485-96263693664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26937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1" y="1030147"/>
            <a:ext cx="1979271" cy="4780344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04395" y="1030147"/>
            <a:ext cx="7231605" cy="47803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D07265-BDE9-47FE-A323-1DE13016D3BA}" type="datetime1">
              <a:rPr lang="en-US" smtClean="0"/>
              <a:t>4/13/2017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94C6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CFC26-62B4-4113-B485-96263693664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04798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-509872" y="0"/>
            <a:ext cx="13243109" cy="6858000"/>
            <a:chOff x="-382404" y="0"/>
            <a:chExt cx="9932332" cy="6858000"/>
          </a:xfrm>
        </p:grpSpPr>
        <p:grpSp>
          <p:nvGrpSpPr>
            <p:cNvPr id="44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0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5" name="Rectangle 11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80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16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80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17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800">
                    <a:solidFill>
                      <a:prstClr val="white"/>
                    </a:solidFill>
                  </a:endParaRPr>
                </a:p>
              </p:txBody>
            </p:sp>
          </p:grpSp>
          <p:grpSp>
            <p:nvGrpSpPr>
              <p:cNvPr id="71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5" name="Rectangle 8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80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80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14" name="Rectangle 11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800">
                    <a:solidFill>
                      <a:prstClr val="white"/>
                    </a:solidFill>
                  </a:endParaRPr>
                </a:p>
              </p:txBody>
            </p:sp>
          </p:grpSp>
          <p:grpSp>
            <p:nvGrpSpPr>
              <p:cNvPr id="7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80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80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800">
                    <a:solidFill>
                      <a:prstClr val="white"/>
                    </a:solidFill>
                  </a:endParaRPr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800">
                  <a:solidFill>
                    <a:prstClr val="white"/>
                  </a:solidFill>
                </a:endParaRPr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800">
                  <a:solidFill>
                    <a:prstClr val="white"/>
                  </a:solidFill>
                </a:endParaRPr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800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45" name="Freeform 44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800">
                <a:solidFill>
                  <a:prstClr val="black"/>
                </a:solidFill>
              </a:endParaRPr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800">
                <a:solidFill>
                  <a:prstClr val="black"/>
                </a:solidFill>
              </a:endParaRPr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800">
                <a:solidFill>
                  <a:prstClr val="black"/>
                </a:solidFill>
              </a:endParaRPr>
            </a:p>
          </p:txBody>
        </p:sp>
        <p:sp>
          <p:nvSpPr>
            <p:cNvPr id="51" name="Freeform 50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800">
                <a:solidFill>
                  <a:prstClr val="black"/>
                </a:solidFill>
              </a:endParaRPr>
            </a:p>
          </p:txBody>
        </p:sp>
        <p:sp>
          <p:nvSpPr>
            <p:cNvPr id="52" name="Freeform 51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800">
                <a:solidFill>
                  <a:prstClr val="black"/>
                </a:solidFill>
              </a:endParaRPr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>
                <a:solidFill>
                  <a:prstClr val="white"/>
                </a:solidFill>
              </a:endParaRPr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>
                <a:solidFill>
                  <a:prstClr val="white"/>
                </a:solidFill>
              </a:endParaRPr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>
                <a:solidFill>
                  <a:prstClr val="white"/>
                </a:solidFill>
              </a:endParaRPr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>
                <a:solidFill>
                  <a:prstClr val="white"/>
                </a:solidFill>
              </a:endParaRPr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>
                <a:solidFill>
                  <a:prstClr val="white"/>
                </a:solidFill>
              </a:endParaRPr>
            </a:p>
          </p:txBody>
        </p:sp>
        <p:sp>
          <p:nvSpPr>
            <p:cNvPr id="58" name="Freeform 57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>
                <a:solidFill>
                  <a:prstClr val="white"/>
                </a:solidFill>
              </a:endParaRPr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>
                <a:solidFill>
                  <a:prstClr val="white"/>
                </a:solidFill>
              </a:endParaRPr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>
                <a:solidFill>
                  <a:prstClr val="white"/>
                </a:solidFill>
              </a:endParaRPr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>
                <a:solidFill>
                  <a:prstClr val="white"/>
                </a:solidFill>
              </a:endParaRPr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>
                <a:solidFill>
                  <a:prstClr val="white"/>
                </a:solidFill>
              </a:endParaRPr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>
                <a:solidFill>
                  <a:prstClr val="white"/>
                </a:solidFill>
              </a:endParaRPr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>
                <a:solidFill>
                  <a:prstClr val="white"/>
                </a:solidFill>
              </a:endParaRPr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>
                <a:solidFill>
                  <a:prstClr val="white"/>
                </a:solidFill>
              </a:endParaRPr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>
                <a:solidFill>
                  <a:prstClr val="white"/>
                </a:solidFill>
              </a:endParaRPr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>
                <a:solidFill>
                  <a:prstClr val="white"/>
                </a:solidFill>
              </a:endParaRPr>
            </a:p>
          </p:txBody>
        </p:sp>
        <p:sp>
          <p:nvSpPr>
            <p:cNvPr id="68" name="Freeform 67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>
                <a:solidFill>
                  <a:prstClr val="white"/>
                </a:solidFill>
              </a:endParaRPr>
            </a:p>
          </p:txBody>
        </p:sp>
        <p:sp>
          <p:nvSpPr>
            <p:cNvPr id="69" name="Freeform 68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>
                <a:solidFill>
                  <a:prstClr val="white"/>
                </a:solidFill>
              </a:endParaRPr>
            </a:p>
          </p:txBody>
        </p:sp>
      </p:grpSp>
      <p:sp>
        <p:nvSpPr>
          <p:cNvPr id="46" name="Rectangle 45"/>
          <p:cNvSpPr/>
          <p:nvPr/>
        </p:nvSpPr>
        <p:spPr>
          <a:xfrm>
            <a:off x="6081656" y="-21511"/>
            <a:ext cx="4905488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47" name="Rectangle 46"/>
          <p:cNvSpPr/>
          <p:nvPr/>
        </p:nvSpPr>
        <p:spPr>
          <a:xfrm>
            <a:off x="6198795" y="-21511"/>
            <a:ext cx="4673600" cy="23128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311154" y="2708476"/>
            <a:ext cx="4417807" cy="17021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311154" y="4421081"/>
            <a:ext cx="4413071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318325" y="1516829"/>
            <a:ext cx="2844800" cy="750981"/>
          </a:xfrm>
        </p:spPr>
        <p:txBody>
          <a:bodyPr anchor="b"/>
          <a:lstStyle>
            <a:lvl1pPr algn="l">
              <a:defRPr sz="2400"/>
            </a:lvl1pPr>
          </a:lstStyle>
          <a:p>
            <a:fld id="{4ACC4313-FF71-49A0-8BDB-8C8CFA6E0D6D}" type="datetime1">
              <a:rPr lang="en-US" smtClean="0"/>
              <a:t>4/13/2017</a:t>
            </a:fld>
            <a:endParaRPr lang="en-US"/>
          </a:p>
        </p:txBody>
      </p:sp>
      <p:sp>
        <p:nvSpPr>
          <p:cNvPr id="50" name="Rectangle 49"/>
          <p:cNvSpPr/>
          <p:nvPr/>
        </p:nvSpPr>
        <p:spPr>
          <a:xfrm>
            <a:off x="6201185" y="6088284"/>
            <a:ext cx="46736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071360" y="5719967"/>
            <a:ext cx="3775456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en-US">
              <a:solidFill>
                <a:srgbClr val="94C6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198795" y="5719967"/>
            <a:ext cx="858221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7D502BA2-6B2A-4ED1-AF36-7DCDB34645AE}" type="slidenum">
              <a:rPr lang="en-US" smtClean="0">
                <a:solidFill>
                  <a:srgbClr val="94C600"/>
                </a:solidFill>
              </a:rPr>
              <a:pPr/>
              <a:t>‹#›</a:t>
            </a:fld>
            <a:endParaRPr lang="en-US">
              <a:solidFill>
                <a:srgbClr val="94C600"/>
              </a:solidFill>
            </a:endParaRPr>
          </a:p>
        </p:txBody>
      </p:sp>
      <p:sp>
        <p:nvSpPr>
          <p:cNvPr id="89" name="Rectangle 88"/>
          <p:cNvSpPr/>
          <p:nvPr/>
        </p:nvSpPr>
        <p:spPr>
          <a:xfrm>
            <a:off x="6201185" y="6088284"/>
            <a:ext cx="46736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29357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D2D6B5-FF76-4D46-A2EB-8C56866FEEA7}" type="datetime1">
              <a:rPr lang="en-US" smtClean="0"/>
              <a:t>4/13/2017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94C6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502BA2-6B2A-4ED1-AF36-7DCDB34645A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28068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8194" y="2900830"/>
            <a:ext cx="8849957" cy="1362075"/>
          </a:xfrm>
        </p:spPr>
        <p:txBody>
          <a:bodyPr anchor="b"/>
          <a:lstStyle>
            <a:lvl1pPr algn="l">
              <a:defRPr sz="4000" b="0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78194" y="4267201"/>
            <a:ext cx="8849956" cy="1520413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95F24E-1E0B-4210-A9B0-C24FD350062F}" type="datetime1">
              <a:rPr lang="en-US" smtClean="0"/>
              <a:t>4/13/2017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94C6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502BA2-6B2A-4ED1-AF36-7DCDB34645A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43348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9608B4-E41F-48D5-A9BA-82A92471FE6D}" type="datetime1">
              <a:rPr lang="en-US" smtClean="0"/>
              <a:t>4/13/2017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94C6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502BA2-6B2A-4ED1-AF36-7DCDB34645A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389888" y="2313432"/>
            <a:ext cx="4559808" cy="349300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6193536" y="2313431"/>
            <a:ext cx="4559808" cy="349300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7554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82815" y="2316009"/>
            <a:ext cx="407619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88961" y="2974695"/>
            <a:ext cx="4559808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82450" y="2316010"/>
            <a:ext cx="4074289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536" y="2974695"/>
            <a:ext cx="4559808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4288A9-D6F0-4668-8F7B-401EF474C6B2}" type="datetime1">
              <a:rPr lang="en-US" smtClean="0"/>
              <a:t>4/13/2017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94C6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502BA2-6B2A-4ED1-AF36-7DCDB34645A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48461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D832ED-242B-4733-B00C-6A81BE7015F2}" type="datetime1">
              <a:rPr lang="en-US" smtClean="0"/>
              <a:t>4/13/2017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94C6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502BA2-6B2A-4ED1-AF36-7DCDB34645A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55824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0D06A-854C-447E-B280-551B25272980}" type="datetime1">
              <a:rPr lang="en-US" smtClean="0"/>
              <a:t>4/13/2017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94C6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502BA2-6B2A-4ED1-AF36-7DCDB34645A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84732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8194" y="2900830"/>
            <a:ext cx="8849957" cy="1362075"/>
          </a:xfrm>
        </p:spPr>
        <p:txBody>
          <a:bodyPr anchor="b"/>
          <a:lstStyle>
            <a:lvl1pPr algn="l">
              <a:defRPr sz="4000" b="0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78194" y="4267201"/>
            <a:ext cx="8849956" cy="1520413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275CD0-5DF9-4EC3-A57B-0FDDAA199071}" type="datetime1">
              <a:rPr lang="en-US" smtClean="0"/>
              <a:t>4/13/2017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94C6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CFC26-62B4-4113-B485-96263693664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82450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509872" y="0"/>
            <a:ext cx="13243109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2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80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5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80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6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800">
                    <a:solidFill>
                      <a:prstClr val="white"/>
                    </a:solidFill>
                  </a:endParaRPr>
                </a:p>
              </p:txBody>
            </p:sp>
          </p:grpSp>
          <p:grpSp>
            <p:nvGrpSpPr>
              <p:cNvPr id="73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80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80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800">
                    <a:solidFill>
                      <a:prstClr val="white"/>
                    </a:solidFill>
                  </a:endParaRPr>
                </a:p>
              </p:txBody>
            </p:sp>
          </p:grpSp>
          <p:grpSp>
            <p:nvGrpSpPr>
              <p:cNvPr id="74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80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80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0" name="Rectangle 79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800">
                    <a:solidFill>
                      <a:prstClr val="white"/>
                    </a:solidFill>
                  </a:endParaRPr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800">
                  <a:solidFill>
                    <a:prstClr val="white"/>
                  </a:solidFill>
                </a:endParaRPr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800">
                  <a:solidFill>
                    <a:prstClr val="white"/>
                  </a:solidFill>
                </a:endParaRPr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800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47" name="Freeform 46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800">
                <a:solidFill>
                  <a:prstClr val="black"/>
                </a:solidFill>
              </a:endParaRPr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800">
                <a:solidFill>
                  <a:prstClr val="black"/>
                </a:solidFill>
              </a:endParaRPr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800">
                <a:solidFill>
                  <a:prstClr val="black"/>
                </a:solidFill>
              </a:endParaRPr>
            </a:p>
          </p:txBody>
        </p:sp>
        <p:sp>
          <p:nvSpPr>
            <p:cNvPr id="50" name="Freeform 49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800">
                <a:solidFill>
                  <a:prstClr val="black"/>
                </a:solidFill>
              </a:endParaRPr>
            </a:p>
          </p:txBody>
        </p:sp>
        <p:sp>
          <p:nvSpPr>
            <p:cNvPr id="51" name="Freeform 50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800">
                <a:solidFill>
                  <a:prstClr val="black"/>
                </a:solidFill>
              </a:endParaRPr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>
                <a:solidFill>
                  <a:prstClr val="white"/>
                </a:solidFill>
              </a:endParaRPr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>
                <a:solidFill>
                  <a:prstClr val="white"/>
                </a:solidFill>
              </a:endParaRPr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>
                <a:solidFill>
                  <a:prstClr val="white"/>
                </a:solidFill>
              </a:endParaRPr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>
                <a:solidFill>
                  <a:prstClr val="white"/>
                </a:solidFill>
              </a:endParaRPr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>
                <a:solidFill>
                  <a:prstClr val="white"/>
                </a:solidFill>
              </a:endParaRPr>
            </a:p>
          </p:txBody>
        </p:sp>
        <p:sp>
          <p:nvSpPr>
            <p:cNvPr id="59" name="Freeform 58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>
                <a:solidFill>
                  <a:prstClr val="white"/>
                </a:solidFill>
              </a:endParaRPr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>
                <a:solidFill>
                  <a:prstClr val="white"/>
                </a:solidFill>
              </a:endParaRPr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>
                <a:solidFill>
                  <a:prstClr val="white"/>
                </a:solidFill>
              </a:endParaRPr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>
                <a:solidFill>
                  <a:prstClr val="white"/>
                </a:solidFill>
              </a:endParaRPr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>
                <a:solidFill>
                  <a:prstClr val="white"/>
                </a:solidFill>
              </a:endParaRPr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>
                <a:solidFill>
                  <a:prstClr val="white"/>
                </a:solidFill>
              </a:endParaRPr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>
                <a:solidFill>
                  <a:prstClr val="white"/>
                </a:solidFill>
              </a:endParaRPr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>
                <a:solidFill>
                  <a:prstClr val="white"/>
                </a:solidFill>
              </a:endParaRPr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>
                <a:solidFill>
                  <a:prstClr val="white"/>
                </a:solidFill>
              </a:endParaRPr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>
                <a:solidFill>
                  <a:prstClr val="white"/>
                </a:solidFill>
              </a:endParaRPr>
            </a:p>
          </p:txBody>
        </p:sp>
        <p:sp>
          <p:nvSpPr>
            <p:cNvPr id="70" name="Freeform 69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>
                <a:solidFill>
                  <a:prstClr val="white"/>
                </a:solidFill>
              </a:endParaRPr>
            </a:p>
          </p:txBody>
        </p:sp>
        <p:sp>
          <p:nvSpPr>
            <p:cNvPr id="71" name="Freeform 70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>
                <a:solidFill>
                  <a:prstClr val="white"/>
                </a:solidFill>
              </a:endParaRPr>
            </a:p>
          </p:txBody>
        </p:sp>
      </p:grpSp>
      <p:sp>
        <p:nvSpPr>
          <p:cNvPr id="46" name="Rectangle 45"/>
          <p:cNvSpPr/>
          <p:nvPr/>
        </p:nvSpPr>
        <p:spPr>
          <a:xfrm>
            <a:off x="6081656" y="-21511"/>
            <a:ext cx="4905488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57" name="Rectangle 56"/>
          <p:cNvSpPr/>
          <p:nvPr/>
        </p:nvSpPr>
        <p:spPr>
          <a:xfrm>
            <a:off x="6198795" y="-21510"/>
            <a:ext cx="46736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783649-F0A3-404E-8E6F-5B1938F43DE3}" type="datetime1">
              <a:rPr lang="en-US" smtClean="0"/>
              <a:t>4/13/2017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502BA2-6B2A-4ED1-AF36-7DCDB34645A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8" name="Rectangle 57"/>
          <p:cNvSpPr/>
          <p:nvPr/>
        </p:nvSpPr>
        <p:spPr>
          <a:xfrm>
            <a:off x="1207429" y="601884"/>
            <a:ext cx="4749676" cy="564844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7859" y="856527"/>
            <a:ext cx="4120587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6201185" y="6088284"/>
            <a:ext cx="46736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188597" y="5724836"/>
            <a:ext cx="4658219" cy="365125"/>
          </a:xfrm>
        </p:spPr>
        <p:txBody>
          <a:bodyPr>
            <a:normAutofit/>
          </a:bodyPr>
          <a:lstStyle/>
          <a:p>
            <a:endParaRPr lang="en-US">
              <a:solidFill>
                <a:srgbClr val="94C600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19777" y="2657435"/>
            <a:ext cx="4406096" cy="1463153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15456" y="4136994"/>
            <a:ext cx="4398379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5007922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509872" y="0"/>
            <a:ext cx="13243109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5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7" name="Rectangle 8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80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8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80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9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800">
                    <a:solidFill>
                      <a:prstClr val="white"/>
                    </a:solidFill>
                  </a:endParaRPr>
                </a:p>
              </p:txBody>
            </p:sp>
          </p:grpSp>
          <p:grpSp>
            <p:nvGrpSpPr>
              <p:cNvPr id="76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80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80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800">
                    <a:solidFill>
                      <a:prstClr val="white"/>
                    </a:solidFill>
                  </a:endParaRPr>
                </a:p>
              </p:txBody>
            </p:sp>
          </p:grpSp>
          <p:grpSp>
            <p:nvGrpSpPr>
              <p:cNvPr id="77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80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80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800">
                    <a:solidFill>
                      <a:prstClr val="white"/>
                    </a:solidFill>
                  </a:endParaRPr>
                </a:p>
              </p:txBody>
            </p:sp>
          </p:grpSp>
          <p:sp>
            <p:nvSpPr>
              <p:cNvPr id="78" name="Rectangle 77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800">
                  <a:solidFill>
                    <a:prstClr val="white"/>
                  </a:solidFill>
                </a:endParaRPr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800">
                  <a:solidFill>
                    <a:prstClr val="white"/>
                  </a:solidFill>
                </a:endParaRPr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800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46" name="Freeform 45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800">
                <a:solidFill>
                  <a:prstClr val="black"/>
                </a:solidFill>
              </a:endParaRPr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800">
                <a:solidFill>
                  <a:prstClr val="black"/>
                </a:solidFill>
              </a:endParaRPr>
            </a:p>
          </p:txBody>
        </p:sp>
        <p:sp>
          <p:nvSpPr>
            <p:cNvPr id="48" name="Freeform 47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800">
                <a:solidFill>
                  <a:prstClr val="black"/>
                </a:solidFill>
              </a:endParaRPr>
            </a:p>
          </p:txBody>
        </p:sp>
        <p:sp>
          <p:nvSpPr>
            <p:cNvPr id="49" name="Freeform 48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800">
                <a:solidFill>
                  <a:prstClr val="black"/>
                </a:solidFill>
              </a:endParaRPr>
            </a:p>
          </p:txBody>
        </p:sp>
        <p:sp>
          <p:nvSpPr>
            <p:cNvPr id="50" name="Freeform 49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800">
                <a:solidFill>
                  <a:prstClr val="black"/>
                </a:solidFill>
              </a:endParaRPr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>
                <a:solidFill>
                  <a:prstClr val="white"/>
                </a:solidFill>
              </a:endParaRPr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>
                <a:solidFill>
                  <a:prstClr val="white"/>
                </a:solidFill>
              </a:endParaRPr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>
                <a:solidFill>
                  <a:prstClr val="white"/>
                </a:solidFill>
              </a:endParaRPr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>
                <a:solidFill>
                  <a:prstClr val="white"/>
                </a:solidFill>
              </a:endParaRPr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>
                <a:solidFill>
                  <a:prstClr val="white"/>
                </a:solidFill>
              </a:endParaRPr>
            </a:p>
          </p:txBody>
        </p:sp>
        <p:sp>
          <p:nvSpPr>
            <p:cNvPr id="63" name="Freeform 62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>
                <a:solidFill>
                  <a:prstClr val="white"/>
                </a:solidFill>
              </a:endParaRPr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>
                <a:solidFill>
                  <a:prstClr val="white"/>
                </a:solidFill>
              </a:endParaRPr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>
                <a:solidFill>
                  <a:prstClr val="white"/>
                </a:solidFill>
              </a:endParaRPr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>
                <a:solidFill>
                  <a:prstClr val="white"/>
                </a:solidFill>
              </a:endParaRPr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>
                <a:solidFill>
                  <a:prstClr val="white"/>
                </a:solidFill>
              </a:endParaRPr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>
                <a:solidFill>
                  <a:prstClr val="white"/>
                </a:solidFill>
              </a:endParaRPr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>
                <a:solidFill>
                  <a:prstClr val="white"/>
                </a:solidFill>
              </a:endParaRPr>
            </a:p>
          </p:txBody>
        </p:sp>
        <p:sp>
          <p:nvSpPr>
            <p:cNvPr id="70" name="Hexagon 69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>
                <a:solidFill>
                  <a:prstClr val="white"/>
                </a:solidFill>
              </a:endParaRPr>
            </a:p>
          </p:txBody>
        </p:sp>
        <p:sp>
          <p:nvSpPr>
            <p:cNvPr id="71" name="Hexagon 70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>
                <a:solidFill>
                  <a:prstClr val="white"/>
                </a:solidFill>
              </a:endParaRPr>
            </a:p>
          </p:txBody>
        </p:sp>
        <p:sp>
          <p:nvSpPr>
            <p:cNvPr id="72" name="Hexagon 71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>
                <a:solidFill>
                  <a:prstClr val="white"/>
                </a:solidFill>
              </a:endParaRPr>
            </a:p>
          </p:txBody>
        </p:sp>
        <p:sp>
          <p:nvSpPr>
            <p:cNvPr id="73" name="Freeform 72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>
                <a:solidFill>
                  <a:prstClr val="white"/>
                </a:solidFill>
              </a:endParaRPr>
            </a:p>
          </p:txBody>
        </p:sp>
        <p:sp>
          <p:nvSpPr>
            <p:cNvPr id="74" name="Freeform 73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>
                <a:solidFill>
                  <a:prstClr val="white"/>
                </a:solidFill>
              </a:endParaRPr>
            </a:p>
          </p:txBody>
        </p:sp>
      </p:grpSp>
      <p:sp>
        <p:nvSpPr>
          <p:cNvPr id="94" name="Rectangle 93"/>
          <p:cNvSpPr/>
          <p:nvPr/>
        </p:nvSpPr>
        <p:spPr>
          <a:xfrm>
            <a:off x="6081656" y="-21511"/>
            <a:ext cx="4905488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01" name="Rectangle 100"/>
          <p:cNvSpPr/>
          <p:nvPr/>
        </p:nvSpPr>
        <p:spPr>
          <a:xfrm>
            <a:off x="6198795" y="-21510"/>
            <a:ext cx="46736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02" name="Rectangle 101"/>
          <p:cNvSpPr/>
          <p:nvPr/>
        </p:nvSpPr>
        <p:spPr>
          <a:xfrm>
            <a:off x="1207429" y="601884"/>
            <a:ext cx="4749676" cy="564844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05" name="Rectangle 104"/>
          <p:cNvSpPr/>
          <p:nvPr/>
        </p:nvSpPr>
        <p:spPr>
          <a:xfrm>
            <a:off x="6201185" y="6088284"/>
            <a:ext cx="46736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12565" y="2660904"/>
            <a:ext cx="4401312" cy="146304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340278" y="693795"/>
            <a:ext cx="4479497" cy="5468112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12841" y="4133089"/>
            <a:ext cx="4400764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267E07-C4FC-485C-AE28-CC96E5BA589E}" type="datetime1">
              <a:rPr lang="en-US" smtClean="0"/>
              <a:t>4/13/2017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188597" y="5724836"/>
            <a:ext cx="4658219" cy="365125"/>
          </a:xfrm>
        </p:spPr>
        <p:txBody>
          <a:bodyPr>
            <a:normAutofit/>
          </a:bodyPr>
          <a:lstStyle/>
          <a:p>
            <a:endParaRPr lang="en-US">
              <a:solidFill>
                <a:srgbClr val="94C6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502BA2-6B2A-4ED1-AF36-7DCDB34645A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08871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DB271C-F42C-4336-AC1E-6D44D67C29B0}" type="datetime1">
              <a:rPr lang="en-US" smtClean="0"/>
              <a:t>4/13/2017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94C6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502BA2-6B2A-4ED1-AF36-7DCDB34645A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99170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1" y="1030147"/>
            <a:ext cx="1979271" cy="4780344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04395" y="1030147"/>
            <a:ext cx="7231605" cy="47803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878140-6F25-4A0C-AA1C-1C549D824BA0}" type="datetime1">
              <a:rPr lang="en-US" smtClean="0"/>
              <a:t>4/13/2017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94C6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502BA2-6B2A-4ED1-AF36-7DCDB34645A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98119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BC645-B671-4350-9314-AF8FC575D255}" type="datetime1">
              <a:rPr lang="en-US" smtClean="0"/>
              <a:t>4/13/2017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94C6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CFC26-62B4-4113-B485-96263693664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389888" y="2313432"/>
            <a:ext cx="4559808" cy="349300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6193536" y="2313431"/>
            <a:ext cx="4559808" cy="349300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97150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82815" y="2316009"/>
            <a:ext cx="407619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88961" y="2974695"/>
            <a:ext cx="4559808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82450" y="2316010"/>
            <a:ext cx="4074289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536" y="2974695"/>
            <a:ext cx="4559808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24E590-9F0B-4303-A525-74D210C9AD23}" type="datetime1">
              <a:rPr lang="en-US" smtClean="0"/>
              <a:t>4/13/2017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94C6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CFC26-62B4-4113-B485-96263693664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64825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196DC-1D92-48A3-B020-B9C7A0348DFA}" type="datetime1">
              <a:rPr lang="en-US" smtClean="0"/>
              <a:t>4/13/2017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94C6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CFC26-62B4-4113-B485-96263693664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96135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04256-ABFE-4522-BDC3-BC59FDEA3E91}" type="datetime1">
              <a:rPr lang="en-US" smtClean="0"/>
              <a:t>4/13/2017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94C6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CFC26-62B4-4113-B485-96263693664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73883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509872" y="0"/>
            <a:ext cx="13243109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2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80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5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80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6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800">
                    <a:solidFill>
                      <a:prstClr val="white"/>
                    </a:solidFill>
                  </a:endParaRPr>
                </a:p>
              </p:txBody>
            </p:sp>
          </p:grpSp>
          <p:grpSp>
            <p:nvGrpSpPr>
              <p:cNvPr id="73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80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80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800">
                    <a:solidFill>
                      <a:prstClr val="white"/>
                    </a:solidFill>
                  </a:endParaRPr>
                </a:p>
              </p:txBody>
            </p:sp>
          </p:grpSp>
          <p:grpSp>
            <p:nvGrpSpPr>
              <p:cNvPr id="74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80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80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0" name="Rectangle 79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800">
                    <a:solidFill>
                      <a:prstClr val="white"/>
                    </a:solidFill>
                  </a:endParaRPr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800">
                  <a:solidFill>
                    <a:prstClr val="white"/>
                  </a:solidFill>
                </a:endParaRPr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800">
                  <a:solidFill>
                    <a:prstClr val="white"/>
                  </a:solidFill>
                </a:endParaRPr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800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47" name="Freeform 46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800">
                <a:solidFill>
                  <a:prstClr val="black"/>
                </a:solidFill>
              </a:endParaRPr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800">
                <a:solidFill>
                  <a:prstClr val="black"/>
                </a:solidFill>
              </a:endParaRPr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800">
                <a:solidFill>
                  <a:prstClr val="black"/>
                </a:solidFill>
              </a:endParaRPr>
            </a:p>
          </p:txBody>
        </p:sp>
        <p:sp>
          <p:nvSpPr>
            <p:cNvPr id="50" name="Freeform 49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800">
                <a:solidFill>
                  <a:prstClr val="black"/>
                </a:solidFill>
              </a:endParaRPr>
            </a:p>
          </p:txBody>
        </p:sp>
        <p:sp>
          <p:nvSpPr>
            <p:cNvPr id="51" name="Freeform 50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800">
                <a:solidFill>
                  <a:prstClr val="black"/>
                </a:solidFill>
              </a:endParaRPr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>
                <a:solidFill>
                  <a:prstClr val="white"/>
                </a:solidFill>
              </a:endParaRPr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>
                <a:solidFill>
                  <a:prstClr val="white"/>
                </a:solidFill>
              </a:endParaRPr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>
                <a:solidFill>
                  <a:prstClr val="white"/>
                </a:solidFill>
              </a:endParaRPr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>
                <a:solidFill>
                  <a:prstClr val="white"/>
                </a:solidFill>
              </a:endParaRPr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>
                <a:solidFill>
                  <a:prstClr val="white"/>
                </a:solidFill>
              </a:endParaRPr>
            </a:p>
          </p:txBody>
        </p:sp>
        <p:sp>
          <p:nvSpPr>
            <p:cNvPr id="59" name="Freeform 58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>
                <a:solidFill>
                  <a:prstClr val="white"/>
                </a:solidFill>
              </a:endParaRPr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>
                <a:solidFill>
                  <a:prstClr val="white"/>
                </a:solidFill>
              </a:endParaRPr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>
                <a:solidFill>
                  <a:prstClr val="white"/>
                </a:solidFill>
              </a:endParaRPr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>
                <a:solidFill>
                  <a:prstClr val="white"/>
                </a:solidFill>
              </a:endParaRPr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>
                <a:solidFill>
                  <a:prstClr val="white"/>
                </a:solidFill>
              </a:endParaRPr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>
                <a:solidFill>
                  <a:prstClr val="white"/>
                </a:solidFill>
              </a:endParaRPr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>
                <a:solidFill>
                  <a:prstClr val="white"/>
                </a:solidFill>
              </a:endParaRPr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>
                <a:solidFill>
                  <a:prstClr val="white"/>
                </a:solidFill>
              </a:endParaRPr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>
                <a:solidFill>
                  <a:prstClr val="white"/>
                </a:solidFill>
              </a:endParaRPr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>
                <a:solidFill>
                  <a:prstClr val="white"/>
                </a:solidFill>
              </a:endParaRPr>
            </a:p>
          </p:txBody>
        </p:sp>
        <p:sp>
          <p:nvSpPr>
            <p:cNvPr id="70" name="Freeform 69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>
                <a:solidFill>
                  <a:prstClr val="white"/>
                </a:solidFill>
              </a:endParaRPr>
            </a:p>
          </p:txBody>
        </p:sp>
        <p:sp>
          <p:nvSpPr>
            <p:cNvPr id="71" name="Freeform 70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>
                <a:solidFill>
                  <a:prstClr val="white"/>
                </a:solidFill>
              </a:endParaRPr>
            </a:p>
          </p:txBody>
        </p:sp>
      </p:grpSp>
      <p:sp>
        <p:nvSpPr>
          <p:cNvPr id="46" name="Rectangle 45"/>
          <p:cNvSpPr/>
          <p:nvPr/>
        </p:nvSpPr>
        <p:spPr>
          <a:xfrm>
            <a:off x="6081656" y="-21511"/>
            <a:ext cx="4905488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57" name="Rectangle 56"/>
          <p:cNvSpPr/>
          <p:nvPr/>
        </p:nvSpPr>
        <p:spPr>
          <a:xfrm>
            <a:off x="6198795" y="-21510"/>
            <a:ext cx="46736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30E8-C19F-497B-852C-E2D0770D6DF9}" type="datetime1">
              <a:rPr lang="en-US" smtClean="0"/>
              <a:t>4/13/2017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CFC26-62B4-4113-B485-96263693664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8" name="Rectangle 57"/>
          <p:cNvSpPr/>
          <p:nvPr/>
        </p:nvSpPr>
        <p:spPr>
          <a:xfrm>
            <a:off x="1207429" y="601884"/>
            <a:ext cx="4749676" cy="564844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7859" y="856527"/>
            <a:ext cx="4120587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6201185" y="6088284"/>
            <a:ext cx="46736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188597" y="5724836"/>
            <a:ext cx="4658219" cy="365125"/>
          </a:xfrm>
        </p:spPr>
        <p:txBody>
          <a:bodyPr>
            <a:normAutofit/>
          </a:bodyPr>
          <a:lstStyle/>
          <a:p>
            <a:endParaRPr lang="en-US">
              <a:solidFill>
                <a:srgbClr val="94C600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19777" y="2657435"/>
            <a:ext cx="4406096" cy="1463153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15456" y="4136994"/>
            <a:ext cx="4398379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8606668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509872" y="0"/>
            <a:ext cx="13243109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5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7" name="Rectangle 8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80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8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80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9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800">
                    <a:solidFill>
                      <a:prstClr val="white"/>
                    </a:solidFill>
                  </a:endParaRPr>
                </a:p>
              </p:txBody>
            </p:sp>
          </p:grpSp>
          <p:grpSp>
            <p:nvGrpSpPr>
              <p:cNvPr id="76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80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80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800">
                    <a:solidFill>
                      <a:prstClr val="white"/>
                    </a:solidFill>
                  </a:endParaRPr>
                </a:p>
              </p:txBody>
            </p:sp>
          </p:grpSp>
          <p:grpSp>
            <p:nvGrpSpPr>
              <p:cNvPr id="77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80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80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800">
                    <a:solidFill>
                      <a:prstClr val="white"/>
                    </a:solidFill>
                  </a:endParaRPr>
                </a:p>
              </p:txBody>
            </p:sp>
          </p:grpSp>
          <p:sp>
            <p:nvSpPr>
              <p:cNvPr id="78" name="Rectangle 77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800">
                  <a:solidFill>
                    <a:prstClr val="white"/>
                  </a:solidFill>
                </a:endParaRPr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800">
                  <a:solidFill>
                    <a:prstClr val="white"/>
                  </a:solidFill>
                </a:endParaRPr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800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46" name="Freeform 45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800">
                <a:solidFill>
                  <a:prstClr val="black"/>
                </a:solidFill>
              </a:endParaRPr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800">
                <a:solidFill>
                  <a:prstClr val="black"/>
                </a:solidFill>
              </a:endParaRPr>
            </a:p>
          </p:txBody>
        </p:sp>
        <p:sp>
          <p:nvSpPr>
            <p:cNvPr id="48" name="Freeform 47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800">
                <a:solidFill>
                  <a:prstClr val="black"/>
                </a:solidFill>
              </a:endParaRPr>
            </a:p>
          </p:txBody>
        </p:sp>
        <p:sp>
          <p:nvSpPr>
            <p:cNvPr id="49" name="Freeform 48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800">
                <a:solidFill>
                  <a:prstClr val="black"/>
                </a:solidFill>
              </a:endParaRPr>
            </a:p>
          </p:txBody>
        </p:sp>
        <p:sp>
          <p:nvSpPr>
            <p:cNvPr id="50" name="Freeform 49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800">
                <a:solidFill>
                  <a:prstClr val="black"/>
                </a:solidFill>
              </a:endParaRPr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>
                <a:solidFill>
                  <a:prstClr val="white"/>
                </a:solidFill>
              </a:endParaRPr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>
                <a:solidFill>
                  <a:prstClr val="white"/>
                </a:solidFill>
              </a:endParaRPr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>
                <a:solidFill>
                  <a:prstClr val="white"/>
                </a:solidFill>
              </a:endParaRPr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>
                <a:solidFill>
                  <a:prstClr val="white"/>
                </a:solidFill>
              </a:endParaRPr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>
                <a:solidFill>
                  <a:prstClr val="white"/>
                </a:solidFill>
              </a:endParaRPr>
            </a:p>
          </p:txBody>
        </p:sp>
        <p:sp>
          <p:nvSpPr>
            <p:cNvPr id="63" name="Freeform 62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>
                <a:solidFill>
                  <a:prstClr val="white"/>
                </a:solidFill>
              </a:endParaRPr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>
                <a:solidFill>
                  <a:prstClr val="white"/>
                </a:solidFill>
              </a:endParaRPr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>
                <a:solidFill>
                  <a:prstClr val="white"/>
                </a:solidFill>
              </a:endParaRPr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>
                <a:solidFill>
                  <a:prstClr val="white"/>
                </a:solidFill>
              </a:endParaRPr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>
                <a:solidFill>
                  <a:prstClr val="white"/>
                </a:solidFill>
              </a:endParaRPr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>
                <a:solidFill>
                  <a:prstClr val="white"/>
                </a:solidFill>
              </a:endParaRPr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>
                <a:solidFill>
                  <a:prstClr val="white"/>
                </a:solidFill>
              </a:endParaRPr>
            </a:p>
          </p:txBody>
        </p:sp>
        <p:sp>
          <p:nvSpPr>
            <p:cNvPr id="70" name="Hexagon 69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>
                <a:solidFill>
                  <a:prstClr val="white"/>
                </a:solidFill>
              </a:endParaRPr>
            </a:p>
          </p:txBody>
        </p:sp>
        <p:sp>
          <p:nvSpPr>
            <p:cNvPr id="71" name="Hexagon 70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>
                <a:solidFill>
                  <a:prstClr val="white"/>
                </a:solidFill>
              </a:endParaRPr>
            </a:p>
          </p:txBody>
        </p:sp>
        <p:sp>
          <p:nvSpPr>
            <p:cNvPr id="72" name="Hexagon 71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>
                <a:solidFill>
                  <a:prstClr val="white"/>
                </a:solidFill>
              </a:endParaRPr>
            </a:p>
          </p:txBody>
        </p:sp>
        <p:sp>
          <p:nvSpPr>
            <p:cNvPr id="73" name="Freeform 72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>
                <a:solidFill>
                  <a:prstClr val="white"/>
                </a:solidFill>
              </a:endParaRPr>
            </a:p>
          </p:txBody>
        </p:sp>
        <p:sp>
          <p:nvSpPr>
            <p:cNvPr id="74" name="Freeform 73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>
                <a:solidFill>
                  <a:prstClr val="white"/>
                </a:solidFill>
              </a:endParaRPr>
            </a:p>
          </p:txBody>
        </p:sp>
      </p:grpSp>
      <p:sp>
        <p:nvSpPr>
          <p:cNvPr id="94" name="Rectangle 93"/>
          <p:cNvSpPr/>
          <p:nvPr/>
        </p:nvSpPr>
        <p:spPr>
          <a:xfrm>
            <a:off x="6081656" y="-21511"/>
            <a:ext cx="4905488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01" name="Rectangle 100"/>
          <p:cNvSpPr/>
          <p:nvPr/>
        </p:nvSpPr>
        <p:spPr>
          <a:xfrm>
            <a:off x="6198795" y="-21510"/>
            <a:ext cx="46736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02" name="Rectangle 101"/>
          <p:cNvSpPr/>
          <p:nvPr/>
        </p:nvSpPr>
        <p:spPr>
          <a:xfrm>
            <a:off x="1207429" y="601884"/>
            <a:ext cx="4749676" cy="564844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05" name="Rectangle 104"/>
          <p:cNvSpPr/>
          <p:nvPr/>
        </p:nvSpPr>
        <p:spPr>
          <a:xfrm>
            <a:off x="6201185" y="6088284"/>
            <a:ext cx="46736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12565" y="2660904"/>
            <a:ext cx="4401312" cy="146304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340278" y="693795"/>
            <a:ext cx="4479497" cy="5468112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Advert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12841" y="4133089"/>
            <a:ext cx="4400764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314E71-1BDA-4D64-9145-3C673FD2595A}" type="datetime1">
              <a:rPr lang="en-US" smtClean="0"/>
              <a:t>4/13/2017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188597" y="5724836"/>
            <a:ext cx="4658219" cy="365125"/>
          </a:xfrm>
        </p:spPr>
        <p:txBody>
          <a:bodyPr>
            <a:normAutofit/>
          </a:bodyPr>
          <a:lstStyle/>
          <a:p>
            <a:endParaRPr lang="en-US">
              <a:solidFill>
                <a:srgbClr val="94C6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CFC26-62B4-4113-B485-96263693664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79481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406400" y="0"/>
            <a:ext cx="13243109" cy="6858000"/>
            <a:chOff x="-382404" y="0"/>
            <a:chExt cx="9932332" cy="6858000"/>
          </a:xfrm>
        </p:grpSpPr>
        <p:grpSp>
          <p:nvGrpSpPr>
            <p:cNvPr id="43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1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80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80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800">
                    <a:solidFill>
                      <a:prstClr val="white"/>
                    </a:solidFill>
                  </a:endParaRPr>
                </a:p>
              </p:txBody>
            </p:sp>
          </p:grpSp>
          <p:grpSp>
            <p:nvGrpSpPr>
              <p:cNvPr id="102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80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80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800">
                    <a:solidFill>
                      <a:prstClr val="white"/>
                    </a:solidFill>
                  </a:endParaRPr>
                </a:p>
              </p:txBody>
            </p:sp>
          </p:grpSp>
          <p:grpSp>
            <p:nvGrpSpPr>
              <p:cNvPr id="10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80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80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800">
                    <a:solidFill>
                      <a:prstClr val="white"/>
                    </a:solidFill>
                  </a:endParaRPr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800">
                  <a:solidFill>
                    <a:prstClr val="white"/>
                  </a:solidFill>
                </a:endParaRPr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800">
                  <a:solidFill>
                    <a:prstClr val="white"/>
                  </a:solidFill>
                </a:endParaRPr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800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800">
                <a:solidFill>
                  <a:prstClr val="black"/>
                </a:solidFill>
              </a:endParaRPr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800">
                <a:solidFill>
                  <a:prstClr val="black"/>
                </a:solidFill>
              </a:endParaRPr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800">
                <a:solidFill>
                  <a:prstClr val="black"/>
                </a:solidFill>
              </a:endParaRPr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800">
                <a:solidFill>
                  <a:prstClr val="black"/>
                </a:solidFill>
              </a:endParaRPr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800">
                <a:solidFill>
                  <a:prstClr val="black"/>
                </a:solidFill>
              </a:endParaRPr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>
                <a:solidFill>
                  <a:prstClr val="white"/>
                </a:solidFill>
              </a:endParaRPr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>
                <a:solidFill>
                  <a:prstClr val="white"/>
                </a:solidFill>
              </a:endParaRPr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>
                <a:solidFill>
                  <a:prstClr val="white"/>
                </a:solidFill>
              </a:endParaRPr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>
                <a:solidFill>
                  <a:prstClr val="white"/>
                </a:solidFill>
              </a:endParaRPr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>
                <a:solidFill>
                  <a:prstClr val="white"/>
                </a:solidFill>
              </a:endParaRPr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>
                <a:solidFill>
                  <a:prstClr val="white"/>
                </a:solidFill>
              </a:endParaRPr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>
                <a:solidFill>
                  <a:prstClr val="white"/>
                </a:solidFill>
              </a:endParaRPr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>
                <a:solidFill>
                  <a:prstClr val="white"/>
                </a:solidFill>
              </a:endParaRPr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>
                <a:solidFill>
                  <a:prstClr val="white"/>
                </a:solidFill>
              </a:endParaRPr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>
                <a:solidFill>
                  <a:prstClr val="white"/>
                </a:solidFill>
              </a:endParaRPr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>
                <a:solidFill>
                  <a:prstClr val="white"/>
                </a:solidFill>
              </a:endParaRPr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>
                <a:solidFill>
                  <a:prstClr val="white"/>
                </a:solidFill>
              </a:endParaRPr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>
                <a:solidFill>
                  <a:prstClr val="white"/>
                </a:solidFill>
              </a:endParaRPr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>
                <a:solidFill>
                  <a:prstClr val="white"/>
                </a:solidFill>
              </a:endParaRPr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>
                <a:solidFill>
                  <a:prstClr val="white"/>
                </a:solidFill>
              </a:endParaRPr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>
                <a:solidFill>
                  <a:prstClr val="white"/>
                </a:solidFill>
              </a:endParaRPr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>
                <a:solidFill>
                  <a:prstClr val="white"/>
                </a:solidFill>
              </a:endParaRPr>
            </a:p>
          </p:txBody>
        </p:sp>
      </p:grpSp>
      <p:sp>
        <p:nvSpPr>
          <p:cNvPr id="66" name="Rectangle 65"/>
          <p:cNvSpPr/>
          <p:nvPr/>
        </p:nvSpPr>
        <p:spPr>
          <a:xfrm>
            <a:off x="609600" y="333488"/>
            <a:ext cx="10972800" cy="618564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70" name="Rectangle 69"/>
          <p:cNvSpPr/>
          <p:nvPr/>
        </p:nvSpPr>
        <p:spPr>
          <a:xfrm>
            <a:off x="6081656" y="-21511"/>
            <a:ext cx="4905488" cy="699244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71" name="Rectangle 70"/>
          <p:cNvSpPr/>
          <p:nvPr/>
        </p:nvSpPr>
        <p:spPr>
          <a:xfrm>
            <a:off x="6198795" y="-21510"/>
            <a:ext cx="46736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91320" y="1027664"/>
            <a:ext cx="9366325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91323" y="2323652"/>
            <a:ext cx="9036423" cy="35089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996517" y="22449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EFEFE"/>
                </a:solidFill>
              </a:defRPr>
            </a:lvl1pPr>
          </a:lstStyle>
          <a:p>
            <a:fld id="{BECA4638-8F52-452E-8B3C-83E4114E75DE}" type="datetime1">
              <a:rPr lang="en-US" smtClean="0"/>
              <a:t>4/13/2017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188597" y="5852161"/>
            <a:ext cx="466953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endParaRPr lang="en-US">
              <a:solidFill>
                <a:srgbClr val="94C6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198795" y="224492"/>
            <a:ext cx="177620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EFEFE"/>
                </a:solidFill>
              </a:defRPr>
            </a:lvl1pPr>
          </a:lstStyle>
          <a:p>
            <a:fld id="{01BCFC26-62B4-4113-B485-96263693664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20258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hf hdr="0" ftr="0" dt="0"/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471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406400" y="0"/>
            <a:ext cx="13243109" cy="6858000"/>
            <a:chOff x="-382404" y="0"/>
            <a:chExt cx="9932332" cy="6858000"/>
          </a:xfrm>
        </p:grpSpPr>
        <p:grpSp>
          <p:nvGrpSpPr>
            <p:cNvPr id="43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1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80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80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800">
                    <a:solidFill>
                      <a:prstClr val="white"/>
                    </a:solidFill>
                  </a:endParaRPr>
                </a:p>
              </p:txBody>
            </p:sp>
          </p:grpSp>
          <p:grpSp>
            <p:nvGrpSpPr>
              <p:cNvPr id="102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80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80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800">
                    <a:solidFill>
                      <a:prstClr val="white"/>
                    </a:solidFill>
                  </a:endParaRPr>
                </a:p>
              </p:txBody>
            </p:sp>
          </p:grpSp>
          <p:grpSp>
            <p:nvGrpSpPr>
              <p:cNvPr id="10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80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80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800">
                    <a:solidFill>
                      <a:prstClr val="white"/>
                    </a:solidFill>
                  </a:endParaRPr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800">
                  <a:solidFill>
                    <a:prstClr val="white"/>
                  </a:solidFill>
                </a:endParaRPr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800">
                  <a:solidFill>
                    <a:prstClr val="white"/>
                  </a:solidFill>
                </a:endParaRPr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800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800">
                <a:solidFill>
                  <a:prstClr val="black"/>
                </a:solidFill>
              </a:endParaRPr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800">
                <a:solidFill>
                  <a:prstClr val="black"/>
                </a:solidFill>
              </a:endParaRPr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800">
                <a:solidFill>
                  <a:prstClr val="black"/>
                </a:solidFill>
              </a:endParaRPr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800">
                <a:solidFill>
                  <a:prstClr val="black"/>
                </a:solidFill>
              </a:endParaRPr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800">
                <a:solidFill>
                  <a:prstClr val="black"/>
                </a:solidFill>
              </a:endParaRPr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>
                <a:solidFill>
                  <a:prstClr val="white"/>
                </a:solidFill>
              </a:endParaRPr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>
                <a:solidFill>
                  <a:prstClr val="white"/>
                </a:solidFill>
              </a:endParaRPr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>
                <a:solidFill>
                  <a:prstClr val="white"/>
                </a:solidFill>
              </a:endParaRPr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>
                <a:solidFill>
                  <a:prstClr val="white"/>
                </a:solidFill>
              </a:endParaRPr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>
                <a:solidFill>
                  <a:prstClr val="white"/>
                </a:solidFill>
              </a:endParaRPr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>
                <a:solidFill>
                  <a:prstClr val="white"/>
                </a:solidFill>
              </a:endParaRPr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>
                <a:solidFill>
                  <a:prstClr val="white"/>
                </a:solidFill>
              </a:endParaRPr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>
                <a:solidFill>
                  <a:prstClr val="white"/>
                </a:solidFill>
              </a:endParaRPr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>
                <a:solidFill>
                  <a:prstClr val="white"/>
                </a:solidFill>
              </a:endParaRPr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>
                <a:solidFill>
                  <a:prstClr val="white"/>
                </a:solidFill>
              </a:endParaRPr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>
                <a:solidFill>
                  <a:prstClr val="white"/>
                </a:solidFill>
              </a:endParaRPr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>
                <a:solidFill>
                  <a:prstClr val="white"/>
                </a:solidFill>
              </a:endParaRPr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>
                <a:solidFill>
                  <a:prstClr val="white"/>
                </a:solidFill>
              </a:endParaRPr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>
                <a:solidFill>
                  <a:prstClr val="white"/>
                </a:solidFill>
              </a:endParaRPr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>
                <a:solidFill>
                  <a:prstClr val="white"/>
                </a:solidFill>
              </a:endParaRPr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>
                <a:solidFill>
                  <a:prstClr val="white"/>
                </a:solidFill>
              </a:endParaRPr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>
                <a:solidFill>
                  <a:prstClr val="white"/>
                </a:solidFill>
              </a:endParaRPr>
            </a:p>
          </p:txBody>
        </p:sp>
      </p:grpSp>
      <p:sp>
        <p:nvSpPr>
          <p:cNvPr id="66" name="Rectangle 65"/>
          <p:cNvSpPr/>
          <p:nvPr/>
        </p:nvSpPr>
        <p:spPr>
          <a:xfrm>
            <a:off x="609600" y="333488"/>
            <a:ext cx="10972800" cy="618564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70" name="Rectangle 69"/>
          <p:cNvSpPr/>
          <p:nvPr/>
        </p:nvSpPr>
        <p:spPr>
          <a:xfrm>
            <a:off x="6081656" y="-21511"/>
            <a:ext cx="4905488" cy="699244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71" name="Rectangle 70"/>
          <p:cNvSpPr/>
          <p:nvPr/>
        </p:nvSpPr>
        <p:spPr>
          <a:xfrm>
            <a:off x="6198795" y="-21510"/>
            <a:ext cx="46736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91320" y="1027664"/>
            <a:ext cx="9366325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91323" y="2323652"/>
            <a:ext cx="9036423" cy="35089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996517" y="22449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EFEFE"/>
                </a:solidFill>
              </a:defRPr>
            </a:lvl1pPr>
          </a:lstStyle>
          <a:p>
            <a:fld id="{1593D91F-67FC-4BAF-A542-8AFA72A2FF7B}" type="datetime1">
              <a:rPr lang="en-US" smtClean="0"/>
              <a:t>4/13/2017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188597" y="5852161"/>
            <a:ext cx="466953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endParaRPr lang="en-US">
              <a:solidFill>
                <a:srgbClr val="94C6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198795" y="224492"/>
            <a:ext cx="177620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EFEFE"/>
                </a:solidFill>
              </a:defRPr>
            </a:lvl1pPr>
          </a:lstStyle>
          <a:p>
            <a:fld id="{01BCFC26-62B4-4113-B485-96263693664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65770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hf hdr="0" ftr="0" dt="0"/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471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406400" y="0"/>
            <a:ext cx="13243109" cy="6858000"/>
            <a:chOff x="-382404" y="0"/>
            <a:chExt cx="9932332" cy="6858000"/>
          </a:xfrm>
        </p:grpSpPr>
        <p:grpSp>
          <p:nvGrpSpPr>
            <p:cNvPr id="43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1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80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80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800">
                    <a:solidFill>
                      <a:prstClr val="white"/>
                    </a:solidFill>
                  </a:endParaRPr>
                </a:p>
              </p:txBody>
            </p:sp>
          </p:grpSp>
          <p:grpSp>
            <p:nvGrpSpPr>
              <p:cNvPr id="102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80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80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800">
                    <a:solidFill>
                      <a:prstClr val="white"/>
                    </a:solidFill>
                  </a:endParaRPr>
                </a:p>
              </p:txBody>
            </p:sp>
          </p:grpSp>
          <p:grpSp>
            <p:nvGrpSpPr>
              <p:cNvPr id="10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80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80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800">
                    <a:solidFill>
                      <a:prstClr val="white"/>
                    </a:solidFill>
                  </a:endParaRPr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800">
                  <a:solidFill>
                    <a:prstClr val="white"/>
                  </a:solidFill>
                </a:endParaRPr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800">
                  <a:solidFill>
                    <a:prstClr val="white"/>
                  </a:solidFill>
                </a:endParaRPr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800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800">
                <a:solidFill>
                  <a:prstClr val="black"/>
                </a:solidFill>
              </a:endParaRPr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800">
                <a:solidFill>
                  <a:prstClr val="black"/>
                </a:solidFill>
              </a:endParaRPr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800">
                <a:solidFill>
                  <a:prstClr val="black"/>
                </a:solidFill>
              </a:endParaRPr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800">
                <a:solidFill>
                  <a:prstClr val="black"/>
                </a:solidFill>
              </a:endParaRPr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800">
                <a:solidFill>
                  <a:prstClr val="black"/>
                </a:solidFill>
              </a:endParaRPr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>
                <a:solidFill>
                  <a:prstClr val="white"/>
                </a:solidFill>
              </a:endParaRPr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>
                <a:solidFill>
                  <a:prstClr val="white"/>
                </a:solidFill>
              </a:endParaRPr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>
                <a:solidFill>
                  <a:prstClr val="white"/>
                </a:solidFill>
              </a:endParaRPr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>
                <a:solidFill>
                  <a:prstClr val="white"/>
                </a:solidFill>
              </a:endParaRPr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>
                <a:solidFill>
                  <a:prstClr val="white"/>
                </a:solidFill>
              </a:endParaRPr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>
                <a:solidFill>
                  <a:prstClr val="white"/>
                </a:solidFill>
              </a:endParaRPr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>
                <a:solidFill>
                  <a:prstClr val="white"/>
                </a:solidFill>
              </a:endParaRPr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>
                <a:solidFill>
                  <a:prstClr val="white"/>
                </a:solidFill>
              </a:endParaRPr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>
                <a:solidFill>
                  <a:prstClr val="white"/>
                </a:solidFill>
              </a:endParaRPr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>
                <a:solidFill>
                  <a:prstClr val="white"/>
                </a:solidFill>
              </a:endParaRPr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>
                <a:solidFill>
                  <a:prstClr val="white"/>
                </a:solidFill>
              </a:endParaRPr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>
                <a:solidFill>
                  <a:prstClr val="white"/>
                </a:solidFill>
              </a:endParaRPr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>
                <a:solidFill>
                  <a:prstClr val="white"/>
                </a:solidFill>
              </a:endParaRPr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>
                <a:solidFill>
                  <a:prstClr val="white"/>
                </a:solidFill>
              </a:endParaRPr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>
                <a:solidFill>
                  <a:prstClr val="white"/>
                </a:solidFill>
              </a:endParaRPr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>
                <a:solidFill>
                  <a:prstClr val="white"/>
                </a:solidFill>
              </a:endParaRPr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>
                <a:solidFill>
                  <a:prstClr val="white"/>
                </a:solidFill>
              </a:endParaRPr>
            </a:p>
          </p:txBody>
        </p:sp>
      </p:grpSp>
      <p:sp>
        <p:nvSpPr>
          <p:cNvPr id="66" name="Rectangle 65"/>
          <p:cNvSpPr/>
          <p:nvPr/>
        </p:nvSpPr>
        <p:spPr>
          <a:xfrm>
            <a:off x="609600" y="333488"/>
            <a:ext cx="10972800" cy="618564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70" name="Rectangle 69"/>
          <p:cNvSpPr/>
          <p:nvPr/>
        </p:nvSpPr>
        <p:spPr>
          <a:xfrm>
            <a:off x="6081656" y="-21511"/>
            <a:ext cx="4905488" cy="699244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71" name="Rectangle 70"/>
          <p:cNvSpPr/>
          <p:nvPr/>
        </p:nvSpPr>
        <p:spPr>
          <a:xfrm>
            <a:off x="6198795" y="-21510"/>
            <a:ext cx="46736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91320" y="1027664"/>
            <a:ext cx="9366325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91323" y="2323652"/>
            <a:ext cx="9036423" cy="35089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996517" y="22449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EFEFE"/>
                </a:solidFill>
              </a:defRPr>
            </a:lvl1pPr>
          </a:lstStyle>
          <a:p>
            <a:fld id="{430C4540-C27F-44C5-987A-5A5F4E0B2066}" type="datetime1">
              <a:rPr lang="en-US" smtClean="0"/>
              <a:t>4/13/2017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188597" y="5852161"/>
            <a:ext cx="466953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endParaRPr lang="en-US">
              <a:solidFill>
                <a:srgbClr val="94C6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198795" y="224492"/>
            <a:ext cx="177620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EFEFE"/>
                </a:solidFill>
              </a:defRPr>
            </a:lvl1pPr>
          </a:lstStyle>
          <a:p>
            <a:fld id="{7D502BA2-6B2A-4ED1-AF36-7DCDB34645A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87875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hf hdr="0" ftr="0" dt="0"/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471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3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8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3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9459" y="152400"/>
            <a:ext cx="3565656" cy="24679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Rectangle 7"/>
          <p:cNvSpPr/>
          <p:nvPr/>
        </p:nvSpPr>
        <p:spPr>
          <a:xfrm>
            <a:off x="1694792" y="2895601"/>
            <a:ext cx="4096408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 dirty="0">
                <a:solidFill>
                  <a:srgbClr val="002060"/>
                </a:solidFill>
                <a:latin typeface="Baskerville Old Face" panose="02020602080505020303" pitchFamily="18" charset="0"/>
              </a:rPr>
              <a:t>EPHRAIM MOGALE LOCAL MUNICIPALITY </a:t>
            </a:r>
            <a:endParaRPr lang="en-US" sz="4000" dirty="0">
              <a:solidFill>
                <a:prstClr val="black"/>
              </a:solidFill>
              <a:latin typeface="Baskerville Old Face" panose="02020602080505020303" pitchFamily="18" charset="0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4528" y="683115"/>
            <a:ext cx="872490" cy="703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502BA2-6B2A-4ED1-AF36-7DCDB34645AE}" type="slidenum">
              <a:rPr lang="en-US" smtClean="0">
                <a:solidFill>
                  <a:srgbClr val="94C600"/>
                </a:solidFill>
              </a:rPr>
              <a:pPr/>
              <a:t>1</a:t>
            </a:fld>
            <a:endParaRPr lang="en-US">
              <a:solidFill>
                <a:srgbClr val="94C600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850626" y="2395980"/>
            <a:ext cx="3352800" cy="3323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>
                <a:latin typeface="Aharoni" panose="02010803020104030203" pitchFamily="2" charset="-79"/>
                <a:cs typeface="Aharoni" panose="02010803020104030203" pitchFamily="2" charset="-79"/>
              </a:rPr>
              <a:t>PERFORMANCE REVIEW</a:t>
            </a:r>
          </a:p>
          <a:p>
            <a:pPr algn="ctr"/>
            <a:endParaRPr lang="en-US" dirty="0" smtClean="0"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pPr algn="ctr"/>
            <a:r>
              <a:rPr lang="en-US" dirty="0" smtClean="0">
                <a:latin typeface="Aharoni" panose="02010803020104030203" pitchFamily="2" charset="-79"/>
                <a:cs typeface="Aharoni" panose="02010803020104030203" pitchFamily="2" charset="-79"/>
              </a:rPr>
              <a:t>THIRD QUARTER</a:t>
            </a:r>
          </a:p>
          <a:p>
            <a:pPr algn="ctr"/>
            <a:r>
              <a:rPr lang="en-US" dirty="0" smtClean="0">
                <a:latin typeface="Aharoni" panose="02010803020104030203" pitchFamily="2" charset="-79"/>
                <a:cs typeface="Aharoni" panose="02010803020104030203" pitchFamily="2" charset="-79"/>
              </a:rPr>
              <a:t> PERFORMANCE REPORT </a:t>
            </a:r>
            <a:endParaRPr lang="en-US" dirty="0"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pPr algn="ctr"/>
            <a:r>
              <a:rPr lang="en-US" dirty="0" smtClean="0">
                <a:latin typeface="Aharoni" panose="02010803020104030203" pitchFamily="2" charset="-79"/>
                <a:cs typeface="Aharoni" panose="02010803020104030203" pitchFamily="2" charset="-79"/>
              </a:rPr>
              <a:t>2016/17</a:t>
            </a:r>
            <a:endParaRPr lang="en-US" dirty="0"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pPr algn="ctr"/>
            <a:r>
              <a:rPr lang="en-US" dirty="0" smtClean="0">
                <a:latin typeface="Aharoni" panose="02010803020104030203" pitchFamily="2" charset="-79"/>
                <a:cs typeface="Aharoni" panose="02010803020104030203" pitchFamily="2" charset="-79"/>
              </a:rPr>
              <a:t>Date: </a:t>
            </a:r>
            <a:endParaRPr lang="en-US" dirty="0"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pPr algn="ctr"/>
            <a:r>
              <a:rPr lang="en-US" sz="2400" dirty="0" smtClean="0">
                <a:latin typeface="Aharoni" panose="02010803020104030203" pitchFamily="2" charset="-79"/>
                <a:cs typeface="Aharoni" panose="02010803020104030203" pitchFamily="2" charset="-79"/>
              </a:rPr>
              <a:t>APRIL 2017</a:t>
            </a:r>
            <a:endParaRPr lang="en-US" sz="2000" dirty="0"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pPr algn="ctr"/>
            <a:endParaRPr lang="en-US" dirty="0"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pPr algn="ctr"/>
            <a:r>
              <a:rPr lang="en-US" dirty="0" smtClean="0">
                <a:latin typeface="Aharoni" panose="02010803020104030203" pitchFamily="2" charset="-79"/>
                <a:cs typeface="Aharoni" panose="02010803020104030203" pitchFamily="2" charset="-79"/>
              </a:rPr>
              <a:t>Venue :  </a:t>
            </a:r>
            <a:endParaRPr lang="en-US" dirty="0"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pPr algn="ctr"/>
            <a:endParaRPr lang="en-US" dirty="0"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pPr algn="ctr"/>
            <a:r>
              <a:rPr lang="en-US" dirty="0">
                <a:latin typeface="Aharoni" panose="02010803020104030203" pitchFamily="2" charset="-79"/>
                <a:cs typeface="Aharoni" panose="02010803020104030203" pitchFamily="2" charset="-79"/>
              </a:rPr>
              <a:t>Time: </a:t>
            </a:r>
            <a:r>
              <a:rPr lang="en-US" sz="2400" dirty="0" smtClean="0">
                <a:latin typeface="Aharoni" panose="02010803020104030203" pitchFamily="2" charset="-79"/>
                <a:cs typeface="Aharoni" panose="02010803020104030203" pitchFamily="2" charset="-79"/>
              </a:rPr>
              <a:t>08:00</a:t>
            </a:r>
            <a:r>
              <a:rPr lang="en-US" sz="2000" dirty="0" smtClean="0">
                <a:latin typeface="Aharoni" panose="02010803020104030203" pitchFamily="2" charset="-79"/>
                <a:cs typeface="Aharoni" panose="02010803020104030203" pitchFamily="2" charset="-79"/>
              </a:rPr>
              <a:t>am</a:t>
            </a:r>
            <a:r>
              <a:rPr lang="en-US" sz="2400" dirty="0" smtClean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endParaRPr lang="en-US" sz="2400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35672802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057400" y="914400"/>
            <a:ext cx="84582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defRPr/>
            </a:pPr>
            <a:endParaRPr lang="en-ZA" altLang="en-US" u="sng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096000" y="1"/>
            <a:ext cx="3733800" cy="923330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002060"/>
                </a:solidFill>
              </a:rPr>
              <a:t>EPMLM 2016/2017   </a:t>
            </a:r>
            <a:r>
              <a:rPr lang="en-US" b="1" dirty="0" smtClean="0">
                <a:solidFill>
                  <a:srgbClr val="002060"/>
                </a:solidFill>
              </a:rPr>
              <a:t>Third Quarter </a:t>
            </a:r>
            <a:r>
              <a:rPr lang="en-US" b="1" dirty="0">
                <a:solidFill>
                  <a:srgbClr val="002060"/>
                </a:solidFill>
              </a:rPr>
              <a:t>EXCO LEKGOTLA AGENDA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752600" y="138499"/>
            <a:ext cx="4343400" cy="369332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002060"/>
                </a:solidFill>
              </a:rPr>
              <a:t>MUNICIPAL MANAGER’S OVERVIEW </a:t>
            </a:r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29800" y="14786"/>
            <a:ext cx="838200" cy="627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39042762"/>
              </p:ext>
            </p:extLst>
          </p:nvPr>
        </p:nvGraphicFramePr>
        <p:xfrm>
          <a:off x="1909329" y="1496291"/>
          <a:ext cx="8578932" cy="251756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289466"/>
                <a:gridCol w="4289466"/>
              </a:tblGrid>
              <a:tr h="595637"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ZA" altLang="en-US" sz="2800" u="none" dirty="0" smtClean="0">
                          <a:solidFill>
                            <a:prstClr val="black"/>
                          </a:solidFill>
                          <a:latin typeface="Agency FB" panose="020B0503020202020204" pitchFamily="34" charset="0"/>
                          <a:cs typeface="Arial" panose="020B0604020202020204" pitchFamily="34" charset="0"/>
                        </a:rPr>
                        <a:t>BURSARIES</a:t>
                      </a:r>
                      <a:endParaRPr lang="en-ZA" altLang="en-US" sz="2800" u="none" dirty="0" smtClean="0">
                        <a:solidFill>
                          <a:prstClr val="black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35" marR="91435" marT="45724" marB="45724"/>
                </a:tc>
                <a:tc hMerge="1">
                  <a:txBody>
                    <a:bodyPr/>
                    <a:lstStyle/>
                    <a:p>
                      <a:endParaRPr lang="en-ZA" sz="20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35" marR="91435" marT="45724" marB="45724"/>
                </a:tc>
              </a:tr>
              <a:tr h="730657">
                <a:tc>
                  <a:txBody>
                    <a:bodyPr/>
                    <a:lstStyle/>
                    <a:p>
                      <a:r>
                        <a:rPr lang="en-ZA" sz="20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Number</a:t>
                      </a:r>
                      <a:r>
                        <a:rPr lang="en-ZA" sz="2000" b="1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of beneficiaries from previous years</a:t>
                      </a:r>
                      <a:endParaRPr lang="en-ZA" sz="20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35" marR="91435" marT="45724" marB="45724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ZA" sz="20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Number</a:t>
                      </a:r>
                      <a:r>
                        <a:rPr lang="en-ZA" sz="2000" b="1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of beneficiaries in 2016 calendar year</a:t>
                      </a:r>
                      <a:endParaRPr lang="en-ZA" sz="20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35" marR="91435" marT="45724" marB="45724">
                    <a:solidFill>
                      <a:schemeClr val="bg2"/>
                    </a:solidFill>
                  </a:tcPr>
                </a:tc>
              </a:tr>
              <a:tr h="595637">
                <a:tc>
                  <a:txBody>
                    <a:bodyPr/>
                    <a:lstStyle/>
                    <a:p>
                      <a:r>
                        <a:rPr lang="en-ZA" b="0" dirty="0" smtClean="0">
                          <a:solidFill>
                            <a:schemeClr val="tx1"/>
                          </a:solidFill>
                          <a:latin typeface="Agency FB" panose="020B0503020202020204" pitchFamily="34" charset="0"/>
                        </a:rPr>
                        <a:t>18</a:t>
                      </a:r>
                      <a:endParaRPr lang="en-ZA" b="0" dirty="0">
                        <a:solidFill>
                          <a:schemeClr val="tx1"/>
                        </a:solidFill>
                        <a:latin typeface="Agency FB" panose="020B0503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b="0" dirty="0" smtClean="0">
                          <a:solidFill>
                            <a:schemeClr val="tx1"/>
                          </a:solidFill>
                          <a:latin typeface="Agency FB" panose="020B0503020202020204" pitchFamily="34" charset="0"/>
                        </a:rPr>
                        <a:t>16</a:t>
                      </a:r>
                      <a:endParaRPr lang="en-ZA" b="0" dirty="0">
                        <a:solidFill>
                          <a:schemeClr val="tx1"/>
                        </a:solidFill>
                        <a:latin typeface="Agency FB" panose="020B0503020202020204" pitchFamily="34" charset="0"/>
                      </a:endParaRPr>
                    </a:p>
                  </a:txBody>
                  <a:tcPr/>
                </a:tc>
              </a:tr>
              <a:tr h="595637">
                <a:tc>
                  <a:txBody>
                    <a:bodyPr/>
                    <a:lstStyle/>
                    <a:p>
                      <a:endParaRPr lang="en-ZA" dirty="0">
                        <a:latin typeface="Agency FB" panose="020B0503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ZA" dirty="0">
                        <a:solidFill>
                          <a:schemeClr val="tx1"/>
                        </a:solidFill>
                        <a:latin typeface="Agency FB" panose="020B0503020202020204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CFC26-62B4-4113-B485-962636936649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03659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057400" y="914400"/>
            <a:ext cx="84582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defRPr/>
            </a:pPr>
            <a:endParaRPr lang="en-ZA" altLang="en-US" u="sng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defRPr/>
            </a:pPr>
            <a:endParaRPr lang="en-ZA" altLang="en-US" u="sng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096000" y="1"/>
            <a:ext cx="3733800" cy="923330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002060"/>
                </a:solidFill>
              </a:rPr>
              <a:t>EPMLM 2016/2017   </a:t>
            </a:r>
            <a:r>
              <a:rPr lang="en-US" b="1" dirty="0" smtClean="0">
                <a:solidFill>
                  <a:srgbClr val="002060"/>
                </a:solidFill>
              </a:rPr>
              <a:t>Third Quarter </a:t>
            </a:r>
            <a:r>
              <a:rPr lang="en-US" b="1" dirty="0">
                <a:solidFill>
                  <a:srgbClr val="002060"/>
                </a:solidFill>
              </a:rPr>
              <a:t>EXCO LEKGOTLA AGENDA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752600" y="138499"/>
            <a:ext cx="4343400" cy="369332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002060"/>
                </a:solidFill>
              </a:rPr>
              <a:t>MUNICIPAL MANAGER’S OVERVIEW </a:t>
            </a:r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29800" y="14786"/>
            <a:ext cx="838200" cy="627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64169254"/>
              </p:ext>
            </p:extLst>
          </p:nvPr>
        </p:nvGraphicFramePr>
        <p:xfrm>
          <a:off x="1791195" y="1579419"/>
          <a:ext cx="8609610" cy="231568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38118"/>
                <a:gridCol w="4771492"/>
              </a:tblGrid>
              <a:tr h="771896">
                <a:tc gridSpan="2"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PROGRESS ON AG MATTERS</a:t>
                      </a:r>
                      <a:endParaRPr lang="en-GB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</a:tr>
              <a:tr h="771896">
                <a:tc>
                  <a:txBody>
                    <a:bodyPr/>
                    <a:lstStyle/>
                    <a:p>
                      <a:r>
                        <a:rPr lang="en-ZA" b="1" dirty="0" smtClean="0">
                          <a:latin typeface="Agency FB" panose="020B0503020202020204" pitchFamily="34" charset="0"/>
                        </a:rPr>
                        <a:t>NO OF ISSUES RAISED</a:t>
                      </a:r>
                      <a:endParaRPr lang="en-ZA" b="1" dirty="0">
                        <a:latin typeface="Agency FB" panose="020B0503020202020204" pitchFamily="34" charset="0"/>
                      </a:endParaRPr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ZA" b="1" dirty="0" smtClean="0">
                          <a:latin typeface="Agency FB" panose="020B0503020202020204" pitchFamily="34" charset="0"/>
                        </a:rPr>
                        <a:t>NUMBER OF ISSUES RESOLVED</a:t>
                      </a:r>
                      <a:endParaRPr lang="en-ZA" b="1" dirty="0">
                        <a:latin typeface="Agency FB" panose="020B0503020202020204" pitchFamily="34" charset="0"/>
                      </a:endParaRPr>
                    </a:p>
                  </a:txBody>
                  <a:tcPr>
                    <a:solidFill>
                      <a:schemeClr val="bg2"/>
                    </a:solidFill>
                  </a:tcPr>
                </a:tc>
              </a:tr>
              <a:tr h="771896">
                <a:tc>
                  <a:txBody>
                    <a:bodyPr/>
                    <a:lstStyle/>
                    <a:p>
                      <a:pPr algn="l"/>
                      <a:r>
                        <a:rPr lang="en-ZA" dirty="0" smtClean="0">
                          <a:latin typeface="Agency FB" panose="020B0503020202020204" pitchFamily="34" charset="0"/>
                        </a:rPr>
                        <a:t>84</a:t>
                      </a:r>
                      <a:endParaRPr lang="en-ZA" dirty="0">
                        <a:latin typeface="Agency FB" panose="020B0503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ZA" dirty="0" smtClean="0">
                          <a:solidFill>
                            <a:schemeClr val="tx1"/>
                          </a:solidFill>
                          <a:latin typeface="Agency FB" panose="020B0503020202020204" pitchFamily="34" charset="0"/>
                        </a:rPr>
                        <a:t>29</a:t>
                      </a:r>
                      <a:endParaRPr lang="en-ZA" dirty="0">
                        <a:solidFill>
                          <a:schemeClr val="tx1"/>
                        </a:solidFill>
                        <a:latin typeface="Agency FB" panose="020B0503020202020204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CFC26-62B4-4113-B485-962636936649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72233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 idx="4294967295"/>
          </p:nvPr>
        </p:nvSpPr>
        <p:spPr>
          <a:xfrm>
            <a:off x="0" y="274638"/>
            <a:ext cx="10972800" cy="1143000"/>
          </a:xfrm>
        </p:spPr>
        <p:txBody>
          <a:bodyPr/>
          <a:lstStyle/>
          <a:p>
            <a:pPr eaLnBrk="1" hangingPunct="1"/>
            <a:r>
              <a:rPr lang="en-ZA" altLang="en-US" smtClean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</a:p>
        </p:txBody>
      </p:sp>
      <p:graphicFrame>
        <p:nvGraphicFramePr>
          <p:cNvPr id="2" name="Content Placeholder 1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1371952098"/>
              </p:ext>
            </p:extLst>
          </p:nvPr>
        </p:nvGraphicFramePr>
        <p:xfrm>
          <a:off x="772732" y="927281"/>
          <a:ext cx="10676585" cy="534985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36687"/>
                <a:gridCol w="1504336"/>
                <a:gridCol w="1104617"/>
                <a:gridCol w="1201400"/>
                <a:gridCol w="1098841"/>
                <a:gridCol w="1230704"/>
              </a:tblGrid>
              <a:tr h="577041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600" b="1" kern="1200" dirty="0">
                          <a:solidFill>
                            <a:schemeClr val="tx1"/>
                          </a:solidFill>
                          <a:effectLst/>
                          <a:latin typeface="Agency FB" panose="020B0503020202020204" pitchFamily="34" charset="0"/>
                          <a:ea typeface="Times New Roman" panose="02020603050405020304" pitchFamily="18" charset="0"/>
                        </a:rPr>
                        <a:t>KPA</a:t>
                      </a:r>
                      <a:endParaRPr lang="en-ZA" sz="16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600" b="1" kern="1200">
                          <a:solidFill>
                            <a:schemeClr val="tx1"/>
                          </a:solidFill>
                          <a:effectLst/>
                          <a:latin typeface="Agency FB" panose="020B0503020202020204" pitchFamily="34" charset="0"/>
                          <a:ea typeface="Times New Roman" panose="02020603050405020304" pitchFamily="18" charset="0"/>
                        </a:rPr>
                        <a:t>Number of KPI’s</a:t>
                      </a:r>
                      <a:endParaRPr lang="en-ZA" sz="16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600" b="1" kern="1200">
                          <a:solidFill>
                            <a:schemeClr val="tx1"/>
                          </a:solidFill>
                          <a:effectLst/>
                          <a:latin typeface="Agency FB" panose="020B0503020202020204" pitchFamily="34" charset="0"/>
                          <a:ea typeface="Times New Roman" panose="02020603050405020304" pitchFamily="18" charset="0"/>
                        </a:rPr>
                        <a:t>Achieved</a:t>
                      </a:r>
                      <a:endParaRPr lang="en-ZA" sz="16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600" b="1" kern="1200" dirty="0">
                          <a:solidFill>
                            <a:schemeClr val="tx1"/>
                          </a:solidFill>
                          <a:effectLst/>
                          <a:latin typeface="Agency FB" panose="020B0503020202020204" pitchFamily="34" charset="0"/>
                          <a:ea typeface="Times New Roman" panose="02020603050405020304" pitchFamily="18" charset="0"/>
                        </a:rPr>
                        <a:t>Not Achieved </a:t>
                      </a:r>
                      <a:endParaRPr lang="en-ZA" sz="16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600" b="1" kern="1200">
                          <a:solidFill>
                            <a:schemeClr val="tx1"/>
                          </a:solidFill>
                          <a:effectLst/>
                          <a:latin typeface="Agency FB" panose="020B0503020202020204" pitchFamily="34" charset="0"/>
                          <a:ea typeface="Times New Roman" panose="02020603050405020304" pitchFamily="18" charset="0"/>
                        </a:rPr>
                        <a:t>% Achieved</a:t>
                      </a:r>
                      <a:endParaRPr lang="en-ZA" sz="16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600" b="1" kern="1200" dirty="0">
                          <a:solidFill>
                            <a:schemeClr val="tx1"/>
                          </a:solidFill>
                          <a:effectLst/>
                          <a:latin typeface="Agency FB" panose="020B0503020202020204" pitchFamily="34" charset="0"/>
                          <a:ea typeface="Times New Roman" panose="02020603050405020304" pitchFamily="18" charset="0"/>
                        </a:rPr>
                        <a:t>% Not Achieved</a:t>
                      </a:r>
                      <a:endParaRPr lang="en-ZA" sz="16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</a:endParaRPr>
                    </a:p>
                  </a:txBody>
                  <a:tcPr marL="0" marR="0" marT="0" marB="0"/>
                </a:tc>
              </a:tr>
              <a:tr h="577041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400" b="1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KPA 1: Spatial Rationale</a:t>
                      </a:r>
                      <a:endParaRPr lang="en-ZA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400" b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15</a:t>
                      </a:r>
                      <a:endParaRPr lang="en-GB" sz="1400" b="1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400" b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12</a:t>
                      </a:r>
                      <a:endParaRPr lang="en-GB" sz="1400" b="1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400" b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03</a:t>
                      </a:r>
                      <a:endParaRPr lang="en-GB" sz="1400" b="1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400" b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80%</a:t>
                      </a:r>
                      <a:endParaRPr lang="en-GB" sz="1400" b="1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400" b="1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20%</a:t>
                      </a:r>
                      <a:endParaRPr lang="en-ZA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</a:tr>
              <a:tr h="577041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400" b="1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KPA 2: Basic Service Delivery</a:t>
                      </a:r>
                      <a:endParaRPr lang="en-ZA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400" b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19</a:t>
                      </a:r>
                      <a:endParaRPr lang="en-GB" sz="1400" b="1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400" b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12</a:t>
                      </a:r>
                      <a:endParaRPr lang="en-GB" sz="1400" b="1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400" b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07</a:t>
                      </a:r>
                      <a:endParaRPr lang="en-GB" sz="1400" b="1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400" b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63.1%</a:t>
                      </a:r>
                      <a:endParaRPr lang="en-GB" sz="1400" b="1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400" b="1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36.9%</a:t>
                      </a:r>
                      <a:endParaRPr lang="en-ZA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</a:tr>
              <a:tr h="577041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400" b="1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KPA3: Local Economic Development</a:t>
                      </a:r>
                      <a:endParaRPr lang="en-ZA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400" b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06</a:t>
                      </a:r>
                      <a:endParaRPr lang="en-GB" sz="1400" b="1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400" b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03</a:t>
                      </a:r>
                      <a:endParaRPr lang="en-GB" sz="1400" b="1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400" b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03</a:t>
                      </a:r>
                      <a:endParaRPr lang="en-GB" sz="1400" b="1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400" b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50%</a:t>
                      </a:r>
                      <a:endParaRPr lang="en-GB" sz="1400" b="1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400" b="1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50%</a:t>
                      </a:r>
                      <a:endParaRPr lang="en-ZA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</a:tr>
              <a:tr h="577041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400" b="1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KPA 4: Municipal Transformation and Institutional Development </a:t>
                      </a:r>
                      <a:endParaRPr lang="en-ZA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400" b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18</a:t>
                      </a:r>
                      <a:endParaRPr lang="en-GB" sz="1400" b="1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400" b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17</a:t>
                      </a:r>
                      <a:endParaRPr lang="en-GB" sz="1400" b="1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400" b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01</a:t>
                      </a:r>
                      <a:endParaRPr lang="en-GB" sz="1400" b="1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400" b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94.4%</a:t>
                      </a:r>
                      <a:endParaRPr lang="en-GB" sz="1400" b="1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400" b="1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5.6%</a:t>
                      </a:r>
                      <a:endParaRPr lang="en-ZA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</a:tr>
              <a:tr h="577041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400" b="1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KPA 5: Financial Viability</a:t>
                      </a:r>
                      <a:endParaRPr lang="en-ZA" sz="14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400" b="1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18</a:t>
                      </a:r>
                      <a:endParaRPr lang="en-GB" sz="14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400" b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15</a:t>
                      </a:r>
                      <a:endParaRPr lang="en-GB" sz="1400" b="1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400" b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03</a:t>
                      </a:r>
                      <a:endParaRPr lang="en-GB" sz="1400" b="1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400" b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83.3%</a:t>
                      </a:r>
                      <a:endParaRPr lang="en-GB" sz="1400" b="1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400" b="1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16.7%</a:t>
                      </a:r>
                      <a:endParaRPr lang="en-ZA" sz="14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</a:tr>
              <a:tr h="870292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400" b="1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KPA 6: Good governance and public participation</a:t>
                      </a:r>
                      <a:endParaRPr lang="en-ZA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400" b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24</a:t>
                      </a:r>
                      <a:endParaRPr lang="en-GB" sz="1400" b="1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400" b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21</a:t>
                      </a:r>
                      <a:endParaRPr lang="en-GB" sz="1400" b="1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400" b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03</a:t>
                      </a:r>
                      <a:endParaRPr lang="en-GB" sz="1400" b="1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400" b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87.5%</a:t>
                      </a:r>
                      <a:endParaRPr lang="en-GB" sz="1400" b="1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400" b="1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12.5%</a:t>
                      </a:r>
                      <a:endParaRPr lang="en-ZA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</a:tr>
              <a:tr h="1012189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ZA" sz="1400" b="1" kern="1200" dirty="0" smtClean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400" b="1" kern="12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TOTAL</a:t>
                      </a:r>
                      <a:endParaRPr lang="en-ZA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400" b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15</a:t>
                      </a:r>
                      <a:endParaRPr lang="en-GB" sz="1400" b="1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400" b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12</a:t>
                      </a:r>
                      <a:endParaRPr lang="en-GB" sz="1400" b="1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400" b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03</a:t>
                      </a:r>
                      <a:endParaRPr lang="en-GB" sz="1400" b="1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400" b="1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80%</a:t>
                      </a:r>
                      <a:endParaRPr lang="en-GB" sz="14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400" b="1" kern="12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20%</a:t>
                      </a:r>
                    </a:p>
                  </a:txBody>
                  <a:tcPr marL="0" marR="0" marT="0" marB="0" anchor="ctr"/>
                </a:tc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6096000" y="1"/>
            <a:ext cx="4089998" cy="646331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b="1" kern="0" dirty="0" smtClean="0">
                <a:solidFill>
                  <a:srgbClr val="002060"/>
                </a:solidFill>
              </a:rPr>
              <a:t>EPMLM 2016/2017 Third Quarter</a:t>
            </a:r>
            <a:r>
              <a:rPr lang="en-US" b="1" dirty="0" smtClean="0">
                <a:solidFill>
                  <a:srgbClr val="002060"/>
                </a:solidFill>
              </a:rPr>
              <a:t> PERFORMANCE  REVIEW</a:t>
            </a:r>
            <a:endParaRPr lang="en-US" b="1" kern="0" dirty="0">
              <a:solidFill>
                <a:srgbClr val="00206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65798" y="3267"/>
            <a:ext cx="4343400" cy="369332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b="1" kern="0" dirty="0">
                <a:solidFill>
                  <a:srgbClr val="002060"/>
                </a:solidFill>
              </a:rPr>
              <a:t>MUNICIPAL MANAGER’S OVERVEIW </a:t>
            </a: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85998" y="19269"/>
            <a:ext cx="838200" cy="627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CFC26-62B4-4113-B485-962636936649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7960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729205" y="1722084"/>
            <a:ext cx="10544537" cy="44771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en-ZA" sz="8500" b="1" dirty="0" smtClean="0">
                <a:ln w="9525" cap="flat" cmpd="sng" algn="ctr">
                  <a:solidFill>
                    <a:srgbClr val="FFFFFF"/>
                  </a:solidFill>
                  <a:prstDash val="solid"/>
                  <a:round/>
                </a:ln>
                <a:solidFill>
                  <a:srgbClr val="385723"/>
                </a:solidFill>
                <a:effectLst>
                  <a:outerShdw blurRad="12700" dist="38100" dir="2700000" algn="tl">
                    <a:prstClr val="white">
                      <a:lumMod val="50000"/>
                    </a:prstClr>
                  </a:outerShdw>
                </a:effectLst>
                <a:latin typeface="Arial" panose="020B0604020202020204" pitchFamily="34" charset="0"/>
                <a:ea typeface="Calibri" panose="020F0502020204030204" pitchFamily="34" charset="0"/>
              </a:rPr>
              <a:t>MUNICIPAL MANAGER’S OFFICE</a:t>
            </a:r>
            <a:endParaRPr lang="en-ZA" sz="1200" dirty="0">
              <a:solidFill>
                <a:prstClr val="black"/>
              </a:solidFill>
              <a:latin typeface="Arial" panose="020B0604020202020204" pitchFamily="34" charset="0"/>
              <a:ea typeface="Calibri" panose="020F0502020204030204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588828" y="4902002"/>
            <a:ext cx="6293223" cy="596232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 sz="4000" b="1" dirty="0">
              <a:solidFill>
                <a:prstClr val="black"/>
              </a:solidFill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17394" y="-30402"/>
            <a:ext cx="812873" cy="7071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6096000" y="1"/>
            <a:ext cx="4021394" cy="646331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002060"/>
                </a:solidFill>
              </a:rPr>
              <a:t>EPMLM 2016/2017 Third Quarter PERFORMANCE  REVIEW</a:t>
            </a:r>
            <a:endParaRPr lang="en-US" b="1" dirty="0">
              <a:solidFill>
                <a:srgbClr val="002060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CFC26-62B4-4113-B485-962636936649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30743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588828" y="4902002"/>
            <a:ext cx="6293223" cy="596232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 sz="4000" b="1" dirty="0">
              <a:solidFill>
                <a:prstClr val="black"/>
              </a:solidFill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17394" y="-30402"/>
            <a:ext cx="812873" cy="7071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6096000" y="1"/>
            <a:ext cx="4021394" cy="646331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002060"/>
                </a:solidFill>
              </a:rPr>
              <a:t>EPMLM 2016/2017 Third Quarter PERFORMANCE  REVIEW</a:t>
            </a:r>
            <a:endParaRPr lang="en-US" b="1" dirty="0">
              <a:solidFill>
                <a:srgbClr val="002060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CFC26-62B4-4113-B485-962636936649}" type="slidenum">
              <a:rPr lang="en-US" smtClean="0"/>
              <a:pPr/>
              <a:t>14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511520" y="-258"/>
            <a:ext cx="3103478" cy="3886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indent="-630555">
              <a:lnSpc>
                <a:spcPct val="107000"/>
              </a:lnSpc>
              <a:spcAft>
                <a:spcPts val="0"/>
              </a:spcAft>
            </a:pPr>
            <a:r>
              <a:rPr lang="en-ZA" b="1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KPA 2 - Basic Service Delivery </a:t>
            </a:r>
            <a:endParaRPr lang="en-ZA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24960730"/>
              </p:ext>
            </p:extLst>
          </p:nvPr>
        </p:nvGraphicFramePr>
        <p:xfrm>
          <a:off x="785967" y="1162482"/>
          <a:ext cx="10507468" cy="5238317"/>
        </p:xfrm>
        <a:graphic>
          <a:graphicData uri="http://schemas.openxmlformats.org/drawingml/2006/table">
            <a:tbl>
              <a:tblPr/>
              <a:tblGrid>
                <a:gridCol w="956847"/>
                <a:gridCol w="956847"/>
                <a:gridCol w="1403138"/>
                <a:gridCol w="503416"/>
                <a:gridCol w="503416"/>
                <a:gridCol w="585534"/>
                <a:gridCol w="585534"/>
                <a:gridCol w="578393"/>
                <a:gridCol w="578393"/>
                <a:gridCol w="1185347"/>
                <a:gridCol w="1485256"/>
                <a:gridCol w="1185347"/>
              </a:tblGrid>
              <a:tr h="273331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ZA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Strategic Objective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ZA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Priority Programme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ZA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KPI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ZA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IDP Ref No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ZA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Budget R 000's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ZA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Baseline 2014/15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ZA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Annual Target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 gridSpan="5">
                  <a:txBody>
                    <a:bodyPr/>
                    <a:lstStyle/>
                    <a:p>
                      <a:pPr algn="ctr" fontAlgn="ctr"/>
                      <a:r>
                        <a:rPr lang="en-ZA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2016/17 </a:t>
                      </a:r>
                      <a:r>
                        <a:rPr lang="en-ZA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Third Quarter</a:t>
                      </a:r>
                      <a:endParaRPr lang="en-ZA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</a:tr>
              <a:tr h="260314"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Target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Actual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Achievements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Challenges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Corrective Action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</a:tr>
              <a:tr h="1008580">
                <a:tc>
                  <a:txBody>
                    <a:bodyPr/>
                    <a:lstStyle/>
                    <a:p>
                      <a:pPr algn="l" fontAlgn="t"/>
                      <a:r>
                        <a:rPr lang="en-ZA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Improved community wellbeing through accelerated service delivery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ZA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SCM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ZA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% attendance at scheduled Bid Committee meetings by 30 Jun 2017 (OMM)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FV 07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Oper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New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0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N/A</a:t>
                      </a:r>
                      <a:endParaRPr lang="en-GB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N/A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N/A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N/A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0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N/A</a:t>
                      </a:r>
                      <a:endParaRPr lang="en-GB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75155">
                <a:tc rowSpan="3">
                  <a:txBody>
                    <a:bodyPr/>
                    <a:lstStyle/>
                    <a:p>
                      <a:pPr algn="l" fontAlgn="t"/>
                      <a:r>
                        <a:rPr lang="en-ZA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Plan for the future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algn="l" fontAlgn="t"/>
                      <a:r>
                        <a:rPr lang="en-ZA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Institutional Development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ZA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# of Quarterly institutional Performance Reports submitted to Council per quarter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MTDO 39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63,6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</a:t>
                      </a:r>
                      <a:endParaRPr lang="en-GB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Achieved</a:t>
                      </a:r>
                      <a:endParaRPr lang="en-GB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None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None</a:t>
                      </a:r>
                      <a:endParaRPr lang="en-GB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88126">
                <a:tc vMerge="1">
                  <a:txBody>
                    <a:bodyPr/>
                    <a:lstStyle/>
                    <a:p>
                      <a:pPr algn="l" fontAlgn="t"/>
                      <a:endParaRPr lang="en-ZA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l" fontAlgn="t"/>
                      <a:endParaRPr lang="en-ZA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ZA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# of formal performance reviews conducted with Section 56 employees (bi-annual)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MTDO 37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</a:t>
                      </a:r>
                      <a:endParaRPr lang="en-GB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Achieved</a:t>
                      </a:r>
                      <a:endParaRPr lang="en-GB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None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None</a:t>
                      </a:r>
                      <a:endParaRPr lang="en-GB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32811">
                <a:tc vMerge="1">
                  <a:txBody>
                    <a:bodyPr/>
                    <a:lstStyle/>
                    <a:p>
                      <a:pPr algn="l" fontAlgn="t"/>
                      <a:endParaRPr lang="en-ZA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l" fontAlgn="t"/>
                      <a:endParaRPr lang="en-ZA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ZA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% of KPIs attaining organisational targets by 30 Jun 2017 (Total organisation)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MTDO 38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Oper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78%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0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85%</a:t>
                      </a:r>
                      <a:endParaRPr lang="en-GB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85% 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Achieved </a:t>
                      </a:r>
                      <a:endParaRPr lang="en-GB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None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None </a:t>
                      </a:r>
                      <a:endParaRPr lang="en-GB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006764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588828" y="4902002"/>
            <a:ext cx="6293223" cy="596232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 sz="4000" b="1" dirty="0">
              <a:solidFill>
                <a:prstClr val="black"/>
              </a:solidFill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17394" y="-30402"/>
            <a:ext cx="812873" cy="7071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6096000" y="1"/>
            <a:ext cx="4021394" cy="646331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002060"/>
                </a:solidFill>
              </a:rPr>
              <a:t>EPMLM 2016/2017 Third Quarter PERFORMANCE  REVIEW</a:t>
            </a:r>
            <a:endParaRPr lang="en-US" b="1" dirty="0">
              <a:solidFill>
                <a:srgbClr val="002060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CFC26-62B4-4113-B485-962636936649}" type="slidenum">
              <a:rPr lang="en-US" smtClean="0"/>
              <a:pPr/>
              <a:t>15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511520" y="-258"/>
            <a:ext cx="3365024" cy="3886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indent="-630555">
              <a:lnSpc>
                <a:spcPct val="107000"/>
              </a:lnSpc>
              <a:spcAft>
                <a:spcPts val="0"/>
              </a:spcAft>
            </a:pPr>
            <a:r>
              <a:rPr lang="en-ZA" b="1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KPA 4: Municipal Transformation </a:t>
            </a:r>
            <a:endParaRPr lang="en-ZA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02238856"/>
              </p:ext>
            </p:extLst>
          </p:nvPr>
        </p:nvGraphicFramePr>
        <p:xfrm>
          <a:off x="800715" y="921264"/>
          <a:ext cx="10467052" cy="3662213"/>
        </p:xfrm>
        <a:graphic>
          <a:graphicData uri="http://schemas.openxmlformats.org/drawingml/2006/table">
            <a:tbl>
              <a:tblPr/>
              <a:tblGrid>
                <a:gridCol w="1226265"/>
                <a:gridCol w="838365"/>
                <a:gridCol w="1229394"/>
                <a:gridCol w="441080"/>
                <a:gridCol w="513029"/>
                <a:gridCol w="513029"/>
                <a:gridCol w="513029"/>
                <a:gridCol w="513029"/>
                <a:gridCol w="1038572"/>
                <a:gridCol w="1301344"/>
                <a:gridCol w="1301344"/>
                <a:gridCol w="1038572"/>
              </a:tblGrid>
              <a:tr h="290465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ZA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Strategic Objective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ZA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Priority Programme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ZA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KPI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ZA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IDP Ref No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ZA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Budget R 000's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ZA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Baseline 2014/15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ZA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Annual Target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 gridSpan="5">
                  <a:txBody>
                    <a:bodyPr/>
                    <a:lstStyle/>
                    <a:p>
                      <a:pPr algn="ctr" fontAlgn="ctr"/>
                      <a:r>
                        <a:rPr lang="en-ZA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2016/17 </a:t>
                      </a:r>
                      <a:r>
                        <a:rPr lang="en-ZA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Third Quarter</a:t>
                      </a:r>
                      <a:endParaRPr lang="en-ZA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</a:tr>
              <a:tr h="290465"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Target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Actual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Achievements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Challenges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Corrective Action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</a:tr>
              <a:tr h="825370">
                <a:tc rowSpan="3">
                  <a:txBody>
                    <a:bodyPr/>
                    <a:lstStyle/>
                    <a:p>
                      <a:pPr algn="l" fontAlgn="t"/>
                      <a:r>
                        <a:rPr lang="en-ZA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Build effective and efficient Organization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algn="l" fontAlgn="t"/>
                      <a:r>
                        <a:rPr lang="en-ZA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Good Governance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ZA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# of Risk Management reports submitted to the Risk Management Committee per quarter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GG 10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  <a:endParaRPr lang="en-ZA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0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en-GB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0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Achieved 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0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None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0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None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60020"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ZA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# of Risk Management Committee meetings convened per quarter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GG 20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0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0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0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Achieved 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0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None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0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None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95893"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ZA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% execution of identified risk management plan within prescribed timeframes per quarter (OMM) 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GG 16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Oper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New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100%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100%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0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Achieved</a:t>
                      </a:r>
                      <a:r>
                        <a:rPr lang="en-ZA" sz="1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0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None 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0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None </a:t>
                      </a:r>
                      <a:endParaRPr lang="en-GB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645031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588828" y="4902002"/>
            <a:ext cx="6293223" cy="596232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 sz="4000" b="1" dirty="0">
              <a:solidFill>
                <a:prstClr val="black"/>
              </a:solidFill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17394" y="-30402"/>
            <a:ext cx="812873" cy="7071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6096000" y="1"/>
            <a:ext cx="4021394" cy="646331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002060"/>
                </a:solidFill>
              </a:rPr>
              <a:t>EPMLM 2016/2017 Third Quarter PERFORMANCE  REVIEW</a:t>
            </a:r>
            <a:endParaRPr lang="en-US" b="1" dirty="0">
              <a:solidFill>
                <a:srgbClr val="002060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CFC26-62B4-4113-B485-962636936649}" type="slidenum">
              <a:rPr lang="en-US" smtClean="0"/>
              <a:pPr/>
              <a:t>16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511520" y="-258"/>
            <a:ext cx="4882042" cy="37555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indent="-630555">
              <a:lnSpc>
                <a:spcPct val="107000"/>
              </a:lnSpc>
              <a:spcAft>
                <a:spcPts val="0"/>
              </a:spcAft>
            </a:pPr>
            <a:r>
              <a:rPr lang="en-ZA" b="1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KPA 6: Good Governance and Public </a:t>
            </a:r>
            <a:r>
              <a:rPr lang="en-ZA" b="1" dirty="0" smtClean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Participation</a:t>
            </a:r>
            <a:endParaRPr lang="en-ZA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0980935"/>
              </p:ext>
            </p:extLst>
          </p:nvPr>
        </p:nvGraphicFramePr>
        <p:xfrm>
          <a:off x="858516" y="870822"/>
          <a:ext cx="10365007" cy="4628153"/>
        </p:xfrm>
        <a:graphic>
          <a:graphicData uri="http://schemas.openxmlformats.org/drawingml/2006/table">
            <a:tbl>
              <a:tblPr/>
              <a:tblGrid>
                <a:gridCol w="1215763"/>
                <a:gridCol w="831185"/>
                <a:gridCol w="1218865"/>
                <a:gridCol w="437303"/>
                <a:gridCol w="508636"/>
                <a:gridCol w="508636"/>
                <a:gridCol w="508636"/>
                <a:gridCol w="508636"/>
                <a:gridCol w="1029678"/>
                <a:gridCol w="1290198"/>
                <a:gridCol w="1283996"/>
                <a:gridCol w="1023475"/>
              </a:tblGrid>
              <a:tr h="226631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ZA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Strategic Objective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ZA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Priority Programme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ZA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KPI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ZA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IDP Ref No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ZA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Budget R 000's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ZA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Baseline 2014/15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ZA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Annual Target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 gridSpan="5">
                  <a:txBody>
                    <a:bodyPr/>
                    <a:lstStyle/>
                    <a:p>
                      <a:pPr algn="ctr" fontAlgn="ctr"/>
                      <a:r>
                        <a:rPr lang="en-ZA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2016/17 </a:t>
                      </a:r>
                      <a:r>
                        <a:rPr lang="en-ZA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Third Quarter</a:t>
                      </a:r>
                      <a:endParaRPr lang="en-ZA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</a:tr>
              <a:tr h="226631"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Target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Actual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Achievements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Challenges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Corrective Action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</a:tr>
              <a:tr h="659095">
                <a:tc rowSpan="4">
                  <a:txBody>
                    <a:bodyPr/>
                    <a:lstStyle/>
                    <a:p>
                      <a:pPr algn="l" fontAlgn="t"/>
                      <a:r>
                        <a:rPr lang="en-ZA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Build effective and efficient Organization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4">
                  <a:txBody>
                    <a:bodyPr/>
                    <a:lstStyle/>
                    <a:p>
                      <a:pPr algn="l" fontAlgn="t"/>
                      <a:r>
                        <a:rPr lang="en-ZA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Good Governance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ZA" sz="1000" b="0" i="0" u="none" strike="noStrike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% execution of identified risk management plan within prescribed timeframes per quarter (Total Organisation) </a:t>
                      </a:r>
                      <a:endParaRPr lang="en-ZA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000" b="0" i="0" u="none" strike="noStrike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GG 16</a:t>
                      </a:r>
                      <a:endParaRPr lang="en-ZA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000" b="0" i="0" u="none" strike="noStrike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Oper</a:t>
                      </a:r>
                      <a:endParaRPr lang="en-ZA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000" b="0" i="0" u="none" strike="noStrike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New</a:t>
                      </a:r>
                      <a:endParaRPr lang="en-ZA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000" b="0" i="0" u="none" strike="noStrike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100%</a:t>
                      </a:r>
                      <a:endParaRPr lang="en-ZA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0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100%</a:t>
                      </a:r>
                      <a:endParaRPr lang="en-GB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41% 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0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Not Achieved</a:t>
                      </a:r>
                      <a:r>
                        <a:rPr lang="en-ZA" sz="1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0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Procurement processes in progress.</a:t>
                      </a:r>
                      <a:r>
                        <a:rPr lang="en-ZA" sz="1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0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Finalise and appoint relevant services providers in second quarter.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76894"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ZA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Fraud / Corruption Risk Plan approved by Council by 30 Sept 2016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GG 17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N/A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N/A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-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-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-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01147"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ZA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# of quarterly anti-fraud and corruption awareness campaigns held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GG 17/19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0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0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0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Achieved 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0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None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0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None</a:t>
                      </a:r>
                      <a:endParaRPr lang="en-GB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82450"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ZA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Strategic and Operational Risk Plan approved by Council by 30 Sept 2016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GG 16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N/A</a:t>
                      </a:r>
                      <a:endParaRPr lang="en-GB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N/A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-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-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-</a:t>
                      </a:r>
                      <a:endParaRPr lang="en-GB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223910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588828" y="4902002"/>
            <a:ext cx="6293223" cy="596232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 sz="4000" b="1" dirty="0">
              <a:solidFill>
                <a:prstClr val="black"/>
              </a:solidFill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17394" y="-30402"/>
            <a:ext cx="812873" cy="7071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6096000" y="1"/>
            <a:ext cx="4021394" cy="646331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002060"/>
                </a:solidFill>
              </a:rPr>
              <a:t>EPMLM 2016/2017 Third Quarter PERFORMANCE  REVIEW</a:t>
            </a:r>
            <a:endParaRPr lang="en-US" b="1" dirty="0">
              <a:solidFill>
                <a:srgbClr val="002060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CFC26-62B4-4113-B485-962636936649}" type="slidenum">
              <a:rPr lang="en-US" smtClean="0"/>
              <a:pPr/>
              <a:t>17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511520" y="-258"/>
            <a:ext cx="4882042" cy="37555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indent="-630555">
              <a:lnSpc>
                <a:spcPct val="107000"/>
              </a:lnSpc>
              <a:spcAft>
                <a:spcPts val="0"/>
              </a:spcAft>
            </a:pPr>
            <a:r>
              <a:rPr lang="en-ZA" b="1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KPA 6: Good Governance and Public </a:t>
            </a:r>
            <a:r>
              <a:rPr lang="en-ZA" b="1" dirty="0" smtClean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Participation</a:t>
            </a:r>
            <a:endParaRPr lang="en-ZA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41455040"/>
              </p:ext>
            </p:extLst>
          </p:nvPr>
        </p:nvGraphicFramePr>
        <p:xfrm>
          <a:off x="804260" y="884460"/>
          <a:ext cx="10551999" cy="5236121"/>
        </p:xfrm>
        <a:graphic>
          <a:graphicData uri="http://schemas.openxmlformats.org/drawingml/2006/table">
            <a:tbl>
              <a:tblPr/>
              <a:tblGrid>
                <a:gridCol w="1303209"/>
                <a:gridCol w="890969"/>
                <a:gridCol w="1306533"/>
                <a:gridCol w="468757"/>
                <a:gridCol w="545220"/>
                <a:gridCol w="545220"/>
                <a:gridCol w="545220"/>
                <a:gridCol w="538571"/>
                <a:gridCol w="538571"/>
                <a:gridCol w="1382996"/>
                <a:gridCol w="1382996"/>
                <a:gridCol w="1103737"/>
              </a:tblGrid>
              <a:tr h="191099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ZA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Strategic Objective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ZA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Priority Programme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ZA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KPI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ZA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IDP Ref No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ZA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Budget R 000's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ZA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Baseline 2014/15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ZA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Annual Target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 gridSpan="5">
                  <a:txBody>
                    <a:bodyPr/>
                    <a:lstStyle/>
                    <a:p>
                      <a:pPr algn="ctr" fontAlgn="ctr"/>
                      <a:r>
                        <a:rPr lang="en-ZA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2016/17 </a:t>
                      </a:r>
                      <a:r>
                        <a:rPr lang="en-ZA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Third Quarter</a:t>
                      </a:r>
                      <a:endParaRPr lang="en-ZA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</a:tr>
              <a:tr h="191099"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Target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Actual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Achievements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Challenges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Corrective Action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</a:tr>
              <a:tr h="1461910">
                <a:tc rowSpan="4">
                  <a:txBody>
                    <a:bodyPr/>
                    <a:lstStyle/>
                    <a:p>
                      <a:pPr algn="ctr" fontAlgn="t"/>
                      <a:r>
                        <a:rPr lang="en-ZA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Build effective and efficient Organization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4">
                  <a:txBody>
                    <a:bodyPr/>
                    <a:lstStyle/>
                    <a:p>
                      <a:pPr algn="ctr" fontAlgn="t"/>
                      <a:r>
                        <a:rPr lang="en-ZA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Good Governance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ZA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% of Auditor General matters resolved as per the approved audit action plan by 30 June 2017 (Total organisation)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GG 11/12/13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New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N/A</a:t>
                      </a:r>
                      <a:endParaRPr lang="en-GB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N/A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-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-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-</a:t>
                      </a:r>
                      <a:endParaRPr lang="en-GB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55496"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ZA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% of AG Management Letter findings resolved by 30 Jun 2017 (OMM)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GG 11/12/13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New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0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100%</a:t>
                      </a:r>
                      <a:endParaRPr lang="en-GB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100% 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0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Achieved 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0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None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0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None</a:t>
                      </a:r>
                      <a:endParaRPr lang="en-GB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61910"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ZA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# of Internal Audit reports submitted to the Audit Committee per quarter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GG 14/15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0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en-GB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0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0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Achieved 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0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None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0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None</a:t>
                      </a:r>
                      <a:endParaRPr lang="en-GB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74607"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ZA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% of Internal Audit Findings resolved per quarter as per the Audit Plan by 30 Jun 2017 (OMM)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GG 14/15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0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100%</a:t>
                      </a:r>
                      <a:endParaRPr lang="en-GB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100% 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0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Achieved 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0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None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0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None</a:t>
                      </a:r>
                      <a:endParaRPr lang="en-GB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567158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588828" y="4902002"/>
            <a:ext cx="6293223" cy="596232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 sz="4000" b="1" dirty="0">
              <a:solidFill>
                <a:prstClr val="black"/>
              </a:solidFill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17394" y="-30402"/>
            <a:ext cx="812873" cy="7071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6096000" y="1"/>
            <a:ext cx="4021394" cy="646331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002060"/>
                </a:solidFill>
              </a:rPr>
              <a:t>EPMLM 2016/2017 Third Quarter PERFORMANCE  REVIEW</a:t>
            </a:r>
            <a:endParaRPr lang="en-US" b="1" dirty="0">
              <a:solidFill>
                <a:srgbClr val="002060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CFC26-62B4-4113-B485-962636936649}" type="slidenum">
              <a:rPr lang="en-US" smtClean="0"/>
              <a:pPr/>
              <a:t>18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511520" y="-258"/>
            <a:ext cx="4882042" cy="37555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indent="-630555">
              <a:lnSpc>
                <a:spcPct val="107000"/>
              </a:lnSpc>
              <a:spcAft>
                <a:spcPts val="0"/>
              </a:spcAft>
            </a:pPr>
            <a:r>
              <a:rPr lang="en-ZA" b="1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KPA 6: Good Governance and Public </a:t>
            </a:r>
            <a:r>
              <a:rPr lang="en-ZA" b="1" dirty="0" smtClean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Participation</a:t>
            </a:r>
            <a:endParaRPr lang="en-ZA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31839333"/>
              </p:ext>
            </p:extLst>
          </p:nvPr>
        </p:nvGraphicFramePr>
        <p:xfrm>
          <a:off x="839716" y="884460"/>
          <a:ext cx="10472296" cy="5427850"/>
        </p:xfrm>
        <a:graphic>
          <a:graphicData uri="http://schemas.openxmlformats.org/drawingml/2006/table">
            <a:tbl>
              <a:tblPr/>
              <a:tblGrid>
                <a:gridCol w="1227613"/>
                <a:gridCol w="839288"/>
                <a:gridCol w="1230745"/>
                <a:gridCol w="441565"/>
                <a:gridCol w="513593"/>
                <a:gridCol w="513593"/>
                <a:gridCol w="513593"/>
                <a:gridCol w="513593"/>
                <a:gridCol w="1039713"/>
                <a:gridCol w="1302775"/>
                <a:gridCol w="1302775"/>
                <a:gridCol w="1033450"/>
              </a:tblGrid>
              <a:tr h="207169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ZA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Strategic Objective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ZA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Priority Programme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ZA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KPI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ZA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IDP Ref No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ZA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Budget R 000's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ZA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Baseline 2014/15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ZA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Annual Target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 gridSpan="5">
                  <a:txBody>
                    <a:bodyPr/>
                    <a:lstStyle/>
                    <a:p>
                      <a:pPr algn="ctr" fontAlgn="ctr"/>
                      <a:r>
                        <a:rPr lang="en-ZA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2016/17 </a:t>
                      </a:r>
                      <a:r>
                        <a:rPr lang="en-ZA" sz="7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Third Quarter</a:t>
                      </a:r>
                      <a:endParaRPr lang="en-ZA" sz="7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</a:tr>
              <a:tr h="207169"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Target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Actual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Achievements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Challenges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Corrective Action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</a:tr>
              <a:tr h="745812">
                <a:tc rowSpan="6">
                  <a:txBody>
                    <a:bodyPr/>
                    <a:lstStyle/>
                    <a:p>
                      <a:pPr algn="l" fontAlgn="t"/>
                      <a:r>
                        <a:rPr lang="en-ZA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Build effective and efficient Organization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6">
                  <a:txBody>
                    <a:bodyPr/>
                    <a:lstStyle/>
                    <a:p>
                      <a:pPr algn="l" fontAlgn="t"/>
                      <a:r>
                        <a:rPr lang="en-ZA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Good Governance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ZA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# of quarterly Performance Audit Committee meetings held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GG 15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0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en-GB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0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Achieved 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0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None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0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None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45812"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ZA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Submission of Draft consolidated Annual Report to Council on or before 28 August 2016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FV 10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Oper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New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N/A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N/A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-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-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-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80472"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ZA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Submission of Final audited consolidated Annual Report to Council on or before 28 January 2017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FV 10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Oper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New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0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0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0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Achieved 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0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None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0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None</a:t>
                      </a:r>
                      <a:endParaRPr lang="en-GB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80472"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ZA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Submission of AR Oversight Report to Council by the 30th March 2017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FV 10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Oper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New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</a:t>
                      </a:r>
                      <a:endParaRPr lang="en-GB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0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0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Achieved 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0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None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0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None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80472"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ZA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% of Council meetings resolutions resolved within the prescribed timeframe (3 months)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GG 07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Oper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New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100%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100%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0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Achieved 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0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None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0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None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80472"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ZA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2018/19 IDP review Process Plan approved by 30th June 2017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MTOD 35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Oper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New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N/A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N/A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-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-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-</a:t>
                      </a:r>
                      <a:endParaRPr lang="en-GB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478164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588828" y="4902002"/>
            <a:ext cx="6293223" cy="596232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 sz="4000" b="1" dirty="0">
              <a:solidFill>
                <a:prstClr val="black"/>
              </a:solidFill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17394" y="-30402"/>
            <a:ext cx="812873" cy="7071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6096000" y="1"/>
            <a:ext cx="4021394" cy="646331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002060"/>
                </a:solidFill>
              </a:rPr>
              <a:t>EPMLM 2016/2017 Third Quarter PERFORMANCE  REVIEW</a:t>
            </a:r>
            <a:endParaRPr lang="en-US" b="1" dirty="0">
              <a:solidFill>
                <a:srgbClr val="002060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CFC26-62B4-4113-B485-962636936649}" type="slidenum">
              <a:rPr lang="en-US" smtClean="0"/>
              <a:pPr/>
              <a:t>19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511520" y="-258"/>
            <a:ext cx="4882042" cy="37555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indent="-630555">
              <a:lnSpc>
                <a:spcPct val="107000"/>
              </a:lnSpc>
              <a:spcAft>
                <a:spcPts val="0"/>
              </a:spcAft>
            </a:pPr>
            <a:r>
              <a:rPr lang="en-ZA" b="1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KPA 6: Good Governance and Public </a:t>
            </a:r>
            <a:r>
              <a:rPr lang="en-ZA" b="1" dirty="0" smtClean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Participation</a:t>
            </a:r>
            <a:endParaRPr lang="en-ZA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17829991"/>
              </p:ext>
            </p:extLst>
          </p:nvPr>
        </p:nvGraphicFramePr>
        <p:xfrm>
          <a:off x="788784" y="884458"/>
          <a:ext cx="10537975" cy="5472096"/>
        </p:xfrm>
        <a:graphic>
          <a:graphicData uri="http://schemas.openxmlformats.org/drawingml/2006/table">
            <a:tbl>
              <a:tblPr/>
              <a:tblGrid>
                <a:gridCol w="1236053"/>
                <a:gridCol w="845055"/>
                <a:gridCol w="1239205"/>
                <a:gridCol w="444599"/>
                <a:gridCol w="517124"/>
                <a:gridCol w="517124"/>
                <a:gridCol w="517124"/>
                <a:gridCol w="517124"/>
                <a:gridCol w="1046861"/>
                <a:gridCol w="1311728"/>
                <a:gridCol w="1305423"/>
                <a:gridCol w="1040555"/>
              </a:tblGrid>
              <a:tr h="212097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ZA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Strategic Objective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ZA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Priority Programme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ZA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KPI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ZA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IDP Ref No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ZA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Budget R 000's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ZA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Baseline 2014/15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ZA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Annual Target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 gridSpan="5">
                  <a:txBody>
                    <a:bodyPr/>
                    <a:lstStyle/>
                    <a:p>
                      <a:pPr algn="ctr" fontAlgn="ctr"/>
                      <a:r>
                        <a:rPr lang="en-ZA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2016/17 </a:t>
                      </a:r>
                      <a:r>
                        <a:rPr lang="en-ZA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Third Quarter</a:t>
                      </a:r>
                      <a:endParaRPr lang="en-ZA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</a:tr>
              <a:tr h="212097"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Target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Actual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Achievements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Challenges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Corrective Action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</a:tr>
              <a:tr h="721129">
                <a:tc rowSpan="6">
                  <a:txBody>
                    <a:bodyPr/>
                    <a:lstStyle/>
                    <a:p>
                      <a:pPr algn="l" fontAlgn="t"/>
                      <a:r>
                        <a:rPr lang="en-ZA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Build effective and efficient Organization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6">
                  <a:txBody>
                    <a:bodyPr/>
                    <a:lstStyle/>
                    <a:p>
                      <a:pPr algn="l" fontAlgn="t"/>
                      <a:r>
                        <a:rPr lang="en-ZA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Good Governance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ZA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Hosting of an annual Strategic </a:t>
                      </a:r>
                      <a:r>
                        <a:rPr lang="en-ZA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Lekgotla</a:t>
                      </a:r>
                      <a:r>
                        <a:rPr lang="en-ZA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to review the IDP by 30 Dec 2016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MTOD 36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</a:t>
                      </a:r>
                      <a:endParaRPr lang="en-GB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Achieved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None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none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61975"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ZA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Draft 2017/18 IDP/Budget tabled before Council for adoption by March 2017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MTOD35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Oper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New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Achieved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None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none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21129"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ZA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Final IDP/Budget tabled and approved by Council by the 31st May 2017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MTOD 35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N/A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N/A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-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-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-</a:t>
                      </a:r>
                      <a:endParaRPr lang="en-GB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21129"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ZA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Obtain a Qualified Auditor General opinion for the 2015/16 financial year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GG 12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Oper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Disclaimer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Qualified</a:t>
                      </a:r>
                      <a:r>
                        <a:rPr lang="en-ZA" sz="10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endParaRPr lang="en-ZA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N/A</a:t>
                      </a:r>
                      <a:endParaRPr lang="en-GB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N/A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-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-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-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01411"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ZA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Adjusted Budget and SDBIP approved by the Mayor by the 28th February 2017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FV 05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Achieved</a:t>
                      </a:r>
                      <a:endParaRPr lang="en-GB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None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None 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21129"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ZA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Final SDBIP approved by the Mayor within 28 days after approval of Budget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New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Oper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New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N/A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N/A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-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-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-</a:t>
                      </a:r>
                      <a:endParaRPr lang="en-GB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958314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02189441"/>
              </p:ext>
            </p:extLst>
          </p:nvPr>
        </p:nvGraphicFramePr>
        <p:xfrm>
          <a:off x="833627" y="769962"/>
          <a:ext cx="10524745" cy="5514083"/>
        </p:xfrm>
        <a:graphic>
          <a:graphicData uri="http://schemas.openxmlformats.org/drawingml/2006/table">
            <a:tbl>
              <a:tblPr firstRow="1" firstCol="1" bandRow="1">
                <a:tableStyleId>{3C2FFA5D-87B4-456A-9821-1D502468CF0F}</a:tableStyleId>
              </a:tblPr>
              <a:tblGrid>
                <a:gridCol w="5263355"/>
                <a:gridCol w="1953613"/>
                <a:gridCol w="3307777"/>
              </a:tblGrid>
              <a:tr h="28827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tx1"/>
                          </a:solidFill>
                          <a:effectLst/>
                        </a:rPr>
                        <a:t>ITEM</a:t>
                      </a:r>
                      <a:endParaRPr lang="en-US" sz="12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232" marR="58232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chemeClr val="tx1"/>
                          </a:solidFill>
                          <a:effectLst/>
                        </a:rPr>
                        <a:t>TIME</a:t>
                      </a:r>
                      <a:endParaRPr lang="en-US" sz="12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232" marR="58232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PRESENTER</a:t>
                      </a:r>
                      <a:endParaRPr lang="en-US" sz="12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232" marR="58232" marT="0" marB="0"/>
                </a:tc>
              </a:tr>
              <a:tr h="249921">
                <a:tc>
                  <a:txBody>
                    <a:bodyPr/>
                    <a:lstStyle/>
                    <a:p>
                      <a:pPr marL="342900" marR="0" lvl="0" indent="-34290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en-US" sz="1200" dirty="0">
                          <a:effectLst/>
                          <a:latin typeface="Agency FB" panose="020B0503020202020204" pitchFamily="34" charset="0"/>
                          <a:cs typeface="Arial" panose="020B0604020202020204" pitchFamily="34" charset="0"/>
                        </a:rPr>
                        <a:t>OPENING &amp;  WELCOME:  Mayor</a:t>
                      </a:r>
                      <a:endParaRPr lang="en-US" sz="1200" dirty="0">
                        <a:effectLst/>
                        <a:latin typeface="Agency FB" panose="020B0503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58232" marR="58232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  <a:latin typeface="Agency FB" panose="020B0503020202020204" pitchFamily="34" charset="0"/>
                          <a:ea typeface="Calibri"/>
                          <a:cs typeface="Arial" panose="020B0604020202020204" pitchFamily="34" charset="0"/>
                        </a:rPr>
                        <a:t>08h00 – 08h20</a:t>
                      </a:r>
                      <a:endParaRPr lang="en-US" sz="1200" dirty="0">
                        <a:effectLst/>
                        <a:latin typeface="Agency FB" panose="020B0503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58232" marR="58232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Agency FB" panose="020B0503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r>
                        <a:rPr lang="en-US" sz="1200" dirty="0" smtClean="0">
                          <a:effectLst/>
                          <a:latin typeface="Agency FB" panose="020B0503020202020204" pitchFamily="34" charset="0"/>
                          <a:cs typeface="Arial" panose="020B0604020202020204" pitchFamily="34" charset="0"/>
                        </a:rPr>
                        <a:t>Hon. CR</a:t>
                      </a:r>
                      <a:r>
                        <a:rPr lang="en-US" sz="1200" baseline="0" dirty="0" smtClean="0">
                          <a:effectLst/>
                          <a:latin typeface="Agency FB" panose="020B0503020202020204" pitchFamily="34" charset="0"/>
                          <a:cs typeface="Arial" panose="020B0604020202020204" pitchFamily="34" charset="0"/>
                        </a:rPr>
                        <a:t> KUPA</a:t>
                      </a:r>
                      <a:endParaRPr lang="en-US" sz="1200" dirty="0" smtClean="0">
                        <a:effectLst/>
                        <a:latin typeface="Agency FB" panose="020B0503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8232" marR="58232" marT="0" marB="0"/>
                </a:tc>
              </a:tr>
              <a:tr h="249921">
                <a:tc>
                  <a:txBody>
                    <a:bodyPr/>
                    <a:lstStyle/>
                    <a:p>
                      <a:pPr marL="228600" marR="0" lvl="0" indent="-22860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AutoNum type="arabicPeriod" startAt="2"/>
                      </a:pPr>
                      <a:r>
                        <a:rPr lang="en-US" sz="1200" dirty="0" smtClean="0">
                          <a:effectLst/>
                          <a:latin typeface="Agency FB" panose="020B0503020202020204" pitchFamily="34" charset="0"/>
                          <a:cs typeface="Arial" panose="020B0604020202020204" pitchFamily="34" charset="0"/>
                        </a:rPr>
                        <a:t>APOLOGIES</a:t>
                      </a:r>
                    </a:p>
                    <a:p>
                      <a:pPr marL="0" marR="0" lvl="0" indent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US" sz="1200" dirty="0" smtClean="0">
                          <a:effectLst/>
                          <a:latin typeface="Agency FB" panose="020B0503020202020204" pitchFamily="34" charset="0"/>
                          <a:ea typeface="Calibri"/>
                          <a:cs typeface="Arial" panose="020B0604020202020204" pitchFamily="34" charset="0"/>
                        </a:rPr>
                        <a:t>3. </a:t>
                      </a:r>
                      <a:r>
                        <a:rPr kumimoji="0" lang="en-US" sz="1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gency FB" panose="020B0503020202020204" pitchFamily="34" charset="0"/>
                          <a:ea typeface="Calibri"/>
                          <a:cs typeface="Arial" panose="020B0604020202020204" pitchFamily="34" charset="0"/>
                        </a:rPr>
                        <a:t>Progress on the Implementation on Mid-Term Lekgotla Resolutions</a:t>
                      </a:r>
                      <a:endParaRPr lang="en-US" sz="1200" dirty="0">
                        <a:effectLst/>
                        <a:latin typeface="Agency FB" panose="020B0503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58232" marR="58232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  <a:latin typeface="Agency FB" panose="020B0503020202020204" pitchFamily="34" charset="0"/>
                          <a:ea typeface="Calibri"/>
                          <a:cs typeface="Arial" panose="020B0604020202020204" pitchFamily="34" charset="0"/>
                        </a:rPr>
                        <a:t>08h20 -- 08h30</a:t>
                      </a:r>
                    </a:p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  <a:latin typeface="Agency FB" panose="020B0503020202020204" pitchFamily="34" charset="0"/>
                          <a:ea typeface="Calibri"/>
                          <a:cs typeface="Arial" panose="020B0604020202020204" pitchFamily="34" charset="0"/>
                        </a:rPr>
                        <a:t>08h30</a:t>
                      </a:r>
                      <a:r>
                        <a:rPr lang="en-US" sz="1200" baseline="0" dirty="0" smtClean="0">
                          <a:effectLst/>
                          <a:latin typeface="Agency FB" panose="020B0503020202020204" pitchFamily="34" charset="0"/>
                          <a:ea typeface="Calibri"/>
                          <a:cs typeface="Arial" panose="020B0604020202020204" pitchFamily="34" charset="0"/>
                        </a:rPr>
                        <a:t> – 09h00</a:t>
                      </a:r>
                      <a:endParaRPr lang="en-US" sz="1200" dirty="0">
                        <a:effectLst/>
                        <a:latin typeface="Agency FB" panose="020B0503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58232" marR="58232" marT="0" marB="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>
                          <a:effectLst/>
                          <a:latin typeface="Agency FB" panose="020B0503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r>
                        <a:rPr kumimoji="0" lang="en-US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gency FB" panose="020B0503020202020204" pitchFamily="34" charset="0"/>
                          <a:cs typeface="Arial" panose="020B0604020202020204" pitchFamily="34" charset="0"/>
                        </a:rPr>
                        <a:t> Hon. CR KUPA</a:t>
                      </a:r>
                    </a:p>
                  </a:txBody>
                  <a:tcPr marL="58232" marR="58232" marT="0" marB="0"/>
                </a:tc>
              </a:tr>
              <a:tr h="249921">
                <a:tc>
                  <a:txBody>
                    <a:bodyPr/>
                    <a:lstStyle/>
                    <a:p>
                      <a:pPr marL="0" marR="0" lvl="0" indent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US" sz="1200" dirty="0" smtClean="0">
                          <a:effectLst/>
                          <a:latin typeface="Agency FB" panose="020B0503020202020204" pitchFamily="34" charset="0"/>
                          <a:cs typeface="Arial" panose="020B0604020202020204" pitchFamily="34" charset="0"/>
                        </a:rPr>
                        <a:t>4. MUNICIPAL</a:t>
                      </a:r>
                      <a:r>
                        <a:rPr lang="en-US" sz="1200" baseline="0" dirty="0" smtClean="0">
                          <a:effectLst/>
                          <a:latin typeface="Agency FB" panose="020B0503020202020204" pitchFamily="34" charset="0"/>
                          <a:cs typeface="Arial" panose="020B0604020202020204" pitchFamily="34" charset="0"/>
                        </a:rPr>
                        <a:t> MANAGER’S OVERVIEW</a:t>
                      </a:r>
                      <a:endParaRPr lang="en-US" sz="1200" dirty="0">
                        <a:effectLst/>
                        <a:latin typeface="Agency FB" panose="020B0503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58232" marR="58232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  <a:latin typeface="Agency FB" panose="020B0503020202020204" pitchFamily="34" charset="0"/>
                          <a:ea typeface="Calibri"/>
                          <a:cs typeface="Arial" panose="020B0604020202020204" pitchFamily="34" charset="0"/>
                        </a:rPr>
                        <a:t>09h00 – 09h30</a:t>
                      </a:r>
                      <a:endParaRPr lang="en-US" sz="1200" dirty="0">
                        <a:effectLst/>
                        <a:latin typeface="Agency FB" panose="020B0503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58232" marR="58232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  <a:latin typeface="Agency FB" panose="020B0503020202020204" pitchFamily="34" charset="0"/>
                          <a:ea typeface="Calibri"/>
                          <a:cs typeface="Arial" panose="020B0604020202020204" pitchFamily="34" charset="0"/>
                        </a:rPr>
                        <a:t>Ms. MATHEBELA</a:t>
                      </a:r>
                      <a:r>
                        <a:rPr lang="en-US" sz="1200" baseline="0" dirty="0" smtClean="0">
                          <a:effectLst/>
                          <a:latin typeface="Agency FB" panose="020B0503020202020204" pitchFamily="34" charset="0"/>
                          <a:ea typeface="Calibri"/>
                          <a:cs typeface="Arial" panose="020B0604020202020204" pitchFamily="34" charset="0"/>
                        </a:rPr>
                        <a:t> MM</a:t>
                      </a:r>
                      <a:endParaRPr lang="en-US" sz="1200" dirty="0">
                        <a:effectLst/>
                        <a:latin typeface="Agency FB" panose="020B0503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58232" marR="58232" marT="0" marB="0"/>
                </a:tc>
              </a:tr>
              <a:tr h="249921">
                <a:tc rowSpan="2">
                  <a:txBody>
                    <a:bodyPr/>
                    <a:lstStyle/>
                    <a:p>
                      <a:pPr marL="228600" marR="0" lvl="0" indent="-22860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AutoNum type="arabicPeriod" startAt="5"/>
                      </a:pPr>
                      <a:r>
                        <a:rPr lang="en-US" sz="1200" dirty="0" smtClean="0">
                          <a:effectLst/>
                          <a:latin typeface="Agency FB" panose="020B0503020202020204" pitchFamily="34" charset="0"/>
                          <a:cs typeface="Arial" panose="020B0604020202020204" pitchFamily="34" charset="0"/>
                        </a:rPr>
                        <a:t>   PRESENTATIONS</a:t>
                      </a:r>
                    </a:p>
                    <a:p>
                      <a:pPr marL="342900" marR="0" lvl="0" indent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None/>
                        <a:tabLst>
                          <a:tab pos="914400" algn="l"/>
                        </a:tabLst>
                      </a:pPr>
                      <a:r>
                        <a:rPr lang="en-US" sz="1200" dirty="0" smtClean="0">
                          <a:effectLst/>
                          <a:latin typeface="Agency FB" panose="020B0503020202020204" pitchFamily="34" charset="0"/>
                          <a:cs typeface="Arial" panose="020B0604020202020204" pitchFamily="34" charset="0"/>
                        </a:rPr>
                        <a:t>5.1    Municipal</a:t>
                      </a:r>
                      <a:r>
                        <a:rPr lang="en-US" sz="1200" baseline="0" dirty="0" smtClean="0">
                          <a:effectLst/>
                          <a:latin typeface="Agency FB" panose="020B0503020202020204" pitchFamily="34" charset="0"/>
                          <a:cs typeface="Arial" panose="020B0604020202020204" pitchFamily="34" charset="0"/>
                        </a:rPr>
                        <a:t> Manager’s Office      </a:t>
                      </a:r>
                    </a:p>
                    <a:p>
                      <a:pPr marL="342900" marR="0" lvl="0" indent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None/>
                        <a:tabLst>
                          <a:tab pos="914400" algn="l"/>
                        </a:tabLst>
                      </a:pPr>
                      <a:r>
                        <a:rPr lang="en-US" sz="1200" baseline="0" dirty="0" smtClean="0">
                          <a:effectLst/>
                          <a:latin typeface="Agency FB" panose="020B0503020202020204" pitchFamily="34" charset="0"/>
                          <a:cs typeface="Arial" panose="020B0604020202020204" pitchFamily="34" charset="0"/>
                        </a:rPr>
                        <a:t>5.2    Planning and Economic Development</a:t>
                      </a:r>
                      <a:r>
                        <a:rPr lang="en-US" sz="1200" dirty="0" smtClean="0">
                          <a:effectLst/>
                          <a:latin typeface="Agency FB" panose="020B0503020202020204" pitchFamily="34" charset="0"/>
                          <a:cs typeface="Arial" panose="020B0604020202020204" pitchFamily="34" charset="0"/>
                        </a:rPr>
                        <a:t> </a:t>
                      </a:r>
                    </a:p>
                    <a:p>
                      <a:pPr marL="342900" marR="0" lvl="0" indent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None/>
                        <a:tabLst>
                          <a:tab pos="914400" algn="l"/>
                        </a:tabLst>
                      </a:pPr>
                      <a:r>
                        <a:rPr lang="en-US" sz="1200" dirty="0" smtClean="0">
                          <a:effectLst/>
                          <a:latin typeface="Agency FB" panose="020B0503020202020204" pitchFamily="34" charset="0"/>
                          <a:cs typeface="Arial" panose="020B0604020202020204" pitchFamily="34" charset="0"/>
                        </a:rPr>
                        <a:t>5.3</a:t>
                      </a:r>
                      <a:r>
                        <a:rPr lang="en-US" sz="1200" baseline="0" dirty="0" smtClean="0">
                          <a:effectLst/>
                          <a:latin typeface="Agency FB" panose="020B0503020202020204" pitchFamily="34" charset="0"/>
                          <a:cs typeface="Arial" panose="020B0604020202020204" pitchFamily="34" charset="0"/>
                        </a:rPr>
                        <a:t>    Corporate Services Directorate</a:t>
                      </a:r>
                      <a:endParaRPr lang="en-US" sz="1200" dirty="0" smtClean="0">
                        <a:effectLst/>
                        <a:latin typeface="Agency FB" panose="020B0503020202020204" pitchFamily="34" charset="0"/>
                        <a:cs typeface="Arial" panose="020B0604020202020204" pitchFamily="34" charset="0"/>
                      </a:endParaRPr>
                    </a:p>
                    <a:p>
                      <a:pPr marL="342900" marR="0" lvl="0" indent="-34290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None/>
                        <a:tabLst>
                          <a:tab pos="914400" algn="l"/>
                        </a:tabLst>
                      </a:pPr>
                      <a:r>
                        <a:rPr lang="en-US" sz="1200" baseline="0" dirty="0" smtClean="0">
                          <a:effectLst/>
                          <a:latin typeface="Agency FB" panose="020B0503020202020204" pitchFamily="34" charset="0"/>
                          <a:cs typeface="Arial" panose="020B0604020202020204" pitchFamily="34" charset="0"/>
                        </a:rPr>
                        <a:t>       </a:t>
                      </a:r>
                      <a:r>
                        <a:rPr lang="en-US" sz="1200" dirty="0" smtClean="0">
                          <a:effectLst/>
                          <a:latin typeface="Agency FB" panose="020B0503020202020204" pitchFamily="34" charset="0"/>
                          <a:cs typeface="Arial" panose="020B0604020202020204" pitchFamily="34" charset="0"/>
                        </a:rPr>
                        <a:t>Questions </a:t>
                      </a:r>
                      <a:r>
                        <a:rPr lang="en-US" sz="1200" dirty="0">
                          <a:effectLst/>
                          <a:latin typeface="Agency FB" panose="020B0503020202020204" pitchFamily="34" charset="0"/>
                          <a:cs typeface="Arial" panose="020B0604020202020204" pitchFamily="34" charset="0"/>
                        </a:rPr>
                        <a:t>&amp; </a:t>
                      </a:r>
                      <a:r>
                        <a:rPr lang="en-US" sz="1200" dirty="0" smtClean="0">
                          <a:effectLst/>
                          <a:latin typeface="Agency FB" panose="020B0503020202020204" pitchFamily="34" charset="0"/>
                          <a:cs typeface="Arial" panose="020B0604020202020204" pitchFamily="34" charset="0"/>
                        </a:rPr>
                        <a:t>Discussions</a:t>
                      </a:r>
                    </a:p>
                    <a:p>
                      <a:pPr marL="342900" marR="0" lvl="0" indent="-34290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None/>
                        <a:tabLst>
                          <a:tab pos="914400" algn="l"/>
                        </a:tabLst>
                      </a:pPr>
                      <a:r>
                        <a:rPr lang="en-US" sz="1200" dirty="0" smtClean="0">
                          <a:effectLst/>
                          <a:latin typeface="Agency FB" panose="020B0503020202020204" pitchFamily="34" charset="0"/>
                          <a:cs typeface="Arial" panose="020B0604020202020204" pitchFamily="34" charset="0"/>
                        </a:rPr>
                        <a:t>TEA BREAK TEA BREAK TEA BREAK</a:t>
                      </a:r>
                    </a:p>
                    <a:p>
                      <a:pPr marL="457200" marR="0" lvl="1" indent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US" sz="1200" dirty="0" smtClean="0">
                          <a:effectLst/>
                          <a:latin typeface="Agency FB" panose="020B0503020202020204" pitchFamily="34" charset="0"/>
                          <a:cs typeface="Arial" panose="020B0604020202020204" pitchFamily="34" charset="0"/>
                        </a:rPr>
                        <a:t>5.4  Infrastructure</a:t>
                      </a:r>
                      <a:r>
                        <a:rPr lang="en-US" sz="1200" baseline="0" dirty="0" smtClean="0">
                          <a:effectLst/>
                          <a:latin typeface="Agency FB" panose="020B0503020202020204" pitchFamily="34" charset="0"/>
                          <a:cs typeface="Arial" panose="020B0604020202020204" pitchFamily="34" charset="0"/>
                        </a:rPr>
                        <a:t> Services Directorate </a:t>
                      </a:r>
                      <a:endParaRPr lang="en-US" sz="1200" dirty="0">
                        <a:effectLst/>
                        <a:latin typeface="Agency FB" panose="020B0503020202020204" pitchFamily="34" charset="0"/>
                        <a:cs typeface="Arial" panose="020B0604020202020204" pitchFamily="34" charset="0"/>
                      </a:endParaRPr>
                    </a:p>
                    <a:p>
                      <a:pPr marL="457200" marR="0" lvl="1" indent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US" sz="1200" dirty="0" smtClean="0">
                          <a:effectLst/>
                          <a:latin typeface="Agency FB" panose="020B0503020202020204" pitchFamily="34" charset="0"/>
                          <a:cs typeface="Arial" panose="020B0604020202020204" pitchFamily="34" charset="0"/>
                        </a:rPr>
                        <a:t>5.5  Community</a:t>
                      </a:r>
                      <a:r>
                        <a:rPr lang="en-US" sz="1200" baseline="0" dirty="0" smtClean="0">
                          <a:effectLst/>
                          <a:latin typeface="Agency FB" panose="020B0503020202020204" pitchFamily="34" charset="0"/>
                          <a:cs typeface="Arial" panose="020B0604020202020204" pitchFamily="34" charset="0"/>
                        </a:rPr>
                        <a:t> Services Directorate</a:t>
                      </a:r>
                      <a:endParaRPr lang="en-US" sz="1200" dirty="0">
                        <a:effectLst/>
                        <a:latin typeface="Agency FB" panose="020B0503020202020204" pitchFamily="34" charset="0"/>
                        <a:cs typeface="Arial" panose="020B0604020202020204" pitchFamily="34" charset="0"/>
                      </a:endParaRPr>
                    </a:p>
                    <a:p>
                      <a:pPr marL="457200" marR="0" lvl="1" indent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US" sz="1200" dirty="0" smtClean="0">
                          <a:effectLst/>
                          <a:latin typeface="Agency FB" panose="020B0503020202020204" pitchFamily="34" charset="0"/>
                          <a:cs typeface="Arial" panose="020B0604020202020204" pitchFamily="34" charset="0"/>
                        </a:rPr>
                        <a:t>5.6  Budget</a:t>
                      </a:r>
                      <a:r>
                        <a:rPr lang="en-US" sz="1200" baseline="0" dirty="0" smtClean="0">
                          <a:effectLst/>
                          <a:latin typeface="Agency FB" panose="020B0503020202020204" pitchFamily="34" charset="0"/>
                          <a:cs typeface="Arial" panose="020B0604020202020204" pitchFamily="34" charset="0"/>
                        </a:rPr>
                        <a:t> and Treasury Directorate</a:t>
                      </a:r>
                      <a:endParaRPr lang="en-US" sz="1200" dirty="0">
                        <a:effectLst/>
                        <a:latin typeface="Agency FB" panose="020B0503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58232" marR="58232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  <a:latin typeface="Agency FB" panose="020B0503020202020204" pitchFamily="34" charset="0"/>
                          <a:cs typeface="Arial" panose="020B0604020202020204" pitchFamily="34" charset="0"/>
                        </a:rPr>
                        <a:t>   </a:t>
                      </a:r>
                      <a:endParaRPr lang="en-US" sz="1200" dirty="0">
                        <a:effectLst/>
                        <a:latin typeface="Agency FB" panose="020B0503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58232" marR="58232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Agency FB" panose="020B0503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1200" dirty="0">
                        <a:effectLst/>
                        <a:latin typeface="Agency FB" panose="020B0503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58232" marR="58232" marT="0" marB="0"/>
                </a:tc>
              </a:tr>
              <a:tr h="239820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  <a:latin typeface="Agency FB" panose="020B0503020202020204" pitchFamily="34" charset="0"/>
                          <a:cs typeface="Arial" panose="020B0604020202020204" pitchFamily="34" charset="0"/>
                        </a:rPr>
                        <a:t>09h30 - 10h00</a:t>
                      </a:r>
                    </a:p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  <a:latin typeface="Agency FB" panose="020B0503020202020204" pitchFamily="34" charset="0"/>
                          <a:cs typeface="Arial" panose="020B0604020202020204" pitchFamily="34" charset="0"/>
                        </a:rPr>
                        <a:t>10h00</a:t>
                      </a:r>
                      <a:r>
                        <a:rPr lang="en-US" sz="1200" baseline="0" dirty="0" smtClean="0">
                          <a:effectLst/>
                          <a:latin typeface="Agency FB" panose="020B0503020202020204" pitchFamily="34" charset="0"/>
                          <a:cs typeface="Arial" panose="020B0604020202020204" pitchFamily="34" charset="0"/>
                        </a:rPr>
                        <a:t> –11h30</a:t>
                      </a:r>
                      <a:endParaRPr lang="en-US" sz="1200" dirty="0" smtClean="0">
                        <a:effectLst/>
                        <a:latin typeface="Agency FB" panose="020B0503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  <a:latin typeface="Agency FB" panose="020B0503020202020204" pitchFamily="34" charset="0"/>
                          <a:cs typeface="Arial" panose="020B0604020202020204" pitchFamily="34" charset="0"/>
                        </a:rPr>
                        <a:t>11h30 - 12h00</a:t>
                      </a:r>
                    </a:p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  <a:latin typeface="Agency FB" panose="020B0503020202020204" pitchFamily="34" charset="0"/>
                          <a:cs typeface="Arial" panose="020B0604020202020204" pitchFamily="34" charset="0"/>
                        </a:rPr>
                        <a:t>12h00 </a:t>
                      </a:r>
                      <a:r>
                        <a:rPr lang="en-US" sz="1200" dirty="0">
                          <a:effectLst/>
                          <a:latin typeface="Agency FB" panose="020B0503020202020204" pitchFamily="34" charset="0"/>
                          <a:cs typeface="Arial" panose="020B0604020202020204" pitchFamily="34" charset="0"/>
                        </a:rPr>
                        <a:t>- </a:t>
                      </a:r>
                      <a:r>
                        <a:rPr lang="en-US" sz="1200" dirty="0" smtClean="0">
                          <a:effectLst/>
                          <a:latin typeface="Agency FB" panose="020B0503020202020204" pitchFamily="34" charset="0"/>
                          <a:cs typeface="Arial" panose="020B0604020202020204" pitchFamily="34" charset="0"/>
                        </a:rPr>
                        <a:t>12h30</a:t>
                      </a:r>
                      <a:endParaRPr lang="en-US" sz="1200" dirty="0">
                        <a:effectLst/>
                        <a:latin typeface="Agency FB" panose="020B0503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  <a:latin typeface="Agency FB" panose="020B0503020202020204" pitchFamily="34" charset="0"/>
                          <a:cs typeface="Arial" panose="020B0604020202020204" pitchFamily="34" charset="0"/>
                        </a:rPr>
                        <a:t>12h30- 13h00</a:t>
                      </a:r>
                      <a:endParaRPr lang="en-US" sz="1200" dirty="0">
                        <a:effectLst/>
                        <a:latin typeface="Agency FB" panose="020B0503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  <a:latin typeface="Agency FB" panose="020B0503020202020204" pitchFamily="34" charset="0"/>
                          <a:cs typeface="Arial" panose="020B0604020202020204" pitchFamily="34" charset="0"/>
                        </a:rPr>
                        <a:t>13h00 -</a:t>
                      </a:r>
                      <a:r>
                        <a:rPr lang="en-US" sz="1200" baseline="0" dirty="0" smtClean="0">
                          <a:effectLst/>
                          <a:latin typeface="Agency FB" panose="020B0503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200" dirty="0" smtClean="0">
                          <a:effectLst/>
                          <a:latin typeface="Agency FB" panose="020B0503020202020204" pitchFamily="34" charset="0"/>
                          <a:cs typeface="Arial" panose="020B0604020202020204" pitchFamily="34" charset="0"/>
                        </a:rPr>
                        <a:t>13h30</a:t>
                      </a:r>
                      <a:endParaRPr lang="en-US" sz="1200" dirty="0">
                        <a:effectLst/>
                        <a:latin typeface="Agency FB" panose="020B0503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  <a:latin typeface="Agency FB" panose="020B0503020202020204" pitchFamily="34" charset="0"/>
                          <a:cs typeface="Arial" panose="020B0604020202020204" pitchFamily="34" charset="0"/>
                        </a:rPr>
                        <a:t>13h30 </a:t>
                      </a:r>
                      <a:r>
                        <a:rPr lang="en-US" sz="1200" dirty="0">
                          <a:effectLst/>
                          <a:latin typeface="Agency FB" panose="020B0503020202020204" pitchFamily="34" charset="0"/>
                          <a:cs typeface="Arial" panose="020B0604020202020204" pitchFamily="34" charset="0"/>
                        </a:rPr>
                        <a:t>- </a:t>
                      </a:r>
                      <a:r>
                        <a:rPr lang="en-US" sz="1200" dirty="0" smtClean="0">
                          <a:effectLst/>
                          <a:latin typeface="Agency FB" panose="020B0503020202020204" pitchFamily="34" charset="0"/>
                          <a:cs typeface="Arial" panose="020B0604020202020204" pitchFamily="34" charset="0"/>
                        </a:rPr>
                        <a:t>14h00</a:t>
                      </a:r>
                      <a:endParaRPr lang="en-US" sz="1200" dirty="0">
                        <a:effectLst/>
                        <a:latin typeface="Agency FB" panose="020B0503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  <a:latin typeface="Agency FB" panose="020B0503020202020204" pitchFamily="34" charset="0"/>
                          <a:cs typeface="Arial" panose="020B0604020202020204" pitchFamily="34" charset="0"/>
                        </a:rPr>
                        <a:t>14h00 – 14h30</a:t>
                      </a:r>
                      <a:endParaRPr lang="en-US" sz="1200" dirty="0">
                        <a:effectLst/>
                        <a:latin typeface="Agency FB" panose="020B0503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58232" marR="58232" marT="0" marB="0"/>
                </a:tc>
                <a:tc rowSpan="3"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  <a:latin typeface="Agency FB" panose="020B0503020202020204" pitchFamily="34" charset="0"/>
                          <a:cs typeface="Arial" panose="020B0604020202020204" pitchFamily="34" charset="0"/>
                        </a:rPr>
                        <a:t>Mr</a:t>
                      </a:r>
                      <a:r>
                        <a:rPr lang="en-US" sz="1200" baseline="0" dirty="0" smtClean="0">
                          <a:effectLst/>
                          <a:latin typeface="Agency FB" panose="020B0503020202020204" pitchFamily="34" charset="0"/>
                          <a:cs typeface="Arial" panose="020B0604020202020204" pitchFamily="34" charset="0"/>
                        </a:rPr>
                        <a:t>. SELLO TEFFO</a:t>
                      </a:r>
                      <a:endParaRPr lang="en-US" sz="1200" dirty="0">
                        <a:effectLst/>
                        <a:latin typeface="Agency FB" panose="020B0503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  <a:latin typeface="Agency FB" panose="020B0503020202020204" pitchFamily="34" charset="0"/>
                          <a:cs typeface="Arial" panose="020B0604020202020204" pitchFamily="34" charset="0"/>
                        </a:rPr>
                        <a:t>Ms. KATLEGO</a:t>
                      </a:r>
                      <a:r>
                        <a:rPr lang="en-US" sz="1200" baseline="0" dirty="0" smtClean="0">
                          <a:effectLst/>
                          <a:latin typeface="Agency FB" panose="020B0503020202020204" pitchFamily="34" charset="0"/>
                          <a:cs typeface="Arial" panose="020B0604020202020204" pitchFamily="34" charset="0"/>
                        </a:rPr>
                        <a:t> SHONGWE</a:t>
                      </a:r>
                      <a:endParaRPr lang="en-US" sz="1200" dirty="0" smtClean="0">
                        <a:effectLst/>
                        <a:latin typeface="Agency FB" panose="020B0503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  <a:latin typeface="Agency FB" panose="020B0503020202020204" pitchFamily="34" charset="0"/>
                          <a:cs typeface="Arial" panose="020B0604020202020204" pitchFamily="34" charset="0"/>
                        </a:rPr>
                        <a:t>Mr. MOLEFE</a:t>
                      </a:r>
                      <a:r>
                        <a:rPr lang="en-US" sz="1200" baseline="0" dirty="0" smtClean="0">
                          <a:effectLst/>
                          <a:latin typeface="Agency FB" panose="020B0503020202020204" pitchFamily="34" charset="0"/>
                          <a:cs typeface="Arial" panose="020B0604020202020204" pitchFamily="34" charset="0"/>
                        </a:rPr>
                        <a:t> MATSEKE</a:t>
                      </a:r>
                      <a:endParaRPr lang="en-US" sz="1200" dirty="0" smtClean="0">
                        <a:effectLst/>
                        <a:latin typeface="Agency FB" panose="020B0503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  <a:latin typeface="Agency FB" panose="020B0503020202020204" pitchFamily="34" charset="0"/>
                          <a:cs typeface="Arial" panose="020B0604020202020204" pitchFamily="34" charset="0"/>
                        </a:rPr>
                        <a:t>ALL</a:t>
                      </a:r>
                    </a:p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  <a:latin typeface="Agency FB" panose="020B0503020202020204" pitchFamily="34" charset="0"/>
                          <a:cs typeface="Arial" panose="020B0604020202020204" pitchFamily="34" charset="0"/>
                        </a:rPr>
                        <a:t>ALL</a:t>
                      </a:r>
                      <a:endParaRPr lang="en-US" sz="1200" dirty="0">
                        <a:effectLst/>
                        <a:latin typeface="Agency FB" panose="020B0503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Agency FB" panose="020B0503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r>
                        <a:rPr lang="en-US" sz="1200" baseline="0" dirty="0" smtClean="0">
                          <a:effectLst/>
                          <a:latin typeface="Agency FB" panose="020B0503020202020204" pitchFamily="34" charset="0"/>
                          <a:cs typeface="Arial" panose="020B0604020202020204" pitchFamily="34" charset="0"/>
                        </a:rPr>
                        <a:t>Ms. MAHWIBILA RADINGWANE</a:t>
                      </a:r>
                    </a:p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  <a:latin typeface="Agency FB" panose="020B0503020202020204" pitchFamily="34" charset="0"/>
                          <a:cs typeface="Arial" panose="020B0604020202020204" pitchFamily="34" charset="0"/>
                        </a:rPr>
                        <a:t>Mr.</a:t>
                      </a:r>
                      <a:r>
                        <a:rPr lang="en-US" sz="1200" baseline="0" dirty="0" smtClean="0">
                          <a:effectLst/>
                          <a:latin typeface="Agency FB" panose="020B0503020202020204" pitchFamily="34" charset="0"/>
                          <a:cs typeface="Arial" panose="020B0604020202020204" pitchFamily="34" charset="0"/>
                        </a:rPr>
                        <a:t> </a:t>
                      </a:r>
                      <a:endParaRPr lang="en-US" sz="1200" dirty="0">
                        <a:effectLst/>
                        <a:latin typeface="Agency FB" panose="020B0503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  <a:latin typeface="Agency FB" panose="020B0503020202020204" pitchFamily="34" charset="0"/>
                          <a:cs typeface="Arial" panose="020B0604020202020204" pitchFamily="34" charset="0"/>
                        </a:rPr>
                        <a:t>Ms.</a:t>
                      </a:r>
                      <a:r>
                        <a:rPr lang="en-US" sz="1200" baseline="0" dirty="0" smtClean="0">
                          <a:effectLst/>
                          <a:latin typeface="Agency FB" panose="020B0503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200" dirty="0" smtClean="0">
                          <a:effectLst/>
                          <a:latin typeface="Agency FB" panose="020B0503020202020204" pitchFamily="34" charset="0"/>
                          <a:cs typeface="Arial" panose="020B0604020202020204" pitchFamily="34" charset="0"/>
                        </a:rPr>
                        <a:t>KHABO RAMOSIBI</a:t>
                      </a:r>
                      <a:endParaRPr lang="en-US" sz="1200" dirty="0">
                        <a:effectLst/>
                        <a:latin typeface="Agency FB" panose="020B0503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 smtClean="0">
                        <a:effectLst/>
                        <a:latin typeface="Agency FB" panose="020B0503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  <a:latin typeface="Agency FB" panose="020B0503020202020204" pitchFamily="34" charset="0"/>
                          <a:ea typeface="Calibri"/>
                          <a:cs typeface="Arial" panose="020B0604020202020204" pitchFamily="34" charset="0"/>
                        </a:rPr>
                        <a:t>ALL</a:t>
                      </a:r>
                      <a:endParaRPr lang="en-US" sz="1200" dirty="0">
                        <a:effectLst/>
                        <a:latin typeface="Agency FB" panose="020B0503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58232" marR="58232" marT="0" marB="0"/>
                </a:tc>
              </a:tr>
              <a:tr h="249921"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Agency FB" panose="020B0503020202020204" pitchFamily="34" charset="0"/>
                          <a:cs typeface="Arial" panose="020B0604020202020204" pitchFamily="34" charset="0"/>
                        </a:rPr>
                        <a:t>Questions &amp; Discussions </a:t>
                      </a:r>
                      <a:endParaRPr lang="en-US" sz="1200">
                        <a:effectLst/>
                        <a:latin typeface="Agency FB" panose="020B0503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58232" marR="58232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  <a:latin typeface="Agency FB" panose="020B0503020202020204" pitchFamily="34" charset="0"/>
                          <a:cs typeface="Arial" panose="020B0604020202020204" pitchFamily="34" charset="0"/>
                        </a:rPr>
                        <a:t>14h30- 15h00</a:t>
                      </a:r>
                      <a:endParaRPr lang="en-US" sz="1200" dirty="0">
                        <a:effectLst/>
                        <a:latin typeface="Agency FB" panose="020B0503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58232" marR="58232" marT="0" marB="0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49921"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Agency FB" panose="020B0503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1200">
                        <a:effectLst/>
                        <a:latin typeface="Agency FB" panose="020B0503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58232" marR="58232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Agency FB" panose="020B0503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1200" dirty="0">
                        <a:effectLst/>
                        <a:latin typeface="Agency FB" panose="020B0503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58232" marR="58232" marT="0" marB="0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79810"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Agency FB" panose="020B0503020202020204" pitchFamily="34" charset="0"/>
                          <a:cs typeface="Arial" panose="020B0604020202020204" pitchFamily="34" charset="0"/>
                        </a:rPr>
                        <a:t>6.Closure</a:t>
                      </a:r>
                      <a:endParaRPr lang="en-US" sz="1200" dirty="0">
                        <a:effectLst/>
                        <a:latin typeface="Agency FB" panose="020B0503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58232" marR="58232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  <a:latin typeface="Agency FB" panose="020B0503020202020204" pitchFamily="34" charset="0"/>
                          <a:cs typeface="Arial" panose="020B0604020202020204" pitchFamily="34" charset="0"/>
                        </a:rPr>
                        <a:t>15h15</a:t>
                      </a:r>
                      <a:endParaRPr lang="en-US" sz="1200" dirty="0">
                        <a:effectLst/>
                        <a:latin typeface="Agency FB" panose="020B0503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58232" marR="58232" marT="0" marB="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>
                          <a:effectLst/>
                          <a:latin typeface="Agency FB" panose="020B0503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r>
                        <a:rPr kumimoji="0" lang="en-US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gency FB" panose="020B0503020202020204" pitchFamily="34" charset="0"/>
                          <a:cs typeface="Arial" panose="020B0604020202020204" pitchFamily="34" charset="0"/>
                        </a:rPr>
                        <a:t> Hon. CR KUPA</a:t>
                      </a:r>
                    </a:p>
                  </a:txBody>
                  <a:tcPr marL="58232" marR="58232" marT="0" marB="0"/>
                </a:tc>
              </a:tr>
              <a:tr h="527563"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  <a:latin typeface="Agency FB" panose="020B0503020202020204" pitchFamily="34" charset="0"/>
                          <a:ea typeface="Calibri"/>
                          <a:cs typeface="Arial" panose="020B0604020202020204" pitchFamily="34" charset="0"/>
                        </a:rPr>
                        <a:t>7. Lunch</a:t>
                      </a:r>
                      <a:r>
                        <a:rPr lang="en-US" sz="1200" baseline="0" dirty="0" smtClean="0">
                          <a:effectLst/>
                          <a:latin typeface="Agency FB" panose="020B0503020202020204" pitchFamily="34" charset="0"/>
                          <a:ea typeface="Calibri"/>
                          <a:cs typeface="Arial" panose="020B0604020202020204" pitchFamily="34" charset="0"/>
                        </a:rPr>
                        <a:t> Served</a:t>
                      </a:r>
                      <a:endParaRPr lang="en-US" sz="1200" dirty="0">
                        <a:effectLst/>
                        <a:latin typeface="Agency FB" panose="020B0503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58232" marR="58232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effectLst/>
                        <a:latin typeface="Agency FB" panose="020B0503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58232" marR="58232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effectLst/>
                        <a:latin typeface="Agency FB" panose="020B0503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58232" marR="58232" marT="0" marB="0"/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6076335" y="-1"/>
            <a:ext cx="4143277" cy="646331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002060"/>
                </a:solidFill>
              </a:rPr>
              <a:t>EPMLM 2016/2017   Third Quarter PERFORMANCE  AGENDA</a:t>
            </a:r>
            <a:endParaRPr lang="en-US" b="1" dirty="0">
              <a:solidFill>
                <a:srgbClr val="002060"/>
              </a:solidFill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19612" y="-30405"/>
            <a:ext cx="806860" cy="8003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CFC26-62B4-4113-B485-962636936649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97648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59085783"/>
              </p:ext>
            </p:extLst>
          </p:nvPr>
        </p:nvGraphicFramePr>
        <p:xfrm>
          <a:off x="865632" y="938784"/>
          <a:ext cx="10082784" cy="5491503"/>
        </p:xfrm>
        <a:graphic>
          <a:graphicData uri="http://schemas.openxmlformats.org/drawingml/2006/table">
            <a:tbl>
              <a:tblPr firstRow="1" bandRow="1"/>
              <a:tblGrid>
                <a:gridCol w="5225452"/>
                <a:gridCol w="4857332"/>
              </a:tblGrid>
              <a:tr h="984147"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9pPr>
                    </a:lstStyle>
                    <a:p>
                      <a:pPr algn="ctr"/>
                      <a:r>
                        <a:rPr lang="en-ZA" sz="2400" dirty="0" smtClean="0">
                          <a:solidFill>
                            <a:schemeClr val="tx1"/>
                          </a:solidFill>
                        </a:rPr>
                        <a:t>OVERALL</a:t>
                      </a:r>
                      <a:r>
                        <a:rPr lang="en-ZA" sz="2400" baseline="0" dirty="0" smtClean="0">
                          <a:solidFill>
                            <a:schemeClr val="tx1"/>
                          </a:solidFill>
                        </a:rPr>
                        <a:t> PERFORMANCE</a:t>
                      </a:r>
                      <a:endParaRPr lang="en-ZA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/>
                    </a:solidFill>
                  </a:tcPr>
                </a:tc>
                <a:tc hMerge="1"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9pPr>
                    </a:lstStyle>
                    <a:p>
                      <a:endParaRPr lang="en-ZA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/>
                    </a:solidFill>
                  </a:tcPr>
                </a:tc>
              </a:tr>
              <a:tr h="83531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9pPr>
                    </a:lstStyle>
                    <a:p>
                      <a:r>
                        <a:rPr lang="en-ZA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TARGETS ACHIEVED</a:t>
                      </a:r>
                      <a:endParaRPr lang="en-ZA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54" marB="45754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9pPr>
                    </a:lstStyle>
                    <a:p>
                      <a:r>
                        <a:rPr lang="en-ZA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17</a:t>
                      </a:r>
                      <a:endParaRPr lang="en-ZA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40000"/>
                      </a:srgbClr>
                    </a:solidFill>
                  </a:tcPr>
                </a:tc>
              </a:tr>
              <a:tr h="83531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9pPr>
                    </a:lstStyle>
                    <a:p>
                      <a:r>
                        <a:rPr lang="en-ZA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TARGETS NOT ACHIEVED</a:t>
                      </a:r>
                      <a:endParaRPr lang="en-ZA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54" marB="45754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9pPr>
                    </a:lstStyle>
                    <a:p>
                      <a:r>
                        <a:rPr lang="en-ZA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01</a:t>
                      </a:r>
                      <a:endParaRPr lang="en-ZA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20000"/>
                      </a:srgbClr>
                    </a:solidFill>
                  </a:tcPr>
                </a:tc>
              </a:tr>
              <a:tr h="98422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9pPr>
                    </a:lstStyle>
                    <a:p>
                      <a:r>
                        <a:rPr lang="en-ZA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% ACHIEVEMENT THIRD QUARTER</a:t>
                      </a:r>
                      <a:r>
                        <a:rPr lang="en-ZA" sz="16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ZA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PERFORMANCE</a:t>
                      </a:r>
                      <a:endParaRPr lang="en-ZA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54" marB="45754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9pPr>
                    </a:lstStyle>
                    <a:p>
                      <a:r>
                        <a:rPr lang="en-ZA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94.4%</a:t>
                      </a:r>
                      <a:endParaRPr lang="en-ZA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40000"/>
                      </a:srgbClr>
                    </a:solidFill>
                  </a:tcPr>
                </a:tc>
              </a:tr>
              <a:tr h="86828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9pPr>
                    </a:lstStyle>
                    <a:p>
                      <a:r>
                        <a:rPr lang="en-ZA" sz="16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BUDGET </a:t>
                      </a:r>
                      <a:endParaRPr lang="en-ZA" sz="16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54" marB="45754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9pPr>
                    </a:lstStyle>
                    <a:p>
                      <a:r>
                        <a:rPr lang="en-US" sz="16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1 773 600</a:t>
                      </a:r>
                      <a:endParaRPr lang="en-US" sz="16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40000"/>
                      </a:srgbClr>
                    </a:solidFill>
                  </a:tcPr>
                </a:tc>
              </a:tr>
              <a:tr h="98422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9pPr>
                    </a:lstStyle>
                    <a:p>
                      <a:r>
                        <a:rPr lang="en-ZA" sz="16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EXPENDITURE </a:t>
                      </a:r>
                      <a:endParaRPr lang="en-ZA" sz="16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54" marB="45754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9pPr>
                    </a:lstStyle>
                    <a:p>
                      <a:r>
                        <a:rPr lang="en-US" sz="16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786 900</a:t>
                      </a:r>
                      <a:endParaRPr lang="en-US" sz="16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40000"/>
                      </a:srgbClr>
                    </a:solidFill>
                  </a:tcPr>
                </a:tc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6213764" y="86030"/>
            <a:ext cx="3982029" cy="646331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002060"/>
                </a:solidFill>
              </a:rPr>
              <a:t>EPMLM 2016/2017 Third Quarter PERFORMANCE REVIEW</a:t>
            </a:r>
            <a:endParaRPr lang="en-US" b="1" dirty="0">
              <a:solidFill>
                <a:srgbClr val="002060"/>
              </a:solidFill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71102" y="-28466"/>
            <a:ext cx="914400" cy="703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6213764" y="86030"/>
            <a:ext cx="1776208" cy="365125"/>
          </a:xfrm>
        </p:spPr>
        <p:txBody>
          <a:bodyPr/>
          <a:lstStyle/>
          <a:p>
            <a:fld id="{01BCFC26-62B4-4113-B485-962636936649}" type="slidenum">
              <a:rPr lang="en-US" smtClean="0"/>
              <a:pPr/>
              <a:t>20</a:t>
            </a:fld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621217" y="323166"/>
            <a:ext cx="4800600" cy="368300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en-US" dirty="0" smtClean="0">
                <a:solidFill>
                  <a:prstClr val="black"/>
                </a:solidFill>
              </a:rPr>
              <a:t>Overall Performance for MM’s Office</a:t>
            </a:r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57590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12837" y="914400"/>
            <a:ext cx="9366325" cy="4972050"/>
          </a:xfrm>
        </p:spPr>
        <p:txBody>
          <a:bodyPr>
            <a:normAutofit/>
          </a:bodyPr>
          <a:lstStyle/>
          <a:p>
            <a:pPr marL="68580" lvl="0" algn="ctr">
              <a:spcBef>
                <a:spcPct val="20000"/>
              </a:spcBef>
            </a:pPr>
            <a:r>
              <a:rPr lang="en-ZA" sz="8000" b="1" dirty="0">
                <a:solidFill>
                  <a:srgbClr val="94C600">
                    <a:lumMod val="50000"/>
                  </a:srgbClr>
                </a:solidFill>
              </a:rPr>
              <a:t>PLANNING AND ECONOMIC DEVELOPMENT  </a:t>
            </a:r>
            <a:r>
              <a:rPr lang="en-ZA" b="1" dirty="0">
                <a:solidFill>
                  <a:srgbClr val="94C600">
                    <a:lumMod val="50000"/>
                  </a:srgbClr>
                </a:solidFill>
              </a:rPr>
              <a:t/>
            </a:r>
            <a:br>
              <a:rPr lang="en-ZA" b="1" dirty="0">
                <a:solidFill>
                  <a:srgbClr val="94C600">
                    <a:lumMod val="50000"/>
                  </a:srgbClr>
                </a:solidFill>
              </a:rPr>
            </a:br>
            <a:endParaRPr lang="en-ZA" dirty="0"/>
          </a:p>
        </p:txBody>
      </p:sp>
      <p:sp>
        <p:nvSpPr>
          <p:cNvPr id="3" name="TextBox 2"/>
          <p:cNvSpPr txBox="1"/>
          <p:nvPr/>
        </p:nvSpPr>
        <p:spPr>
          <a:xfrm>
            <a:off x="6095999" y="38550"/>
            <a:ext cx="3982029" cy="646331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002060"/>
                </a:solidFill>
              </a:rPr>
              <a:t>EPMLM 2016/2017 Third Quarter PERFORMANCE REVIEW</a:t>
            </a:r>
            <a:endParaRPr lang="en-US" b="1" dirty="0">
              <a:solidFill>
                <a:srgbClr val="002060"/>
              </a:solidFill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71102" y="-28466"/>
            <a:ext cx="914400" cy="703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213764" y="90237"/>
            <a:ext cx="1776208" cy="365125"/>
          </a:xfrm>
        </p:spPr>
        <p:txBody>
          <a:bodyPr/>
          <a:lstStyle/>
          <a:p>
            <a:fld id="{01BCFC26-62B4-4113-B485-962636936649}" type="slidenum">
              <a:rPr lang="en-US" smtClean="0"/>
              <a:pPr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65526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418354" y="28466"/>
            <a:ext cx="4656212" cy="646331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002060"/>
                </a:solidFill>
              </a:rPr>
              <a:t>EPMLM 2016/2017 Third Quarter PERFORMANCE REVIEW </a:t>
            </a:r>
            <a:endParaRPr lang="en-US" b="1" dirty="0">
              <a:solidFill>
                <a:srgbClr val="002060"/>
              </a:solidFill>
            </a:endParaRPr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71102" y="-28466"/>
            <a:ext cx="914400" cy="703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621217" y="323166"/>
            <a:ext cx="4800600" cy="368300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en-ZA" b="1">
                <a:solidFill>
                  <a:srgbClr val="000000"/>
                </a:solidFill>
                <a:latin typeface="Calibri" panose="020F0502020204030204" pitchFamily="34" charset="0"/>
              </a:rPr>
              <a:t>KPA 1: Spatial Rationale</a:t>
            </a:r>
            <a:r>
              <a:rPr lang="en-ZA"/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CFC26-62B4-4113-B485-962636936649}" type="slidenum">
              <a:rPr lang="en-US" smtClean="0"/>
              <a:pPr/>
              <a:t>22</a:t>
            </a:fld>
            <a:endParaRPr lang="en-US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6830404"/>
              </p:ext>
            </p:extLst>
          </p:nvPr>
        </p:nvGraphicFramePr>
        <p:xfrm>
          <a:off x="798384" y="986166"/>
          <a:ext cx="10513630" cy="3880802"/>
        </p:xfrm>
        <a:graphic>
          <a:graphicData uri="http://schemas.openxmlformats.org/drawingml/2006/table">
            <a:tbl>
              <a:tblPr/>
              <a:tblGrid>
                <a:gridCol w="1367401"/>
                <a:gridCol w="934855"/>
                <a:gridCol w="1370888"/>
                <a:gridCol w="491845"/>
                <a:gridCol w="572075"/>
                <a:gridCol w="572075"/>
                <a:gridCol w="572075"/>
                <a:gridCol w="1158104"/>
                <a:gridCol w="1158104"/>
                <a:gridCol w="1158104"/>
                <a:gridCol w="1158104"/>
              </a:tblGrid>
              <a:tr h="181771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ZA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Strategic Objective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ZA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Priority Programme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ZA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KPI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ZA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IDP Ref No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ZA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Budget R 000's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ZA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Baseline 2014/15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 gridSpan="5">
                  <a:txBody>
                    <a:bodyPr/>
                    <a:lstStyle/>
                    <a:p>
                      <a:pPr algn="ctr" fontAlgn="ctr"/>
                      <a:r>
                        <a:rPr lang="en-ZA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2016/17 </a:t>
                      </a:r>
                      <a:r>
                        <a:rPr lang="en-ZA" sz="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  <a:r>
                        <a:rPr lang="en-ZA" sz="900" b="1" i="0" u="none" strike="noStrike" baseline="300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nd</a:t>
                      </a:r>
                      <a:r>
                        <a:rPr lang="en-ZA" sz="9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ZA" sz="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Quarter</a:t>
                      </a:r>
                      <a:endParaRPr lang="en-ZA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</a:tr>
              <a:tr h="181771"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Target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Actual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Achievements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Challenges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Corrective Action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</a:tr>
              <a:tr h="1772263">
                <a:tc rowSpan="2">
                  <a:txBody>
                    <a:bodyPr/>
                    <a:lstStyle/>
                    <a:p>
                      <a:pPr algn="l" fontAlgn="t"/>
                      <a:r>
                        <a:rPr lang="en-ZA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House the nation and build Integrated Human Settlement 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l" fontAlgn="t"/>
                      <a:r>
                        <a:rPr lang="en-ZA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Land use management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ZA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% of  land use applications received and processed within 60 days as per the Town Planning and Township Ordinance Act 15 of 1986        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SR 01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Oper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0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100%</a:t>
                      </a:r>
                      <a:endParaRPr lang="en-GB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0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100%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0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Achieved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0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None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0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None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44997"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ZA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# of EPMLM Town Planning By-Laws developed and gazetted by Dec 2016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SR 02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Oper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0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N/A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0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Target set for Q4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0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Approved by council 24 January 2017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0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Awaiting funds approval from SALGA DRDLR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0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Gazette By-Laws</a:t>
                      </a:r>
                      <a:endParaRPr lang="en-GB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788774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418354" y="28466"/>
            <a:ext cx="4656212" cy="646331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002060"/>
                </a:solidFill>
              </a:rPr>
              <a:t>EPMLM 2016/2017 Third Quarter PERFORMANCE REVIEW </a:t>
            </a:r>
            <a:endParaRPr lang="en-US" b="1" dirty="0">
              <a:solidFill>
                <a:srgbClr val="002060"/>
              </a:solidFill>
            </a:endParaRPr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71102" y="-28466"/>
            <a:ext cx="914400" cy="703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621217" y="323166"/>
            <a:ext cx="4800600" cy="368300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en-ZA" b="1">
                <a:solidFill>
                  <a:srgbClr val="000000"/>
                </a:solidFill>
                <a:latin typeface="Calibri" panose="020F0502020204030204" pitchFamily="34" charset="0"/>
              </a:rPr>
              <a:t>KPA 1: Spatial Rationale</a:t>
            </a:r>
            <a:r>
              <a:rPr lang="en-ZA"/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CFC26-62B4-4113-B485-962636936649}" type="slidenum">
              <a:rPr lang="en-US" smtClean="0"/>
              <a:pPr/>
              <a:t>23</a:t>
            </a:fld>
            <a:endParaRPr lang="en-US"/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72750536"/>
              </p:ext>
            </p:extLst>
          </p:nvPr>
        </p:nvGraphicFramePr>
        <p:xfrm>
          <a:off x="751755" y="969497"/>
          <a:ext cx="10471771" cy="4708632"/>
        </p:xfrm>
        <a:graphic>
          <a:graphicData uri="http://schemas.openxmlformats.org/drawingml/2006/table">
            <a:tbl>
              <a:tblPr/>
              <a:tblGrid>
                <a:gridCol w="1291673"/>
                <a:gridCol w="883081"/>
                <a:gridCol w="1294966"/>
                <a:gridCol w="464607"/>
                <a:gridCol w="540393"/>
                <a:gridCol w="540393"/>
                <a:gridCol w="540393"/>
                <a:gridCol w="540393"/>
                <a:gridCol w="1093968"/>
                <a:gridCol w="1093968"/>
                <a:gridCol w="1093968"/>
                <a:gridCol w="1093968"/>
              </a:tblGrid>
              <a:tr h="210207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ZA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Strategic Objective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ZA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Priority Programme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ZA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KPI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ZA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IDP Ref No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ZA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Budget R 000's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ZA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Baseline 2014/15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 gridSpan="6">
                  <a:txBody>
                    <a:bodyPr/>
                    <a:lstStyle/>
                    <a:p>
                      <a:pPr algn="ctr" fontAlgn="ctr"/>
                      <a:r>
                        <a:rPr lang="en-ZA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2016/17 </a:t>
                      </a:r>
                      <a:r>
                        <a:rPr lang="en-ZA" sz="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Third Quarter</a:t>
                      </a:r>
                      <a:endParaRPr lang="en-ZA" sz="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</a:tr>
              <a:tr h="210207"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Target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ZA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Actual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Achievements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Challenges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Corrective Action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</a:tr>
              <a:tr h="2144108">
                <a:tc rowSpan="3">
                  <a:txBody>
                    <a:bodyPr/>
                    <a:lstStyle/>
                    <a:p>
                      <a:pPr algn="l" fontAlgn="t"/>
                      <a:r>
                        <a:rPr lang="en-ZA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House the nation and build Integrated Human Settlement 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algn="l" fontAlgn="t"/>
                      <a:r>
                        <a:rPr lang="en-ZA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Land use management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ZA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# of EPMLM Billboard and Advertising by-law developed and gazetted by Jun 2017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SR 03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Oper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New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0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N/A</a:t>
                      </a:r>
                      <a:endParaRPr lang="en-GB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GB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0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Target set for Q4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0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Amended Draft By-Law available.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0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None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0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Gazette By-Laws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72055"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ZA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% of New Building Plans of less than 500 square meters assessed within 10 days of receipt of plans.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SR 04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Oper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0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100%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0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100%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0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Achieved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0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None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0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None</a:t>
                      </a:r>
                      <a:endParaRPr lang="en-GB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72055"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ZA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% of New Building Plans of more than 500 square meters assessed within 28 days of receipt of plans.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SR 04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Oper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New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0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100%</a:t>
                      </a:r>
                      <a:endParaRPr lang="en-GB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0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100%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0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Achieved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0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None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0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None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0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100%</a:t>
                      </a:r>
                      <a:endParaRPr lang="en-GB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165593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418354" y="28466"/>
            <a:ext cx="4656212" cy="646331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002060"/>
                </a:solidFill>
              </a:rPr>
              <a:t>EPMLM 2016/2017 Third Quarter PERFORMANCE REVIEW </a:t>
            </a:r>
            <a:endParaRPr lang="en-US" b="1" dirty="0">
              <a:solidFill>
                <a:srgbClr val="002060"/>
              </a:solidFill>
            </a:endParaRPr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71102" y="-28466"/>
            <a:ext cx="914400" cy="703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621217" y="323166"/>
            <a:ext cx="4800600" cy="368300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en-ZA" b="1">
                <a:solidFill>
                  <a:srgbClr val="000000"/>
                </a:solidFill>
                <a:latin typeface="Calibri" panose="020F0502020204030204" pitchFamily="34" charset="0"/>
              </a:rPr>
              <a:t>KPA 1: Spatial Rationale</a:t>
            </a:r>
            <a:r>
              <a:rPr lang="en-ZA"/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CFC26-62B4-4113-B485-962636936649}" type="slidenum">
              <a:rPr lang="en-US" smtClean="0"/>
              <a:pPr/>
              <a:t>24</a:t>
            </a:fld>
            <a:endParaRPr lang="en-US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98288308"/>
              </p:ext>
            </p:extLst>
          </p:nvPr>
        </p:nvGraphicFramePr>
        <p:xfrm>
          <a:off x="833166" y="1161232"/>
          <a:ext cx="10375612" cy="4826612"/>
        </p:xfrm>
        <a:graphic>
          <a:graphicData uri="http://schemas.openxmlformats.org/drawingml/2006/table">
            <a:tbl>
              <a:tblPr/>
              <a:tblGrid>
                <a:gridCol w="1296125"/>
                <a:gridCol w="1296125"/>
                <a:gridCol w="1299431"/>
                <a:gridCol w="466208"/>
                <a:gridCol w="542257"/>
                <a:gridCol w="542257"/>
                <a:gridCol w="542257"/>
                <a:gridCol w="1097738"/>
                <a:gridCol w="1097738"/>
                <a:gridCol w="1097738"/>
                <a:gridCol w="1097738"/>
              </a:tblGrid>
              <a:tr h="180098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ZA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Strategic Objective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ZA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Priority Programme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ZA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KPI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ZA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IDP Ref No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ZA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Budget R 000's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ZA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Baseline 2014/15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 gridSpan="5">
                  <a:txBody>
                    <a:bodyPr/>
                    <a:lstStyle/>
                    <a:p>
                      <a:pPr algn="ctr" fontAlgn="ctr"/>
                      <a:r>
                        <a:rPr lang="en-ZA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2016/17 </a:t>
                      </a:r>
                      <a:r>
                        <a:rPr lang="en-ZA" sz="7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Third Quarter</a:t>
                      </a:r>
                      <a:endParaRPr lang="en-ZA" sz="7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</a:tr>
              <a:tr h="180098"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Target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Actual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Achievements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Challenges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Corrective Action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</a:tr>
              <a:tr h="1008545">
                <a:tc rowSpan="4">
                  <a:txBody>
                    <a:bodyPr/>
                    <a:lstStyle/>
                    <a:p>
                      <a:pPr algn="l" fontAlgn="t"/>
                      <a:r>
                        <a:rPr lang="en-ZA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House the nation and build Integrated Human Settlement 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ZA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Land use management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ZA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# of municipal buildings to be  maintained as per the approved municipal maintenance plan by the 30 Jun 2017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SR 06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572,3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5</a:t>
                      </a:r>
                      <a:endParaRPr lang="en-GB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0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0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Achieved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0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None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0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None</a:t>
                      </a:r>
                      <a:endParaRPr lang="en-GB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52624"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ZA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Land use management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ZA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# of Land Use Awareness workshops to held with Magoshi by 30 June 2017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SR 08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Oper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</a:t>
                      </a:r>
                      <a:endParaRPr lang="en-GB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0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0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Achieved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0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None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0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None</a:t>
                      </a:r>
                      <a:endParaRPr lang="en-GB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96702"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l" fontAlgn="t"/>
                      <a:r>
                        <a:rPr lang="en-ZA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Housing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ZA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Develop a municipal building maintenance plan and submit to Council for approval by 30 Sept 2016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SR 05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Oper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New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N/A</a:t>
                      </a:r>
                      <a:endParaRPr lang="en-GB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N/A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0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Maintenance plan done but was not yet submitted to council for approval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Maintenance plan still need further interaction</a:t>
                      </a:r>
                      <a:endParaRPr lang="en-GB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08545"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ZA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Number of municipal houses to be maintained as per the approved municipal maintenance plan by the 30 Jun 2017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SR 07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Oper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New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0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endParaRPr lang="en-GB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0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0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Not achieved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0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Suppliers not registered on municipal CSD database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0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To engage to register on the municipal CSD database</a:t>
                      </a:r>
                      <a:endParaRPr lang="en-GB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59837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418354" y="28466"/>
            <a:ext cx="4656212" cy="646331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002060"/>
                </a:solidFill>
              </a:rPr>
              <a:t>EPMLM 2016/2017 Third Quarter PERFORMANCE REVIEW </a:t>
            </a:r>
            <a:endParaRPr lang="en-US" b="1" dirty="0">
              <a:solidFill>
                <a:srgbClr val="002060"/>
              </a:solidFill>
            </a:endParaRPr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71102" y="-28466"/>
            <a:ext cx="914400" cy="703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621217" y="323166"/>
            <a:ext cx="4800600" cy="368300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en-ZA" b="1">
                <a:solidFill>
                  <a:srgbClr val="000000"/>
                </a:solidFill>
                <a:latin typeface="Calibri" panose="020F0502020204030204" pitchFamily="34" charset="0"/>
              </a:rPr>
              <a:t>KPA 1: Spatial Rationale</a:t>
            </a:r>
            <a:r>
              <a:rPr lang="en-ZA"/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CFC26-62B4-4113-B485-962636936649}" type="slidenum">
              <a:rPr lang="en-US" smtClean="0"/>
              <a:pPr/>
              <a:t>25</a:t>
            </a:fld>
            <a:endParaRPr lang="en-US"/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11111028"/>
              </p:ext>
            </p:extLst>
          </p:nvPr>
        </p:nvGraphicFramePr>
        <p:xfrm>
          <a:off x="805224" y="986166"/>
          <a:ext cx="10418298" cy="4882490"/>
        </p:xfrm>
        <a:graphic>
          <a:graphicData uri="http://schemas.openxmlformats.org/drawingml/2006/table">
            <a:tbl>
              <a:tblPr/>
              <a:tblGrid>
                <a:gridCol w="1302288"/>
                <a:gridCol w="1302288"/>
                <a:gridCol w="1305610"/>
                <a:gridCol w="468425"/>
                <a:gridCol w="544835"/>
                <a:gridCol w="544835"/>
                <a:gridCol w="538189"/>
                <a:gridCol w="1102957"/>
                <a:gridCol w="1102957"/>
                <a:gridCol w="1102957"/>
                <a:gridCol w="1102957"/>
              </a:tblGrid>
              <a:tr h="181165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ZA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Strategic Objective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ZA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Priority Programme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ZA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KPI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ZA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IDP Ref No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ZA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Budget R 000's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ZA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Baseline 2014/15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 gridSpan="5">
                  <a:txBody>
                    <a:bodyPr/>
                    <a:lstStyle/>
                    <a:p>
                      <a:pPr algn="ctr" fontAlgn="ctr"/>
                      <a:r>
                        <a:rPr lang="en-ZA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2016/17 </a:t>
                      </a:r>
                      <a:r>
                        <a:rPr lang="en-ZA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Third Quarter</a:t>
                      </a:r>
                      <a:endParaRPr lang="en-ZA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</a:tr>
              <a:tr h="181165"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Target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Actual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Achievements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Challenges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Corrective Action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</a:tr>
              <a:tr h="2318921">
                <a:tc rowSpan="3">
                  <a:txBody>
                    <a:bodyPr/>
                    <a:lstStyle/>
                    <a:p>
                      <a:pPr algn="l" fontAlgn="t"/>
                      <a:r>
                        <a:rPr lang="en-ZA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House the nation and build Integrated Human Settlement 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l" fontAlgn="t"/>
                      <a:r>
                        <a:rPr lang="en-ZA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SDF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ZA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Review EPMLM Spatial Development Framework and adopted by Council by 31 March 2017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SR 10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</a:t>
                      </a:r>
                      <a:endParaRPr lang="en-GB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0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0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Not achieved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0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Advert closed 27 Feb 2017. Evaluation conducted March 2017.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79730"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ZA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Review EPMLM Town Planning Scheme by 31 March 2017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SR 11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Oper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0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0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Not achieved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0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Advert closed 10 March 2017. Evaluation to be conducted.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en-GB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48967"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ZA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Land use management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ZA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% of buildings; constructed with approved plans, inspected that comply with the National Building Regulations and Building Standards Amendments Act No 49 of 1995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SR 04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Oper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New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0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100%</a:t>
                      </a:r>
                      <a:endParaRPr lang="en-GB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0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100%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0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Achieved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0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None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0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None</a:t>
                      </a:r>
                      <a:endParaRPr lang="en-GB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80747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418354" y="28466"/>
            <a:ext cx="4656212" cy="646331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002060"/>
                </a:solidFill>
              </a:rPr>
              <a:t>EPMLM 2016/2017 Third Quarter PERFORMANCE REVIEW </a:t>
            </a:r>
            <a:endParaRPr lang="en-US" b="1" dirty="0">
              <a:solidFill>
                <a:srgbClr val="002060"/>
              </a:solidFill>
            </a:endParaRPr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71102" y="-28466"/>
            <a:ext cx="914400" cy="703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621217" y="323166"/>
            <a:ext cx="4800600" cy="369332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en-ZA" b="1" dirty="0">
                <a:solidFill>
                  <a:srgbClr val="000000"/>
                </a:solidFill>
                <a:latin typeface="Calibri" panose="020F0502020204030204" pitchFamily="34" charset="0"/>
              </a:rPr>
              <a:t>KPA 2 - Basic Service Delivery </a:t>
            </a:r>
            <a:r>
              <a:rPr lang="en-ZA" dirty="0" smtClean="0"/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CFC26-62B4-4113-B485-962636936649}" type="slidenum">
              <a:rPr lang="en-US" smtClean="0"/>
              <a:pPr/>
              <a:t>26</a:t>
            </a:fld>
            <a:endParaRPr lang="en-US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74008592"/>
              </p:ext>
            </p:extLst>
          </p:nvPr>
        </p:nvGraphicFramePr>
        <p:xfrm>
          <a:off x="819396" y="1163783"/>
          <a:ext cx="10620376" cy="3420092"/>
        </p:xfrm>
        <a:graphic>
          <a:graphicData uri="http://schemas.openxmlformats.org/drawingml/2006/table">
            <a:tbl>
              <a:tblPr/>
              <a:tblGrid>
                <a:gridCol w="1366672"/>
                <a:gridCol w="726168"/>
                <a:gridCol w="1534488"/>
                <a:gridCol w="550542"/>
                <a:gridCol w="640346"/>
                <a:gridCol w="640346"/>
                <a:gridCol w="640346"/>
                <a:gridCol w="640346"/>
                <a:gridCol w="1288500"/>
                <a:gridCol w="1296311"/>
                <a:gridCol w="1296311"/>
              </a:tblGrid>
              <a:tr h="260083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ZA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Strategic Objective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ZA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Priority Programme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ZA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KPI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ZA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IDP Ref No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ZA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Budget R 000's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ZA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Baseline 2014/15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 gridSpan="5">
                  <a:txBody>
                    <a:bodyPr/>
                    <a:lstStyle/>
                    <a:p>
                      <a:pPr algn="ctr" fontAlgn="ctr"/>
                      <a:r>
                        <a:rPr lang="en-ZA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2016/17 </a:t>
                      </a:r>
                      <a:r>
                        <a:rPr lang="en-ZA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Third Quarter</a:t>
                      </a:r>
                      <a:endParaRPr lang="en-ZA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</a:tr>
              <a:tr h="260083"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Target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Actual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Achievements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Challenges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Corrective Action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</a:tr>
              <a:tr h="1326423">
                <a:tc>
                  <a:txBody>
                    <a:bodyPr/>
                    <a:lstStyle/>
                    <a:p>
                      <a:pPr algn="ctr" fontAlgn="t"/>
                      <a:r>
                        <a:rPr lang="en-ZA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House the nation and build Integrated Human Settlement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ZA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Housing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ZA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# of reports in terms of new RDP Housing units provided by the CoGHSTA submitted to Council by 30 Jun 2017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SR 13 /14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Oper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</a:t>
                      </a:r>
                      <a:endParaRPr lang="en-GB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0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Achieved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0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None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0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None</a:t>
                      </a:r>
                      <a:endParaRPr lang="en-GB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73503">
                <a:tc>
                  <a:txBody>
                    <a:bodyPr/>
                    <a:lstStyle/>
                    <a:p>
                      <a:pPr algn="ctr" fontAlgn="b"/>
                      <a:r>
                        <a:rPr lang="en-ZA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Improved community wellbeing through accelerated service delivery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ZA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SCM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ZA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% attendance at scheduled Bid Committee meetings by 30 Jun 2017 (P&amp;ED)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FV 07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Oper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New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0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100%</a:t>
                      </a:r>
                      <a:endParaRPr lang="en-GB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100%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0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Achieved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0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None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0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None</a:t>
                      </a:r>
                      <a:endParaRPr lang="en-GB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099120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418354" y="28466"/>
            <a:ext cx="4656212" cy="646331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002060"/>
                </a:solidFill>
              </a:rPr>
              <a:t>EPMLM 2016/2017 Third Quarter PERFORMANCE REVIEW </a:t>
            </a:r>
            <a:endParaRPr lang="en-US" b="1" dirty="0">
              <a:solidFill>
                <a:srgbClr val="002060"/>
              </a:solidFill>
            </a:endParaRPr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71102" y="-28466"/>
            <a:ext cx="914400" cy="703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621217" y="323166"/>
            <a:ext cx="4800600" cy="369332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en-ZA" b="1">
                <a:solidFill>
                  <a:srgbClr val="000000"/>
                </a:solidFill>
                <a:latin typeface="Calibri" panose="020F0502020204030204" pitchFamily="34" charset="0"/>
              </a:rPr>
              <a:t>KPA 3: Local Economic Development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CFC26-62B4-4113-B485-962636936649}" type="slidenum">
              <a:rPr lang="en-US" smtClean="0"/>
              <a:pPr/>
              <a:t>27</a:t>
            </a:fld>
            <a:endParaRPr lang="en-US"/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12364953"/>
              </p:ext>
            </p:extLst>
          </p:nvPr>
        </p:nvGraphicFramePr>
        <p:xfrm>
          <a:off x="780308" y="969497"/>
          <a:ext cx="10502208" cy="4258828"/>
        </p:xfrm>
        <a:graphic>
          <a:graphicData uri="http://schemas.openxmlformats.org/drawingml/2006/table">
            <a:tbl>
              <a:tblPr/>
              <a:tblGrid>
                <a:gridCol w="1439968"/>
                <a:gridCol w="984468"/>
                <a:gridCol w="1443640"/>
                <a:gridCol w="602435"/>
                <a:gridCol w="602435"/>
                <a:gridCol w="602435"/>
                <a:gridCol w="595088"/>
                <a:gridCol w="595088"/>
                <a:gridCol w="1212217"/>
                <a:gridCol w="1212217"/>
                <a:gridCol w="1212217"/>
              </a:tblGrid>
              <a:tr h="253741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ZA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Strategic Objective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ZA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Priority Programme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ZA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KPI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ZA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IDP Ref No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ZA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Budget R 000's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ZA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Baseline 2014/15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 gridSpan="5">
                  <a:txBody>
                    <a:bodyPr/>
                    <a:lstStyle/>
                    <a:p>
                      <a:pPr algn="ctr" fontAlgn="ctr"/>
                      <a:r>
                        <a:rPr lang="en-ZA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2016/17 </a:t>
                      </a:r>
                      <a:r>
                        <a:rPr lang="en-ZA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Third Quarter</a:t>
                      </a:r>
                      <a:endParaRPr lang="en-ZA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</a:tr>
              <a:tr h="253741"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Target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Actual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Achievements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Challenges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Corrective Action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</a:tr>
              <a:tr h="731831">
                <a:tc rowSpan="3">
                  <a:txBody>
                    <a:bodyPr/>
                    <a:lstStyle/>
                    <a:p>
                      <a:pPr algn="l" fontAlgn="t"/>
                      <a:r>
                        <a:rPr lang="en-ZA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Grow the economy and provide livelihood support 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5">
                  <a:txBody>
                    <a:bodyPr/>
                    <a:lstStyle/>
                    <a:p>
                      <a:pPr algn="l" fontAlgn="t"/>
                      <a:r>
                        <a:rPr lang="en-ZA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LED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ZA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# of quarterly SMME's and Cooperatives capacity building skill workshops scheduled and held 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LED 01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0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en-GB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Achieved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None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None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78398"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ZA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# of Coop's supported with respect to financial support by 30 Jun 2017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LED 02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Achieved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None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None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47039"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ZA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# of quarterly LED forum meetings held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LED 03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21,2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Achieved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None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0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None</a:t>
                      </a:r>
                      <a:endParaRPr lang="en-GB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47039">
                <a:tc rowSpan="2">
                  <a:txBody>
                    <a:bodyPr/>
                    <a:lstStyle/>
                    <a:p>
                      <a:pPr algn="l" fontAlgn="t"/>
                      <a:r>
                        <a:rPr lang="en-ZA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Develop partnerships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ZA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Hosting of a LED Summit by 30 Jun 2017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LED 04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84,8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N/A</a:t>
                      </a:r>
                      <a:endParaRPr lang="en-GB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N/A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-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-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-</a:t>
                      </a:r>
                      <a:endParaRPr lang="en-GB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47039"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ZA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Tourism Association established by Dec 2016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LED 05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N/A</a:t>
                      </a:r>
                      <a:endParaRPr lang="en-GB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N/A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-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-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-</a:t>
                      </a:r>
                      <a:endParaRPr lang="en-GB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658644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418354" y="28466"/>
            <a:ext cx="4656212" cy="646331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002060"/>
                </a:solidFill>
              </a:rPr>
              <a:t>EPMLM 2016/2017 Third Quarter PERFORMANCE REVIEW </a:t>
            </a:r>
            <a:endParaRPr lang="en-US" b="1" dirty="0">
              <a:solidFill>
                <a:srgbClr val="002060"/>
              </a:solidFill>
            </a:endParaRPr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71102" y="-28466"/>
            <a:ext cx="914400" cy="703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621217" y="323166"/>
            <a:ext cx="4800600" cy="369332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en-ZA" b="1">
                <a:solidFill>
                  <a:srgbClr val="000000"/>
                </a:solidFill>
                <a:latin typeface="Calibri" panose="020F0502020204030204" pitchFamily="34" charset="0"/>
              </a:rPr>
              <a:t>KPA 3: Local Economic Development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CFC26-62B4-4113-B485-962636936649}" type="slidenum">
              <a:rPr lang="en-US" smtClean="0"/>
              <a:pPr/>
              <a:t>28</a:t>
            </a:fld>
            <a:endParaRPr lang="en-US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52371745"/>
              </p:ext>
            </p:extLst>
          </p:nvPr>
        </p:nvGraphicFramePr>
        <p:xfrm>
          <a:off x="770896" y="987198"/>
          <a:ext cx="10423129" cy="4749924"/>
        </p:xfrm>
        <a:graphic>
          <a:graphicData uri="http://schemas.openxmlformats.org/drawingml/2006/table">
            <a:tbl>
              <a:tblPr/>
              <a:tblGrid>
                <a:gridCol w="1438685"/>
                <a:gridCol w="983590"/>
                <a:gridCol w="1442356"/>
                <a:gridCol w="517485"/>
                <a:gridCol w="601899"/>
                <a:gridCol w="601899"/>
                <a:gridCol w="594559"/>
                <a:gridCol w="594559"/>
                <a:gridCol w="1218479"/>
                <a:gridCol w="1218479"/>
                <a:gridCol w="1211139"/>
              </a:tblGrid>
              <a:tr h="203859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ZA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Strategic Objective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ZA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Priority Programme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ZA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KPI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ZA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IDP Ref No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ZA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Budget R 000's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ZA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Baseline 2014/15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 gridSpan="5">
                  <a:txBody>
                    <a:bodyPr/>
                    <a:lstStyle/>
                    <a:p>
                      <a:pPr algn="ctr" fontAlgn="ctr"/>
                      <a:r>
                        <a:rPr lang="en-ZA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2016/17 </a:t>
                      </a:r>
                      <a:r>
                        <a:rPr lang="en-ZA" sz="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Third Quarter</a:t>
                      </a:r>
                      <a:endParaRPr lang="en-ZA" sz="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</a:tr>
              <a:tr h="203859"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Target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Actual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Achievements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Challenges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Corrective Action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</a:tr>
              <a:tr h="693123">
                <a:tc rowSpan="3">
                  <a:txBody>
                    <a:bodyPr/>
                    <a:lstStyle/>
                    <a:p>
                      <a:pPr algn="l" fontAlgn="t"/>
                      <a:r>
                        <a:rPr lang="en-ZA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Develop partnerships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4">
                  <a:txBody>
                    <a:bodyPr/>
                    <a:lstStyle/>
                    <a:p>
                      <a:pPr algn="l" fontAlgn="t"/>
                      <a:r>
                        <a:rPr lang="en-ZA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LED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ZA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Hosting of a Businesses Tourism Indaba by 30 Jun 2017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LED 09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N/A</a:t>
                      </a:r>
                      <a:endParaRPr lang="en-GB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N/A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-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-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-</a:t>
                      </a:r>
                      <a:endParaRPr lang="en-GB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86244"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ZA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# of quarterly reports submitted to Council with respect to the implementation of Social Labour Plan (SLP) programmes of Mining Companies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New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Oper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New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0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en-GB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Not Achieved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The LED unit had engagement with Lyttleton Dolomite mine and awaiting status quo report on SLP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The unit to follow up with the mine to obtain the report and continue engagement with other mines and businesses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86244"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ZA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# of quarterly reports submitted to Council with respect to the Corporate Social Investment (CSI) programmes of both Business and Mining organisations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New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Oper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New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Not Achieved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The LED unit had engagement with Lyttleton Dolomite mine and awaiting status quo report on CSI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0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The unit to follow up with the mine to obtain the report and continue engagement with other mines and businesses</a:t>
                      </a:r>
                      <a:endParaRPr lang="en-GB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76595">
                <a:tc>
                  <a:txBody>
                    <a:bodyPr/>
                    <a:lstStyle/>
                    <a:p>
                      <a:pPr algn="l" fontAlgn="t"/>
                      <a:r>
                        <a:rPr lang="en-ZA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Grow the economy and provide livelihood support 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ZA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Review and update the cooperative database by 30 June 2017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LED 06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N/A</a:t>
                      </a:r>
                      <a:endParaRPr lang="en-GB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N/A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-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-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-</a:t>
                      </a:r>
                      <a:endParaRPr lang="en-GB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062471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418354" y="28466"/>
            <a:ext cx="4656212" cy="646331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002060"/>
                </a:solidFill>
              </a:rPr>
              <a:t>EPMLM 2016/2017 Third Quarter PERFORMANCE REVIEW </a:t>
            </a:r>
            <a:endParaRPr lang="en-US" b="1" dirty="0">
              <a:solidFill>
                <a:srgbClr val="002060"/>
              </a:solidFill>
            </a:endParaRPr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71102" y="-28466"/>
            <a:ext cx="914400" cy="703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621217" y="323166"/>
            <a:ext cx="4800600" cy="369332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en-ZA" b="1" dirty="0">
                <a:solidFill>
                  <a:srgbClr val="000000"/>
                </a:solidFill>
                <a:latin typeface="Calibri" panose="020F0502020204030204" pitchFamily="34" charset="0"/>
              </a:rPr>
              <a:t>KPA 4: Municipal Transformation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CFC26-62B4-4113-B485-962636936649}" type="slidenum">
              <a:rPr lang="en-US" smtClean="0"/>
              <a:pPr/>
              <a:t>29</a:t>
            </a:fld>
            <a:endParaRPr lang="en-US"/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11484074"/>
              </p:ext>
            </p:extLst>
          </p:nvPr>
        </p:nvGraphicFramePr>
        <p:xfrm>
          <a:off x="750810" y="1184685"/>
          <a:ext cx="10234693" cy="1366785"/>
        </p:xfrm>
        <a:graphic>
          <a:graphicData uri="http://schemas.openxmlformats.org/drawingml/2006/table">
            <a:tbl>
              <a:tblPr/>
              <a:tblGrid>
                <a:gridCol w="1011393"/>
                <a:gridCol w="1011393"/>
                <a:gridCol w="1483125"/>
                <a:gridCol w="532114"/>
                <a:gridCol w="618912"/>
                <a:gridCol w="618912"/>
                <a:gridCol w="611364"/>
                <a:gridCol w="611364"/>
                <a:gridCol w="1245372"/>
                <a:gridCol w="1245372"/>
                <a:gridCol w="1245372"/>
              </a:tblGrid>
              <a:tr h="250786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ZA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Strategic Objective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ZA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Priority Programme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ZA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KPI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ZA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IDP Ref No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ZA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Budget R 000's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ZA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Baseline 2014/15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 gridSpan="5">
                  <a:txBody>
                    <a:bodyPr/>
                    <a:lstStyle/>
                    <a:p>
                      <a:pPr algn="ctr" fontAlgn="ctr"/>
                      <a:r>
                        <a:rPr lang="en-ZA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2016/17 </a:t>
                      </a:r>
                      <a:r>
                        <a:rPr lang="en-ZA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Third Quarter</a:t>
                      </a:r>
                      <a:endParaRPr lang="en-ZA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</a:tr>
              <a:tr h="250786"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Target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Actual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Achievements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Challenges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Corrective Action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</a:tr>
              <a:tr h="865213">
                <a:tc>
                  <a:txBody>
                    <a:bodyPr/>
                    <a:lstStyle/>
                    <a:p>
                      <a:pPr algn="l" fontAlgn="t"/>
                      <a:r>
                        <a:rPr lang="en-ZA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Build effective and efficient Organization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ZA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Institutional Development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ZA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# of new / reviewed policies adopted by Council by 31 March 2017  (P&amp;ED)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MTOD 09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Oper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</a:t>
                      </a:r>
                      <a:endParaRPr lang="en-GB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Achieved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None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none</a:t>
                      </a:r>
                      <a:endParaRPr lang="en-GB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456018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 txBox="1">
            <a:spLocks/>
          </p:cNvSpPr>
          <p:nvPr/>
        </p:nvSpPr>
        <p:spPr>
          <a:xfrm>
            <a:off x="1030310" y="1985749"/>
            <a:ext cx="10354613" cy="3333226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4008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2471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258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517904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71907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19202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121408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buClr>
                <a:srgbClr val="5B9BD5"/>
              </a:buClr>
              <a:buFont typeface="Wingdings 2"/>
              <a:buNone/>
              <a:defRPr/>
            </a:pPr>
            <a:endParaRPr lang="en-US" sz="3200" b="1" u="sng" dirty="0">
              <a:solidFill>
                <a:srgbClr val="44546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0" indent="0" algn="just">
              <a:spcBef>
                <a:spcPts val="0"/>
              </a:spcBef>
              <a:buClr>
                <a:srgbClr val="5B9BD5"/>
              </a:buClr>
              <a:buSzTx/>
              <a:buNone/>
              <a:defRPr/>
            </a:pPr>
            <a:r>
              <a:rPr lang="en-US" sz="2100" b="1" dirty="0">
                <a:solidFill>
                  <a:prstClr val="black"/>
                </a:solidFill>
                <a:latin typeface="Agency FB" panose="020B0503020202020204" pitchFamily="34" charset="0"/>
                <a:cs typeface="Arial" panose="020B0604020202020204" pitchFamily="34" charset="0"/>
              </a:rPr>
              <a:t>Vision: </a:t>
            </a:r>
            <a:r>
              <a:rPr lang="en-ZA" sz="2100" i="1" dirty="0">
                <a:solidFill>
                  <a:prstClr val="black"/>
                </a:solidFill>
                <a:latin typeface="Agency FB" panose="020B0503020202020204" pitchFamily="34" charset="0"/>
                <a:cs typeface="Arial" panose="020B0604020202020204" pitchFamily="34" charset="0"/>
              </a:rPr>
              <a:t>“A viable and sustainable municipality that provide quality service and enhance socio-economic growth”</a:t>
            </a:r>
            <a:endParaRPr lang="en-US" sz="2100" i="1" dirty="0">
              <a:solidFill>
                <a:prstClr val="black"/>
              </a:solidFill>
              <a:latin typeface="Agency FB" panose="020B0503020202020204" pitchFamily="34" charset="0"/>
              <a:cs typeface="Arial" panose="020B0604020202020204" pitchFamily="34" charset="0"/>
            </a:endParaRPr>
          </a:p>
          <a:p>
            <a:pPr marL="0" lvl="0" indent="0" algn="just">
              <a:spcBef>
                <a:spcPts val="0"/>
              </a:spcBef>
              <a:buClr>
                <a:srgbClr val="5B9BD5"/>
              </a:buClr>
              <a:buSzTx/>
              <a:buNone/>
              <a:defRPr/>
            </a:pPr>
            <a:endParaRPr lang="en-US" sz="2100" i="1" dirty="0">
              <a:solidFill>
                <a:srgbClr val="44546A"/>
              </a:solidFill>
              <a:latin typeface="Agency FB" panose="020B0503020202020204" pitchFamily="34" charset="0"/>
              <a:cs typeface="Arial" panose="020B0604020202020204" pitchFamily="34" charset="0"/>
            </a:endParaRPr>
          </a:p>
          <a:p>
            <a:pPr marL="0" lvl="0" indent="0" algn="just">
              <a:spcBef>
                <a:spcPts val="0"/>
              </a:spcBef>
              <a:buClr>
                <a:srgbClr val="5B9BD5"/>
              </a:buClr>
              <a:buSzTx/>
              <a:buNone/>
              <a:defRPr/>
            </a:pPr>
            <a:r>
              <a:rPr lang="en-US" sz="2100" b="1" i="1" dirty="0">
                <a:solidFill>
                  <a:prstClr val="black"/>
                </a:solidFill>
                <a:latin typeface="Agency FB" panose="020B0503020202020204" pitchFamily="34" charset="0"/>
                <a:cs typeface="Arial" panose="020B0604020202020204" pitchFamily="34" charset="0"/>
              </a:rPr>
              <a:t>Mission</a:t>
            </a:r>
            <a:r>
              <a:rPr lang="en-US" sz="2100" i="1" dirty="0">
                <a:solidFill>
                  <a:prstClr val="black"/>
                </a:solidFill>
                <a:latin typeface="Agency FB" panose="020B0503020202020204" pitchFamily="34" charset="0"/>
                <a:cs typeface="Arial" panose="020B0604020202020204" pitchFamily="34" charset="0"/>
              </a:rPr>
              <a:t>: </a:t>
            </a:r>
            <a:r>
              <a:rPr lang="en-ZA" sz="2100" i="1" dirty="0">
                <a:solidFill>
                  <a:prstClr val="black"/>
                </a:solidFill>
                <a:latin typeface="Agency FB" panose="020B0503020202020204" pitchFamily="34" charset="0"/>
                <a:cs typeface="Arial" panose="020B0604020202020204" pitchFamily="34" charset="0"/>
              </a:rPr>
              <a:t>To involve all sectors of the community in the economic, environment and social development whilst improving service delivery thereby becoming a prominent agricultural, business and mega industrial growth point in the Sekhukhune District for the benefit of the residents and province. </a:t>
            </a:r>
            <a:endParaRPr lang="en-US" sz="2100" i="1" dirty="0">
              <a:solidFill>
                <a:prstClr val="black"/>
              </a:solidFill>
              <a:latin typeface="Agency FB" panose="020B0503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08703" y="-4233"/>
            <a:ext cx="4343400" cy="369332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002060"/>
                </a:solidFill>
              </a:rPr>
              <a:t>MUNICIPAL MANAGER’S OVERVIEW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096000" y="1"/>
            <a:ext cx="3993360" cy="646331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002060"/>
                </a:solidFill>
              </a:rPr>
              <a:t>EPMLM 2016/2017 Third Quarter PERFORMANCE  REVIEW</a:t>
            </a:r>
            <a:endParaRPr lang="en-US" b="1" dirty="0">
              <a:solidFill>
                <a:srgbClr val="002060"/>
              </a:solidFill>
            </a:endParaRPr>
          </a:p>
        </p:txBody>
      </p:sp>
      <p:sp>
        <p:nvSpPr>
          <p:cNvPr id="5" name="Title 2"/>
          <p:cNvSpPr txBox="1">
            <a:spLocks/>
          </p:cNvSpPr>
          <p:nvPr/>
        </p:nvSpPr>
        <p:spPr>
          <a:xfrm>
            <a:off x="2095500" y="596626"/>
            <a:ext cx="8001000" cy="1295400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>
              <a:defRPr/>
            </a:pPr>
            <a:r>
              <a:rPr lang="en-US" b="1" dirty="0">
                <a:solidFill>
                  <a:srgbClr val="44546A">
                    <a:satMod val="130000"/>
                  </a:srgbClr>
                </a:solidFill>
              </a:rPr>
              <a:t>EPHRAIM MOGALE  LOCAL MUNICIPALITY</a:t>
            </a:r>
          </a:p>
        </p:txBody>
      </p:sp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89360" y="-4233"/>
            <a:ext cx="872490" cy="703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CFC26-62B4-4113-B485-962636936649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78069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418354" y="28466"/>
            <a:ext cx="4656212" cy="646331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002060"/>
                </a:solidFill>
              </a:rPr>
              <a:t>EPMLM 2016/2017 Third Quarter PERFORMANCE REVIEW </a:t>
            </a:r>
            <a:endParaRPr lang="en-US" b="1" dirty="0">
              <a:solidFill>
                <a:srgbClr val="002060"/>
              </a:solidFill>
            </a:endParaRPr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71102" y="-28466"/>
            <a:ext cx="914400" cy="703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621217" y="323166"/>
            <a:ext cx="4800600" cy="369332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en-ZA" b="1" dirty="0">
                <a:solidFill>
                  <a:srgbClr val="000000"/>
                </a:solidFill>
                <a:latin typeface="Calibri" panose="020F0502020204030204" pitchFamily="34" charset="0"/>
              </a:rPr>
              <a:t>KPA 6: Good </a:t>
            </a:r>
            <a:r>
              <a:rPr lang="en-ZA" b="1" dirty="0" smtClean="0">
                <a:solidFill>
                  <a:srgbClr val="000000"/>
                </a:solidFill>
                <a:latin typeface="Calibri" panose="020F0502020204030204" pitchFamily="34" charset="0"/>
              </a:rPr>
              <a:t>Governance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CFC26-62B4-4113-B485-962636936649}" type="slidenum">
              <a:rPr lang="en-US" smtClean="0"/>
              <a:pPr/>
              <a:t>30</a:t>
            </a:fld>
            <a:endParaRPr lang="en-US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81850726"/>
              </p:ext>
            </p:extLst>
          </p:nvPr>
        </p:nvGraphicFramePr>
        <p:xfrm>
          <a:off x="884903" y="987197"/>
          <a:ext cx="10294373" cy="3452067"/>
        </p:xfrm>
        <a:graphic>
          <a:graphicData uri="http://schemas.openxmlformats.org/drawingml/2006/table">
            <a:tbl>
              <a:tblPr/>
              <a:tblGrid>
                <a:gridCol w="1306774"/>
                <a:gridCol w="918641"/>
                <a:gridCol w="1347112"/>
                <a:gridCol w="483315"/>
                <a:gridCol w="562153"/>
                <a:gridCol w="562153"/>
                <a:gridCol w="562153"/>
                <a:gridCol w="1138018"/>
                <a:gridCol w="1138018"/>
                <a:gridCol w="1138018"/>
                <a:gridCol w="1138018"/>
              </a:tblGrid>
              <a:tr h="233248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ZA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Strategic Objective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ZA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Priority Programme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ZA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KPI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ZA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IDP Ref No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ZA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Budget R 000's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ZA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Baseline 2014/15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 gridSpan="5">
                  <a:txBody>
                    <a:bodyPr/>
                    <a:lstStyle/>
                    <a:p>
                      <a:pPr algn="ctr" fontAlgn="ctr"/>
                      <a:r>
                        <a:rPr lang="en-ZA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2016/17 </a:t>
                      </a:r>
                      <a:r>
                        <a:rPr lang="en-ZA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Third Quarter</a:t>
                      </a:r>
                      <a:endParaRPr lang="en-ZA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</a:tr>
              <a:tr h="233248"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Target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Actual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Achievements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Challenges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Corrective Action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</a:tr>
              <a:tr h="991303">
                <a:tc rowSpan="3">
                  <a:txBody>
                    <a:bodyPr/>
                    <a:lstStyle/>
                    <a:p>
                      <a:pPr algn="l" fontAlgn="t"/>
                      <a:r>
                        <a:rPr lang="en-ZA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Build effective and efficient Organization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algn="l" fontAlgn="t"/>
                      <a:r>
                        <a:rPr lang="en-ZA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Good Governance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ZA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% of Internal Audit Findings resolved per quarter as per the Audit Plan by 30 Jun 2017 (P&amp;ED)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GG 14/15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Oper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New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0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100%</a:t>
                      </a:r>
                      <a:endParaRPr lang="en-GB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100%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Achieved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None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None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93042"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ZA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% of AG Management Letter findings resolved by 30 Jun 2017 (P&amp;ED)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GG 11/12/13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Oper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New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100%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100%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Achieved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None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None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01226"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ZA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% execution of identified risk management plan within prescribed timeframes per quarter (P&amp;ED) 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GG 16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Oper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New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100%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100%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Achieved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None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0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None</a:t>
                      </a:r>
                      <a:endParaRPr lang="en-GB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275906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94408376"/>
              </p:ext>
            </p:extLst>
          </p:nvPr>
        </p:nvGraphicFramePr>
        <p:xfrm>
          <a:off x="865632" y="938784"/>
          <a:ext cx="10082784" cy="5440307"/>
        </p:xfrm>
        <a:graphic>
          <a:graphicData uri="http://schemas.openxmlformats.org/drawingml/2006/table">
            <a:tbl>
              <a:tblPr firstRow="1" bandRow="1"/>
              <a:tblGrid>
                <a:gridCol w="5284445"/>
                <a:gridCol w="4798339"/>
              </a:tblGrid>
              <a:tr h="984147"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9pPr>
                    </a:lstStyle>
                    <a:p>
                      <a:pPr algn="ctr"/>
                      <a:r>
                        <a:rPr lang="en-ZA" sz="2400" dirty="0" smtClean="0">
                          <a:solidFill>
                            <a:schemeClr val="tx1"/>
                          </a:solidFill>
                        </a:rPr>
                        <a:t>OVERALL</a:t>
                      </a:r>
                      <a:r>
                        <a:rPr lang="en-ZA" sz="2400" baseline="0" dirty="0" smtClean="0">
                          <a:solidFill>
                            <a:schemeClr val="tx1"/>
                          </a:solidFill>
                        </a:rPr>
                        <a:t> PERFORMANCE</a:t>
                      </a:r>
                      <a:endParaRPr lang="en-ZA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/>
                    </a:solidFill>
                  </a:tcPr>
                </a:tc>
                <a:tc hMerge="1"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9pPr>
                    </a:lstStyle>
                    <a:p>
                      <a:endParaRPr lang="en-ZA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/>
                    </a:solidFill>
                  </a:tcPr>
                </a:tc>
              </a:tr>
              <a:tr h="83531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9pPr>
                    </a:lstStyle>
                    <a:p>
                      <a:r>
                        <a:rPr lang="en-ZA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TARGETS ACHIEVED</a:t>
                      </a:r>
                      <a:endParaRPr lang="en-ZA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54" marB="45754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9pPr>
                    </a:lstStyle>
                    <a:p>
                      <a:r>
                        <a:rPr lang="en-ZA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</a:t>
                      </a:r>
                      <a:endParaRPr lang="en-ZA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40000"/>
                      </a:srgbClr>
                    </a:solidFill>
                  </a:tcPr>
                </a:tc>
              </a:tr>
              <a:tr h="83531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9pPr>
                    </a:lstStyle>
                    <a:p>
                      <a:r>
                        <a:rPr lang="en-ZA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TARGETS NOT ACHIEVED</a:t>
                      </a:r>
                      <a:endParaRPr lang="en-ZA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54" marB="45754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9pPr>
                    </a:lstStyle>
                    <a:p>
                      <a:r>
                        <a:rPr lang="en-ZA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</a:t>
                      </a:r>
                      <a:endParaRPr lang="en-ZA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20000"/>
                      </a:srgbClr>
                    </a:solidFill>
                  </a:tcPr>
                </a:tc>
              </a:tr>
              <a:tr h="81708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9pPr>
                    </a:lstStyle>
                    <a:p>
                      <a:r>
                        <a:rPr lang="en-ZA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% ACHIEVEMENT THIRD QUARTER PERFORMANCE</a:t>
                      </a:r>
                    </a:p>
                    <a:p>
                      <a:endParaRPr lang="en-ZA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54" marB="45754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9pPr>
                    </a:lstStyle>
                    <a:p>
                      <a:r>
                        <a:rPr lang="en-ZA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71.4</a:t>
                      </a:r>
                      <a:endParaRPr lang="en-ZA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40000"/>
                      </a:srgbClr>
                    </a:solidFill>
                  </a:tcPr>
                </a:tc>
              </a:tr>
              <a:tr h="98422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9pPr>
                    </a:lstStyle>
                    <a:p>
                      <a:r>
                        <a:rPr lang="en-ZA" sz="16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BUDGET </a:t>
                      </a:r>
                      <a:endParaRPr lang="en-ZA" sz="16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54" marB="45754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9pPr>
                    </a:lstStyle>
                    <a:p>
                      <a:r>
                        <a:rPr lang="en-US" sz="16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2 501 500</a:t>
                      </a:r>
                      <a:endParaRPr lang="en-US" sz="16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40000"/>
                      </a:srgbClr>
                    </a:solidFill>
                  </a:tcPr>
                </a:tc>
              </a:tr>
              <a:tr h="98422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9pPr>
                    </a:lstStyle>
                    <a:p>
                      <a:r>
                        <a:rPr lang="en-ZA" sz="16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EXPENDITURE </a:t>
                      </a:r>
                      <a:endParaRPr lang="en-ZA" sz="16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54" marB="45754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9pPr>
                    </a:lstStyle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999 255.44</a:t>
                      </a:r>
                      <a:endParaRPr lang="en-US" sz="16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40000"/>
                      </a:srgbClr>
                    </a:solidFill>
                  </a:tcPr>
                </a:tc>
              </a:tr>
            </a:tbl>
          </a:graphicData>
        </a:graphic>
      </p:graphicFrame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71102" y="-28466"/>
            <a:ext cx="914400" cy="703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6093545" y="-1"/>
            <a:ext cx="3982029" cy="646331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002060"/>
                </a:solidFill>
              </a:rPr>
              <a:t>EPMLM 2016/2017 Third Quarter PERFORMANCE REVIEW</a:t>
            </a:r>
            <a:endParaRPr lang="en-US" b="1" dirty="0">
              <a:solidFill>
                <a:srgbClr val="002060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CFC26-62B4-4113-B485-962636936649}" type="slidenum">
              <a:rPr lang="en-US" smtClean="0"/>
              <a:pPr/>
              <a:t>31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621217" y="323166"/>
            <a:ext cx="4800600" cy="368300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en-US" dirty="0" smtClean="0">
                <a:solidFill>
                  <a:prstClr val="black"/>
                </a:solidFill>
              </a:rPr>
              <a:t>Overall Performance for PED Department</a:t>
            </a:r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49733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57264" y="900113"/>
            <a:ext cx="10257582" cy="4242351"/>
          </a:xfrm>
        </p:spPr>
        <p:txBody>
          <a:bodyPr>
            <a:normAutofit/>
          </a:bodyPr>
          <a:lstStyle/>
          <a:p>
            <a:pPr marL="68580" lvl="0" algn="ctr">
              <a:spcBef>
                <a:spcPct val="20000"/>
              </a:spcBef>
            </a:pPr>
            <a:r>
              <a:rPr lang="en-ZA" sz="9800" b="1" dirty="0" smtClean="0">
                <a:solidFill>
                  <a:srgbClr val="94C600">
                    <a:lumMod val="50000"/>
                  </a:srgbClr>
                </a:solidFill>
                <a:latin typeface="Aharoni" pitchFamily="2" charset="-79"/>
                <a:cs typeface="Aharoni" pitchFamily="2" charset="-79"/>
              </a:rPr>
              <a:t>CORPORATE SERVICE   </a:t>
            </a:r>
            <a:r>
              <a:rPr lang="en-ZA" sz="4800" b="1" dirty="0">
                <a:solidFill>
                  <a:srgbClr val="94C600">
                    <a:lumMod val="50000"/>
                  </a:srgbClr>
                </a:solidFill>
                <a:latin typeface="Aharoni" pitchFamily="2" charset="-79"/>
                <a:cs typeface="Aharoni" pitchFamily="2" charset="-79"/>
              </a:rPr>
              <a:t/>
            </a:r>
            <a:br>
              <a:rPr lang="en-ZA" sz="4800" b="1" dirty="0">
                <a:solidFill>
                  <a:srgbClr val="94C600">
                    <a:lumMod val="50000"/>
                  </a:srgbClr>
                </a:solidFill>
                <a:latin typeface="Aharoni" pitchFamily="2" charset="-79"/>
                <a:cs typeface="Aharoni" pitchFamily="2" charset="-79"/>
              </a:rPr>
            </a:br>
            <a:endParaRPr lang="en-ZA" dirty="0"/>
          </a:p>
        </p:txBody>
      </p:sp>
      <p:sp>
        <p:nvSpPr>
          <p:cNvPr id="3" name="TextBox 2"/>
          <p:cNvSpPr txBox="1"/>
          <p:nvPr/>
        </p:nvSpPr>
        <p:spPr>
          <a:xfrm>
            <a:off x="6089073" y="0"/>
            <a:ext cx="3982029" cy="646331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002060"/>
                </a:solidFill>
              </a:rPr>
              <a:t>EPMLM 2016/2017 Third Quarter  PERFORMANCE REVIEW</a:t>
            </a:r>
            <a:endParaRPr lang="en-US" b="1" dirty="0">
              <a:solidFill>
                <a:srgbClr val="002060"/>
              </a:solidFill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71102" y="-28466"/>
            <a:ext cx="914400" cy="703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076000" y="15779"/>
            <a:ext cx="1776208" cy="365125"/>
          </a:xfrm>
        </p:spPr>
        <p:txBody>
          <a:bodyPr/>
          <a:lstStyle/>
          <a:p>
            <a:fld id="{01BCFC26-62B4-4113-B485-962636936649}" type="slidenum">
              <a:rPr lang="en-US" smtClean="0"/>
              <a:pPr/>
              <a:t>32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54445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080342" y="-25200"/>
            <a:ext cx="4656212" cy="646331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002060"/>
                </a:solidFill>
              </a:rPr>
              <a:t>EPMLM 2016/2017 Third Quarter PERFORMANCE REVIEW</a:t>
            </a:r>
            <a:endParaRPr lang="en-US" b="1" dirty="0">
              <a:solidFill>
                <a:srgbClr val="002060"/>
              </a:solidFill>
            </a:endParaRPr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64877" y="-28466"/>
            <a:ext cx="720624" cy="703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621217" y="-41324"/>
            <a:ext cx="4800600" cy="369332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en-ZA" b="1" dirty="0">
                <a:solidFill>
                  <a:srgbClr val="000000"/>
                </a:solidFill>
                <a:latin typeface="Calibri" panose="020F0502020204030204" pitchFamily="34" charset="0"/>
              </a:rPr>
              <a:t>KPA 2 - Basic Service </a:t>
            </a:r>
            <a:r>
              <a:rPr lang="en-ZA" b="1" dirty="0" smtClean="0">
                <a:solidFill>
                  <a:srgbClr val="000000"/>
                </a:solidFill>
                <a:latin typeface="Calibri" panose="020F0502020204030204" pitchFamily="34" charset="0"/>
              </a:rPr>
              <a:t>Delivery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CFC26-62B4-4113-B485-962636936649}" type="slidenum">
              <a:rPr lang="en-US" smtClean="0"/>
              <a:pPr/>
              <a:t>33</a:t>
            </a:fld>
            <a:endParaRPr lang="en-US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47380409"/>
              </p:ext>
            </p:extLst>
          </p:nvPr>
        </p:nvGraphicFramePr>
        <p:xfrm>
          <a:off x="902998" y="870823"/>
          <a:ext cx="10379521" cy="2536054"/>
        </p:xfrm>
        <a:graphic>
          <a:graphicData uri="http://schemas.openxmlformats.org/drawingml/2006/table">
            <a:tbl>
              <a:tblPr/>
              <a:tblGrid>
                <a:gridCol w="876405"/>
                <a:gridCol w="1281907"/>
                <a:gridCol w="1285177"/>
                <a:gridCol w="461094"/>
                <a:gridCol w="536308"/>
                <a:gridCol w="536308"/>
                <a:gridCol w="536308"/>
                <a:gridCol w="536308"/>
                <a:gridCol w="1085697"/>
                <a:gridCol w="1085697"/>
                <a:gridCol w="1079156"/>
                <a:gridCol w="1079156"/>
              </a:tblGrid>
              <a:tr h="241529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ZA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Strategic Objective</a:t>
                      </a:r>
                    </a:p>
                  </a:txBody>
                  <a:tcPr marL="9480" marR="9480" marT="948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ZA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Priority Programme</a:t>
                      </a:r>
                    </a:p>
                  </a:txBody>
                  <a:tcPr marL="9480" marR="9480" marT="94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ZA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KPI</a:t>
                      </a:r>
                    </a:p>
                  </a:txBody>
                  <a:tcPr marL="9480" marR="9480" marT="94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ZA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IDP Ref No</a:t>
                      </a:r>
                    </a:p>
                  </a:txBody>
                  <a:tcPr marL="9480" marR="9480" marT="94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ZA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Budget R 000's</a:t>
                      </a:r>
                    </a:p>
                  </a:txBody>
                  <a:tcPr marL="9480" marR="9480" marT="94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ZA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Baseline 2014/15</a:t>
                      </a:r>
                    </a:p>
                  </a:txBody>
                  <a:tcPr marL="9480" marR="9480" marT="94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ZA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Annual Target</a:t>
                      </a:r>
                    </a:p>
                  </a:txBody>
                  <a:tcPr marL="9480" marR="9480" marT="94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 gridSpan="5">
                  <a:txBody>
                    <a:bodyPr/>
                    <a:lstStyle/>
                    <a:p>
                      <a:pPr algn="ctr" fontAlgn="ctr"/>
                      <a:r>
                        <a:rPr lang="en-ZA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2016/17 </a:t>
                      </a:r>
                      <a:r>
                        <a:rPr lang="en-ZA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Third Quarter</a:t>
                      </a:r>
                      <a:endParaRPr lang="en-ZA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80" marR="9480" marT="94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</a:tr>
              <a:tr h="241529"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Target</a:t>
                      </a:r>
                    </a:p>
                  </a:txBody>
                  <a:tcPr marL="9480" marR="9480" marT="94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Actual</a:t>
                      </a:r>
                    </a:p>
                  </a:txBody>
                  <a:tcPr marL="9480" marR="9480" marT="94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Achievements</a:t>
                      </a:r>
                    </a:p>
                  </a:txBody>
                  <a:tcPr marL="9480" marR="9480" marT="94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Challenges</a:t>
                      </a:r>
                    </a:p>
                  </a:txBody>
                  <a:tcPr marL="9480" marR="9480" marT="94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Corrective Action</a:t>
                      </a:r>
                    </a:p>
                  </a:txBody>
                  <a:tcPr marL="9480" marR="9480" marT="94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</a:tr>
              <a:tr h="1074804">
                <a:tc rowSpan="2">
                  <a:txBody>
                    <a:bodyPr/>
                    <a:lstStyle/>
                    <a:p>
                      <a:pPr algn="l" fontAlgn="t"/>
                      <a:r>
                        <a:rPr lang="en-ZA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Improve community wellbeing through accelerated service delivery -</a:t>
                      </a:r>
                    </a:p>
                  </a:txBody>
                  <a:tcPr marL="9480" marR="9480" marT="948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ZA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Institutional Development</a:t>
                      </a:r>
                    </a:p>
                  </a:txBody>
                  <a:tcPr marL="9480" marR="9480" marT="948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ZA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# of quarterly Customer Complaint reports submitted to Council (inclusive of Presidential Hotline)</a:t>
                      </a:r>
                    </a:p>
                  </a:txBody>
                  <a:tcPr marL="9480" marR="9480" marT="948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MTOD 19</a:t>
                      </a:r>
                    </a:p>
                  </a:txBody>
                  <a:tcPr marL="9480" marR="9480" marT="94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0.5</a:t>
                      </a:r>
                    </a:p>
                  </a:txBody>
                  <a:tcPr marL="9480" marR="9480" marT="94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ZA" sz="1000" b="0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480" marR="9480" marT="948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9480" marR="9480" marT="94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en-Z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Achieved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None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None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78192"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ZA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SCM</a:t>
                      </a:r>
                    </a:p>
                  </a:txBody>
                  <a:tcPr marL="9480" marR="9480" marT="948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ZA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% attendance at scheduled Bid Committee meetings by 30 Jun 2017 (Corp)</a:t>
                      </a:r>
                    </a:p>
                  </a:txBody>
                  <a:tcPr marL="9480" marR="9480" marT="948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FV 07</a:t>
                      </a:r>
                    </a:p>
                  </a:txBody>
                  <a:tcPr marL="9480" marR="9480" marT="94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Oper</a:t>
                      </a:r>
                    </a:p>
                  </a:txBody>
                  <a:tcPr marL="9480" marR="9480" marT="94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New</a:t>
                      </a:r>
                    </a:p>
                  </a:txBody>
                  <a:tcPr marL="9480" marR="9480" marT="94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100%</a:t>
                      </a:r>
                    </a:p>
                  </a:txBody>
                  <a:tcPr marL="9480" marR="9480" marT="94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100%</a:t>
                      </a:r>
                      <a:endParaRPr lang="en-Z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Achieved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None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None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341296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080342" y="-25200"/>
            <a:ext cx="4656212" cy="646331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002060"/>
                </a:solidFill>
              </a:rPr>
              <a:t>EPMLM 2016/2017 Third Quarter PERFORMANCE REVIEW</a:t>
            </a:r>
            <a:endParaRPr lang="en-US" b="1" dirty="0">
              <a:solidFill>
                <a:srgbClr val="002060"/>
              </a:solidFill>
            </a:endParaRPr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64877" y="-28466"/>
            <a:ext cx="720624" cy="703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621217" y="-41324"/>
            <a:ext cx="4800600" cy="369332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en-ZA" b="1" dirty="0">
                <a:solidFill>
                  <a:srgbClr val="000000"/>
                </a:solidFill>
                <a:latin typeface="Calibri" panose="020F0502020204030204" pitchFamily="34" charset="0"/>
              </a:rPr>
              <a:t>KPA 4: Municipal </a:t>
            </a:r>
            <a:r>
              <a:rPr lang="en-ZA" b="1" dirty="0" smtClean="0">
                <a:solidFill>
                  <a:srgbClr val="000000"/>
                </a:solidFill>
                <a:latin typeface="Calibri" panose="020F0502020204030204" pitchFamily="34" charset="0"/>
              </a:rPr>
              <a:t>Transformation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CFC26-62B4-4113-B485-962636936649}" type="slidenum">
              <a:rPr lang="en-US" smtClean="0"/>
              <a:pPr/>
              <a:t>34</a:t>
            </a:fld>
            <a:endParaRPr lang="en-US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89916418"/>
              </p:ext>
            </p:extLst>
          </p:nvPr>
        </p:nvGraphicFramePr>
        <p:xfrm>
          <a:off x="836523" y="839308"/>
          <a:ext cx="10504988" cy="5325517"/>
        </p:xfrm>
        <a:graphic>
          <a:graphicData uri="http://schemas.openxmlformats.org/drawingml/2006/table">
            <a:tbl>
              <a:tblPr/>
              <a:tblGrid>
                <a:gridCol w="1296585"/>
                <a:gridCol w="886442"/>
                <a:gridCol w="1299892"/>
                <a:gridCol w="466373"/>
                <a:gridCol w="542449"/>
                <a:gridCol w="542449"/>
                <a:gridCol w="542449"/>
                <a:gridCol w="542449"/>
                <a:gridCol w="1098129"/>
                <a:gridCol w="1098129"/>
                <a:gridCol w="1098129"/>
                <a:gridCol w="1091513"/>
              </a:tblGrid>
              <a:tr h="231042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ZA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Strategic Objective</a:t>
                      </a:r>
                    </a:p>
                  </a:txBody>
                  <a:tcPr marL="7610" marR="7610" marT="761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ZA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Programme</a:t>
                      </a:r>
                    </a:p>
                  </a:txBody>
                  <a:tcPr marL="7610" marR="7610" marT="76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ZA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KPI</a:t>
                      </a:r>
                    </a:p>
                  </a:txBody>
                  <a:tcPr marL="7610" marR="7610" marT="76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ZA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IDP Ref No</a:t>
                      </a:r>
                    </a:p>
                  </a:txBody>
                  <a:tcPr marL="7610" marR="7610" marT="76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ZA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Budget R 000's</a:t>
                      </a:r>
                    </a:p>
                  </a:txBody>
                  <a:tcPr marL="7610" marR="7610" marT="76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ZA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Baseline 2014/15</a:t>
                      </a:r>
                    </a:p>
                  </a:txBody>
                  <a:tcPr marL="7610" marR="7610" marT="76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ZA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Annual Target</a:t>
                      </a:r>
                    </a:p>
                  </a:txBody>
                  <a:tcPr marL="7610" marR="7610" marT="76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 gridSpan="5">
                  <a:txBody>
                    <a:bodyPr/>
                    <a:lstStyle/>
                    <a:p>
                      <a:pPr algn="ctr" fontAlgn="ctr"/>
                      <a:r>
                        <a:rPr lang="en-ZA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2016/17 </a:t>
                      </a:r>
                      <a:r>
                        <a:rPr lang="en-ZA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Third Quarter</a:t>
                      </a:r>
                      <a:endParaRPr lang="en-ZA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10" marR="7610" marT="76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</a:tr>
              <a:tr h="231042"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Target</a:t>
                      </a:r>
                    </a:p>
                  </a:txBody>
                  <a:tcPr marL="7610" marR="7610" marT="76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Actual</a:t>
                      </a:r>
                    </a:p>
                  </a:txBody>
                  <a:tcPr marL="7610" marR="7610" marT="76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Achievements</a:t>
                      </a:r>
                    </a:p>
                  </a:txBody>
                  <a:tcPr marL="7610" marR="7610" marT="76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Challenges</a:t>
                      </a:r>
                    </a:p>
                  </a:txBody>
                  <a:tcPr marL="7610" marR="7610" marT="76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Corrective Action</a:t>
                      </a:r>
                    </a:p>
                  </a:txBody>
                  <a:tcPr marL="7610" marR="7610" marT="76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</a:tr>
              <a:tr h="785542">
                <a:tc rowSpan="5">
                  <a:txBody>
                    <a:bodyPr/>
                    <a:lstStyle/>
                    <a:p>
                      <a:pPr algn="l" fontAlgn="t"/>
                      <a:r>
                        <a:rPr lang="en-ZA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Build effective and efficient Organization</a:t>
                      </a:r>
                    </a:p>
                  </a:txBody>
                  <a:tcPr marL="7610" marR="7610" marT="761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5">
                  <a:txBody>
                    <a:bodyPr/>
                    <a:lstStyle/>
                    <a:p>
                      <a:pPr algn="l" fontAlgn="t"/>
                      <a:r>
                        <a:rPr lang="en-ZA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Institutional Development</a:t>
                      </a:r>
                    </a:p>
                  </a:txBody>
                  <a:tcPr marL="7610" marR="7610" marT="761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ZA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# of new / reviewed policies adopted by Council by 30 Jun 2017 (Corp)</a:t>
                      </a:r>
                    </a:p>
                  </a:txBody>
                  <a:tcPr marL="7610" marR="7610" marT="761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MTOD 09</a:t>
                      </a:r>
                    </a:p>
                  </a:txBody>
                  <a:tcPr marL="7610" marR="7610" marT="76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3 000</a:t>
                      </a:r>
                    </a:p>
                  </a:txBody>
                  <a:tcPr marL="7610" marR="7610" marT="76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610" marR="7610" marT="76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</a:t>
                      </a:r>
                    </a:p>
                  </a:txBody>
                  <a:tcPr marL="7610" marR="7610" marT="76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0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en-GB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03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Achieved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None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None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35720"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ZA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% of Lease Agreements processed within the time frame of 30 days</a:t>
                      </a:r>
                    </a:p>
                  </a:txBody>
                  <a:tcPr marL="7610" marR="7610" marT="761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MTOD 12</a:t>
                      </a:r>
                    </a:p>
                  </a:txBody>
                  <a:tcPr marL="7610" marR="7610" marT="76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Oper</a:t>
                      </a:r>
                    </a:p>
                  </a:txBody>
                  <a:tcPr marL="7610" marR="7610" marT="76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New</a:t>
                      </a:r>
                    </a:p>
                  </a:txBody>
                  <a:tcPr marL="7610" marR="7610" marT="76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100%</a:t>
                      </a:r>
                    </a:p>
                  </a:txBody>
                  <a:tcPr marL="7610" marR="7610" marT="76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0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100%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0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100%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Achieved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None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None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78315"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ZA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% of Service Level Agreements (SLA's) and Employment Contracts processed within the time frame of 30 days</a:t>
                      </a:r>
                    </a:p>
                  </a:txBody>
                  <a:tcPr marL="7610" marR="7610" marT="761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MTOD 34</a:t>
                      </a:r>
                    </a:p>
                  </a:txBody>
                  <a:tcPr marL="7610" marR="7610" marT="76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Oper</a:t>
                      </a:r>
                    </a:p>
                  </a:txBody>
                  <a:tcPr marL="7610" marR="7610" marT="76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New</a:t>
                      </a:r>
                    </a:p>
                  </a:txBody>
                  <a:tcPr marL="7610" marR="7610" marT="76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100%</a:t>
                      </a:r>
                    </a:p>
                  </a:txBody>
                  <a:tcPr marL="7610" marR="7610" marT="76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0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100%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0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100%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Achieved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None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None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81928"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ZA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% of approved positions processed within three months of post being vacant (task 13 and above)</a:t>
                      </a:r>
                    </a:p>
                  </a:txBody>
                  <a:tcPr marL="7610" marR="7610" marT="761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MTOD 02</a:t>
                      </a:r>
                    </a:p>
                  </a:txBody>
                  <a:tcPr marL="7610" marR="7610" marT="76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Oper</a:t>
                      </a:r>
                    </a:p>
                  </a:txBody>
                  <a:tcPr marL="7610" marR="7610" marT="76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New</a:t>
                      </a:r>
                    </a:p>
                  </a:txBody>
                  <a:tcPr marL="7610" marR="7610" marT="76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100%</a:t>
                      </a:r>
                    </a:p>
                  </a:txBody>
                  <a:tcPr marL="7610" marR="7610" marT="76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0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100%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0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100%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Achieved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None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None</a:t>
                      </a:r>
                      <a:endParaRPr lang="en-GB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81928"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ZA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% approved vacant positions (previously filled) processed within (3) months of post being vacant</a:t>
                      </a:r>
                    </a:p>
                  </a:txBody>
                  <a:tcPr marL="7610" marR="7610" marT="761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MTOD 02</a:t>
                      </a:r>
                    </a:p>
                  </a:txBody>
                  <a:tcPr marL="7610" marR="7610" marT="76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Oper</a:t>
                      </a:r>
                    </a:p>
                  </a:txBody>
                  <a:tcPr marL="7610" marR="7610" marT="76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New</a:t>
                      </a:r>
                    </a:p>
                  </a:txBody>
                  <a:tcPr marL="7610" marR="7610" marT="76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100%</a:t>
                      </a:r>
                    </a:p>
                  </a:txBody>
                  <a:tcPr marL="7610" marR="7610" marT="76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0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100%</a:t>
                      </a:r>
                      <a:endParaRPr lang="en-GB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0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100%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Achieved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None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None</a:t>
                      </a:r>
                      <a:endParaRPr lang="en-GB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340492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080342" y="-25200"/>
            <a:ext cx="4656212" cy="646331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002060"/>
                </a:solidFill>
              </a:rPr>
              <a:t>EPMLM 2016/2017 Third Quarter PERFORMANCE REVIEW</a:t>
            </a:r>
            <a:endParaRPr lang="en-US" b="1" dirty="0">
              <a:solidFill>
                <a:srgbClr val="002060"/>
              </a:solidFill>
            </a:endParaRPr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64877" y="-28466"/>
            <a:ext cx="720624" cy="703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621217" y="-41324"/>
            <a:ext cx="4800600" cy="369332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en-ZA" b="1" dirty="0">
                <a:solidFill>
                  <a:srgbClr val="000000"/>
                </a:solidFill>
                <a:latin typeface="Calibri" panose="020F0502020204030204" pitchFamily="34" charset="0"/>
              </a:rPr>
              <a:t>KPA 4: Municipal </a:t>
            </a:r>
            <a:r>
              <a:rPr lang="en-ZA" b="1" dirty="0" smtClean="0">
                <a:solidFill>
                  <a:srgbClr val="000000"/>
                </a:solidFill>
                <a:latin typeface="Calibri" panose="020F0502020204030204" pitchFamily="34" charset="0"/>
              </a:rPr>
              <a:t>Transformation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CFC26-62B4-4113-B485-962636936649}" type="slidenum">
              <a:rPr lang="en-US" smtClean="0"/>
              <a:pPr/>
              <a:t>35</a:t>
            </a:fld>
            <a:endParaRPr lang="en-US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35838990"/>
              </p:ext>
            </p:extLst>
          </p:nvPr>
        </p:nvGraphicFramePr>
        <p:xfrm>
          <a:off x="771001" y="839308"/>
          <a:ext cx="10555762" cy="5325517"/>
        </p:xfrm>
        <a:graphic>
          <a:graphicData uri="http://schemas.openxmlformats.org/drawingml/2006/table">
            <a:tbl>
              <a:tblPr/>
              <a:tblGrid>
                <a:gridCol w="1311525"/>
                <a:gridCol w="896655"/>
                <a:gridCol w="1314870"/>
                <a:gridCol w="471747"/>
                <a:gridCol w="471747"/>
                <a:gridCol w="548698"/>
                <a:gridCol w="548698"/>
                <a:gridCol w="548698"/>
                <a:gridCol w="1110781"/>
                <a:gridCol w="1110781"/>
                <a:gridCol w="1110781"/>
                <a:gridCol w="1110781"/>
              </a:tblGrid>
              <a:tr h="217368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ZA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Strategic Objective</a:t>
                      </a:r>
                    </a:p>
                  </a:txBody>
                  <a:tcPr marL="7160" marR="7160" marT="716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ZA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Programme</a:t>
                      </a:r>
                    </a:p>
                  </a:txBody>
                  <a:tcPr marL="7160" marR="7160" marT="71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ZA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KPI</a:t>
                      </a:r>
                    </a:p>
                  </a:txBody>
                  <a:tcPr marL="7160" marR="7160" marT="71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ZA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IDP Ref No</a:t>
                      </a:r>
                    </a:p>
                  </a:txBody>
                  <a:tcPr marL="7160" marR="7160" marT="71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ZA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Budget R 000's</a:t>
                      </a:r>
                    </a:p>
                  </a:txBody>
                  <a:tcPr marL="7160" marR="7160" marT="71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ZA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Baseline 2014/15</a:t>
                      </a:r>
                    </a:p>
                  </a:txBody>
                  <a:tcPr marL="7160" marR="7160" marT="71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ZA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Annual Target</a:t>
                      </a:r>
                    </a:p>
                  </a:txBody>
                  <a:tcPr marL="7160" marR="7160" marT="71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 gridSpan="5">
                  <a:txBody>
                    <a:bodyPr/>
                    <a:lstStyle/>
                    <a:p>
                      <a:pPr algn="ctr" fontAlgn="ctr"/>
                      <a:r>
                        <a:rPr lang="en-ZA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2016/17 </a:t>
                      </a:r>
                      <a:r>
                        <a:rPr lang="en-ZA" sz="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Third Quarter</a:t>
                      </a:r>
                      <a:endParaRPr lang="en-ZA" sz="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60" marR="7160" marT="71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</a:tr>
              <a:tr h="217368"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Target</a:t>
                      </a:r>
                    </a:p>
                  </a:txBody>
                  <a:tcPr marL="7160" marR="7160" marT="71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Actual</a:t>
                      </a:r>
                    </a:p>
                  </a:txBody>
                  <a:tcPr marL="7160" marR="7160" marT="71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Achievements</a:t>
                      </a:r>
                    </a:p>
                  </a:txBody>
                  <a:tcPr marL="7160" marR="7160" marT="71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Challenges</a:t>
                      </a:r>
                    </a:p>
                  </a:txBody>
                  <a:tcPr marL="7160" marR="7160" marT="71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Corrective Action</a:t>
                      </a:r>
                    </a:p>
                  </a:txBody>
                  <a:tcPr marL="7160" marR="7160" marT="71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</a:tr>
              <a:tr h="554288">
                <a:tc rowSpan="5">
                  <a:txBody>
                    <a:bodyPr/>
                    <a:lstStyle/>
                    <a:p>
                      <a:pPr algn="l" fontAlgn="t"/>
                      <a:r>
                        <a:rPr lang="en-ZA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Develop and retain skilled capacitated workforce</a:t>
                      </a:r>
                    </a:p>
                  </a:txBody>
                  <a:tcPr marL="7160" marR="7160" marT="716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5">
                  <a:txBody>
                    <a:bodyPr/>
                    <a:lstStyle/>
                    <a:p>
                      <a:pPr algn="l" fontAlgn="t"/>
                      <a:r>
                        <a:rPr lang="en-ZA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Institutional Development</a:t>
                      </a:r>
                    </a:p>
                  </a:txBody>
                  <a:tcPr marL="7160" marR="7160" marT="716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ZA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# of Job Descriptions  developed by 30 Jun 2017</a:t>
                      </a:r>
                    </a:p>
                  </a:txBody>
                  <a:tcPr marL="7160" marR="7160" marT="716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MTOD 13</a:t>
                      </a:r>
                    </a:p>
                  </a:txBody>
                  <a:tcPr marL="7160" marR="7160" marT="71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600</a:t>
                      </a:r>
                    </a:p>
                  </a:txBody>
                  <a:tcPr marL="7160" marR="7160" marT="71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</a:t>
                      </a:r>
                    </a:p>
                  </a:txBody>
                  <a:tcPr marL="7160" marR="7160" marT="71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220</a:t>
                      </a:r>
                    </a:p>
                  </a:txBody>
                  <a:tcPr marL="7160" marR="7160" marT="71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0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55</a:t>
                      </a:r>
                      <a:endParaRPr lang="en-GB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0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55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Not achieved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Delay by incumbents to sign them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Meeting held and due date set as 19/04/2017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49813"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ZA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% of employees from previously disadvantaged groups appointed in the three highest levels of management as per the approved EE plan by the 30 June 2017 (GKPI)</a:t>
                      </a:r>
                    </a:p>
                  </a:txBody>
                  <a:tcPr marL="7160" marR="7160" marT="716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MTOD 01</a:t>
                      </a:r>
                    </a:p>
                  </a:txBody>
                  <a:tcPr marL="7160" marR="7160" marT="71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75</a:t>
                      </a:r>
                    </a:p>
                  </a:txBody>
                  <a:tcPr marL="7160" marR="7160" marT="71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New</a:t>
                      </a:r>
                    </a:p>
                  </a:txBody>
                  <a:tcPr marL="7160" marR="7160" marT="71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100%</a:t>
                      </a:r>
                    </a:p>
                  </a:txBody>
                  <a:tcPr marL="7160" marR="7160" marT="71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N/A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N/A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-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-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-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23814"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ZA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% of budget spent implementing the Workplace Skills Plan by the 30 Jun 2017 (GKPI)</a:t>
                      </a:r>
                    </a:p>
                  </a:txBody>
                  <a:tcPr marL="7160" marR="7160" marT="716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MTOD 03</a:t>
                      </a:r>
                    </a:p>
                  </a:txBody>
                  <a:tcPr marL="7160" marR="7160" marT="71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Oper</a:t>
                      </a:r>
                    </a:p>
                  </a:txBody>
                  <a:tcPr marL="7160" marR="7160" marT="71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New</a:t>
                      </a:r>
                    </a:p>
                  </a:txBody>
                  <a:tcPr marL="7160" marR="7160" marT="71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100%</a:t>
                      </a:r>
                    </a:p>
                  </a:txBody>
                  <a:tcPr marL="7160" marR="7160" marT="71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N/A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N/A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-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-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-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23814"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ZA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% of beneficiaries trained as per target of Workplace Skill Plan (WSP) by 30 Jun 2017</a:t>
                      </a:r>
                    </a:p>
                  </a:txBody>
                  <a:tcPr marL="7160" marR="7160" marT="716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MTOD 03</a:t>
                      </a:r>
                    </a:p>
                  </a:txBody>
                  <a:tcPr marL="7160" marR="7160" marT="71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318</a:t>
                      </a:r>
                    </a:p>
                  </a:txBody>
                  <a:tcPr marL="7160" marR="7160" marT="71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New</a:t>
                      </a:r>
                    </a:p>
                  </a:txBody>
                  <a:tcPr marL="7160" marR="7160" marT="71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100%</a:t>
                      </a:r>
                    </a:p>
                  </a:txBody>
                  <a:tcPr marL="7160" marR="7160" marT="71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N/A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N/A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-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-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-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39052"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ZA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# of Councillors trained by 30 Jun 2017</a:t>
                      </a:r>
                    </a:p>
                  </a:txBody>
                  <a:tcPr marL="7160" marR="7160" marT="716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GG 08</a:t>
                      </a:r>
                    </a:p>
                  </a:txBody>
                  <a:tcPr marL="7160" marR="7160" marT="71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220,9</a:t>
                      </a:r>
                    </a:p>
                  </a:txBody>
                  <a:tcPr marL="7160" marR="7160" marT="71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New</a:t>
                      </a:r>
                    </a:p>
                  </a:txBody>
                  <a:tcPr marL="7160" marR="7160" marT="71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7160" marR="7160" marT="71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N/A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N/A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-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-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-</a:t>
                      </a:r>
                      <a:endParaRPr lang="en-GB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165730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080342" y="-25200"/>
            <a:ext cx="4656212" cy="646331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002060"/>
                </a:solidFill>
              </a:rPr>
              <a:t>EPMLM 2016/2017 Third Quarter PERFORMANCE REVIEW</a:t>
            </a:r>
            <a:endParaRPr lang="en-US" b="1" dirty="0">
              <a:solidFill>
                <a:srgbClr val="002060"/>
              </a:solidFill>
            </a:endParaRPr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64877" y="-28466"/>
            <a:ext cx="720624" cy="703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621217" y="-41324"/>
            <a:ext cx="4800600" cy="369332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en-ZA" b="1" dirty="0">
                <a:solidFill>
                  <a:srgbClr val="000000"/>
                </a:solidFill>
                <a:latin typeface="Calibri" panose="020F0502020204030204" pitchFamily="34" charset="0"/>
              </a:rPr>
              <a:t>KPA 4: Municipal </a:t>
            </a:r>
            <a:r>
              <a:rPr lang="en-ZA" b="1" dirty="0" smtClean="0">
                <a:solidFill>
                  <a:srgbClr val="000000"/>
                </a:solidFill>
                <a:latin typeface="Calibri" panose="020F0502020204030204" pitchFamily="34" charset="0"/>
              </a:rPr>
              <a:t>Transformation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CFC26-62B4-4113-B485-962636936649}" type="slidenum">
              <a:rPr lang="en-US" smtClean="0"/>
              <a:pPr/>
              <a:t>36</a:t>
            </a:fld>
            <a:endParaRPr lang="en-US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53394363"/>
              </p:ext>
            </p:extLst>
          </p:nvPr>
        </p:nvGraphicFramePr>
        <p:xfrm>
          <a:off x="846878" y="870822"/>
          <a:ext cx="10361897" cy="5220261"/>
        </p:xfrm>
        <a:graphic>
          <a:graphicData uri="http://schemas.openxmlformats.org/drawingml/2006/table">
            <a:tbl>
              <a:tblPr/>
              <a:tblGrid>
                <a:gridCol w="1278119"/>
                <a:gridCol w="873815"/>
                <a:gridCol w="1281380"/>
                <a:gridCol w="459731"/>
                <a:gridCol w="534724"/>
                <a:gridCol w="534724"/>
                <a:gridCol w="534724"/>
                <a:gridCol w="534724"/>
                <a:gridCol w="1082489"/>
                <a:gridCol w="1082489"/>
                <a:gridCol w="1082489"/>
                <a:gridCol w="1082489"/>
              </a:tblGrid>
              <a:tr h="194787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ZA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Strategic Objective</a:t>
                      </a:r>
                    </a:p>
                  </a:txBody>
                  <a:tcPr marL="6545" marR="6545" marT="654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ZA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Programme</a:t>
                      </a:r>
                    </a:p>
                  </a:txBody>
                  <a:tcPr marL="6545" marR="6545" marT="65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ZA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KPI</a:t>
                      </a:r>
                    </a:p>
                  </a:txBody>
                  <a:tcPr marL="6545" marR="6545" marT="65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ZA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IDP Ref No</a:t>
                      </a:r>
                    </a:p>
                  </a:txBody>
                  <a:tcPr marL="6545" marR="6545" marT="65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ZA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Budget R 000's</a:t>
                      </a:r>
                    </a:p>
                  </a:txBody>
                  <a:tcPr marL="6545" marR="6545" marT="65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ZA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Baseline 2014/15</a:t>
                      </a:r>
                    </a:p>
                  </a:txBody>
                  <a:tcPr marL="6545" marR="6545" marT="65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ZA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Annual Target</a:t>
                      </a:r>
                    </a:p>
                  </a:txBody>
                  <a:tcPr marL="6545" marR="6545" marT="65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 gridSpan="5">
                  <a:txBody>
                    <a:bodyPr/>
                    <a:lstStyle/>
                    <a:p>
                      <a:pPr algn="ctr" fontAlgn="ctr"/>
                      <a:r>
                        <a:rPr lang="en-ZA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2016/17 </a:t>
                      </a:r>
                      <a:r>
                        <a:rPr lang="en-ZA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Third Quarter</a:t>
                      </a:r>
                      <a:endParaRPr lang="en-ZA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45" marR="6545" marT="65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</a:tr>
              <a:tr h="194787"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Target</a:t>
                      </a:r>
                    </a:p>
                  </a:txBody>
                  <a:tcPr marL="6545" marR="6545" marT="65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Actual</a:t>
                      </a:r>
                    </a:p>
                  </a:txBody>
                  <a:tcPr marL="6545" marR="6545" marT="65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Achievements</a:t>
                      </a:r>
                    </a:p>
                  </a:txBody>
                  <a:tcPr marL="6545" marR="6545" marT="65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Challenges</a:t>
                      </a:r>
                    </a:p>
                  </a:txBody>
                  <a:tcPr marL="6545" marR="6545" marT="65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Corrective Action</a:t>
                      </a:r>
                    </a:p>
                  </a:txBody>
                  <a:tcPr marL="6545" marR="6545" marT="65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</a:tr>
              <a:tr h="827839">
                <a:tc rowSpan="2">
                  <a:txBody>
                    <a:bodyPr/>
                    <a:lstStyle/>
                    <a:p>
                      <a:pPr algn="l" fontAlgn="t"/>
                      <a:r>
                        <a:rPr lang="en-ZA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Develop and retain skilled capacitated workforce</a:t>
                      </a:r>
                    </a:p>
                  </a:txBody>
                  <a:tcPr marL="6545" marR="6545" marT="654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6">
                  <a:txBody>
                    <a:bodyPr/>
                    <a:lstStyle/>
                    <a:p>
                      <a:pPr algn="l" fontAlgn="t"/>
                      <a:r>
                        <a:rPr lang="en-ZA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Institutional Development</a:t>
                      </a:r>
                    </a:p>
                  </a:txBody>
                  <a:tcPr marL="6545" marR="6545" marT="654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ZA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# of beneficiaries of the Community Bursary scheme by the 30 Jun 2017</a:t>
                      </a:r>
                    </a:p>
                  </a:txBody>
                  <a:tcPr marL="6545" marR="6545" marT="654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MTOD 07/14</a:t>
                      </a:r>
                    </a:p>
                  </a:txBody>
                  <a:tcPr marL="6545" marR="6545" marT="65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901</a:t>
                      </a:r>
                    </a:p>
                  </a:txBody>
                  <a:tcPr marL="6545" marR="6545" marT="65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</a:t>
                      </a:r>
                    </a:p>
                  </a:txBody>
                  <a:tcPr marL="6545" marR="6545" marT="65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6545" marR="6545" marT="65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N/A</a:t>
                      </a:r>
                      <a:endParaRPr lang="en-GB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N/A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-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-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-</a:t>
                      </a:r>
                      <a:endParaRPr lang="en-GB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44711"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ZA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Review organisational structure and align to the IDP and Budget by 30 June 2017</a:t>
                      </a:r>
                    </a:p>
                  </a:txBody>
                  <a:tcPr marL="6545" marR="6545" marT="654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MTOD 10/11</a:t>
                      </a:r>
                    </a:p>
                  </a:txBody>
                  <a:tcPr marL="6545" marR="6545" marT="65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Oper</a:t>
                      </a:r>
                    </a:p>
                  </a:txBody>
                  <a:tcPr marL="6545" marR="6545" marT="65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New</a:t>
                      </a:r>
                    </a:p>
                  </a:txBody>
                  <a:tcPr marL="6545" marR="6545" marT="65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6545" marR="6545" marT="65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N/A</a:t>
                      </a:r>
                      <a:endParaRPr lang="en-GB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N/A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-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-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-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00540">
                <a:tc rowSpan="4">
                  <a:txBody>
                    <a:bodyPr/>
                    <a:lstStyle/>
                    <a:p>
                      <a:pPr algn="l" fontAlgn="t"/>
                      <a:r>
                        <a:rPr lang="en-ZA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Build effective and efficient Organization</a:t>
                      </a:r>
                    </a:p>
                  </a:txBody>
                  <a:tcPr marL="6545" marR="6545" marT="654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ZA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# of quarterly ICT steering committee meetings held in terms of the implementation of the ICT governance strategy and policy</a:t>
                      </a:r>
                    </a:p>
                  </a:txBody>
                  <a:tcPr marL="6545" marR="6545" marT="654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MTOD 23/24 25/26 27/28</a:t>
                      </a:r>
                    </a:p>
                  </a:txBody>
                  <a:tcPr marL="6545" marR="6545" marT="65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1 860,7</a:t>
                      </a:r>
                    </a:p>
                  </a:txBody>
                  <a:tcPr marL="6545" marR="6545" marT="65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6545" marR="6545" marT="65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6545" marR="6545" marT="65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0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0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Achieved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None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None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62271"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ZA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# of quarterly Local Labour Forum (LLF) meetings held as scheduled</a:t>
                      </a:r>
                    </a:p>
                  </a:txBody>
                  <a:tcPr marL="6545" marR="6545" marT="654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MTOD 08</a:t>
                      </a:r>
                    </a:p>
                  </a:txBody>
                  <a:tcPr marL="6545" marR="6545" marT="65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120</a:t>
                      </a:r>
                    </a:p>
                  </a:txBody>
                  <a:tcPr marL="6545" marR="6545" marT="65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</a:t>
                      </a:r>
                    </a:p>
                  </a:txBody>
                  <a:tcPr marL="6545" marR="6545" marT="65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6545" marR="6545" marT="65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0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Achieved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None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None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88883"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ZA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# of quarterly Workplace Health and Safety Forum meetings held as scheduled</a:t>
                      </a:r>
                    </a:p>
                  </a:txBody>
                  <a:tcPr marL="6545" marR="6545" marT="654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MTOD 04</a:t>
                      </a:r>
                    </a:p>
                  </a:txBody>
                  <a:tcPr marL="6545" marR="6545" marT="65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350</a:t>
                      </a:r>
                    </a:p>
                  </a:txBody>
                  <a:tcPr marL="6545" marR="6545" marT="65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6545" marR="6545" marT="65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6545" marR="6545" marT="65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0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Achieved 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None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None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06443"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ZA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# of quarterly Employee Wellness Programs held</a:t>
                      </a:r>
                    </a:p>
                  </a:txBody>
                  <a:tcPr marL="6545" marR="6545" marT="654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MTOD 05</a:t>
                      </a:r>
                    </a:p>
                  </a:txBody>
                  <a:tcPr marL="6545" marR="6545" marT="65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400</a:t>
                      </a:r>
                    </a:p>
                  </a:txBody>
                  <a:tcPr marL="6545" marR="6545" marT="65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6545" marR="6545" marT="65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6545" marR="6545" marT="65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0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0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Not achieved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Vacancy of EAP Officer post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Filling of post of EAP Officer</a:t>
                      </a:r>
                      <a:endParaRPr lang="en-GB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625033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080342" y="-25200"/>
            <a:ext cx="4656212" cy="646331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002060"/>
                </a:solidFill>
              </a:rPr>
              <a:t>EPMLM 2016/2017 Third Quarter PERFORMANCE REVIEW</a:t>
            </a:r>
            <a:endParaRPr lang="en-US" b="1" dirty="0">
              <a:solidFill>
                <a:srgbClr val="002060"/>
              </a:solidFill>
            </a:endParaRPr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64877" y="-28466"/>
            <a:ext cx="720624" cy="703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621217" y="-41324"/>
            <a:ext cx="4800600" cy="369332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en-ZA" b="1" dirty="0">
                <a:solidFill>
                  <a:srgbClr val="000000"/>
                </a:solidFill>
                <a:latin typeface="Calibri" panose="020F0502020204030204" pitchFamily="34" charset="0"/>
              </a:rPr>
              <a:t>KPA 6: Good </a:t>
            </a:r>
            <a:r>
              <a:rPr lang="en-ZA" b="1" dirty="0" smtClean="0">
                <a:solidFill>
                  <a:srgbClr val="000000"/>
                </a:solidFill>
                <a:latin typeface="Calibri" panose="020F0502020204030204" pitchFamily="34" charset="0"/>
              </a:rPr>
              <a:t>Governance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CFC26-62B4-4113-B485-962636936649}" type="slidenum">
              <a:rPr lang="en-US" smtClean="0"/>
              <a:pPr/>
              <a:t>37</a:t>
            </a:fld>
            <a:endParaRPr lang="en-US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88644868"/>
              </p:ext>
            </p:extLst>
          </p:nvPr>
        </p:nvGraphicFramePr>
        <p:xfrm>
          <a:off x="785967" y="1058730"/>
          <a:ext cx="10481800" cy="4840624"/>
        </p:xfrm>
        <a:graphic>
          <a:graphicData uri="http://schemas.openxmlformats.org/drawingml/2006/table">
            <a:tbl>
              <a:tblPr/>
              <a:tblGrid>
                <a:gridCol w="1292910"/>
                <a:gridCol w="883927"/>
                <a:gridCol w="1296208"/>
                <a:gridCol w="465051"/>
                <a:gridCol w="540911"/>
                <a:gridCol w="540911"/>
                <a:gridCol w="540911"/>
                <a:gridCol w="540911"/>
                <a:gridCol w="1095015"/>
                <a:gridCol w="1095015"/>
                <a:gridCol w="1095015"/>
                <a:gridCol w="1095015"/>
              </a:tblGrid>
              <a:tr h="294263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ZA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Strategic Objective</a:t>
                      </a:r>
                    </a:p>
                  </a:txBody>
                  <a:tcPr marL="9480" marR="9480" marT="948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ZA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Programme</a:t>
                      </a:r>
                    </a:p>
                  </a:txBody>
                  <a:tcPr marL="9480" marR="9480" marT="94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ZA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KPI</a:t>
                      </a:r>
                    </a:p>
                  </a:txBody>
                  <a:tcPr marL="9480" marR="9480" marT="94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ZA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IDP Ref No</a:t>
                      </a:r>
                    </a:p>
                  </a:txBody>
                  <a:tcPr marL="9480" marR="9480" marT="94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ZA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Budget R 000's</a:t>
                      </a:r>
                    </a:p>
                  </a:txBody>
                  <a:tcPr marL="9480" marR="9480" marT="94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ZA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Baseline 2014/15</a:t>
                      </a:r>
                    </a:p>
                  </a:txBody>
                  <a:tcPr marL="9480" marR="9480" marT="94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ZA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Annual Target</a:t>
                      </a:r>
                    </a:p>
                  </a:txBody>
                  <a:tcPr marL="9480" marR="9480" marT="94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 gridSpan="5">
                  <a:txBody>
                    <a:bodyPr/>
                    <a:lstStyle/>
                    <a:p>
                      <a:pPr algn="ctr" fontAlgn="ctr"/>
                      <a:r>
                        <a:rPr lang="en-ZA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2016/17 </a:t>
                      </a:r>
                      <a:r>
                        <a:rPr lang="en-ZA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Third Quarter</a:t>
                      </a:r>
                      <a:endParaRPr lang="en-ZA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80" marR="9480" marT="94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</a:tr>
              <a:tr h="294263"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Target</a:t>
                      </a:r>
                    </a:p>
                  </a:txBody>
                  <a:tcPr marL="9480" marR="9480" marT="94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Actual</a:t>
                      </a:r>
                    </a:p>
                  </a:txBody>
                  <a:tcPr marL="9480" marR="9480" marT="94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Achievements</a:t>
                      </a:r>
                    </a:p>
                  </a:txBody>
                  <a:tcPr marL="9480" marR="9480" marT="94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Challenges</a:t>
                      </a:r>
                    </a:p>
                  </a:txBody>
                  <a:tcPr marL="9480" marR="9480" marT="94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Corrective Action</a:t>
                      </a:r>
                    </a:p>
                  </a:txBody>
                  <a:tcPr marL="9480" marR="9480" marT="94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</a:tr>
              <a:tr h="1000494">
                <a:tc rowSpan="4">
                  <a:txBody>
                    <a:bodyPr/>
                    <a:lstStyle/>
                    <a:p>
                      <a:pPr algn="l" fontAlgn="t"/>
                      <a:r>
                        <a:rPr lang="en-ZA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Build effective and efficient Organization</a:t>
                      </a:r>
                    </a:p>
                  </a:txBody>
                  <a:tcPr marL="9480" marR="9480" marT="948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4">
                  <a:txBody>
                    <a:bodyPr/>
                    <a:lstStyle/>
                    <a:p>
                      <a:pPr algn="l" fontAlgn="t"/>
                      <a:r>
                        <a:rPr lang="en-ZA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Good Governance</a:t>
                      </a:r>
                    </a:p>
                  </a:txBody>
                  <a:tcPr marL="9480" marR="9480" marT="948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ZA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Number of  Council meeting held by June 2016 as per the Legislation</a:t>
                      </a:r>
                    </a:p>
                  </a:txBody>
                  <a:tcPr marL="9480" marR="9480" marT="948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GG 07</a:t>
                      </a:r>
                    </a:p>
                  </a:txBody>
                  <a:tcPr marL="9480" marR="9480" marT="94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Oper</a:t>
                      </a:r>
                    </a:p>
                  </a:txBody>
                  <a:tcPr marL="9480" marR="9480" marT="94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New</a:t>
                      </a:r>
                    </a:p>
                  </a:txBody>
                  <a:tcPr marL="9480" marR="9480" marT="94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9480" marR="9480" marT="94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0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0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0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Achieved 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0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None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0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None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50370"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ZA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Number of EXCO meetings held each month</a:t>
                      </a:r>
                    </a:p>
                  </a:txBody>
                  <a:tcPr marL="9480" marR="9480" marT="948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GG 07</a:t>
                      </a:r>
                    </a:p>
                  </a:txBody>
                  <a:tcPr marL="9480" marR="9480" marT="94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Oper</a:t>
                      </a:r>
                    </a:p>
                  </a:txBody>
                  <a:tcPr marL="9480" marR="9480" marT="94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New</a:t>
                      </a:r>
                    </a:p>
                  </a:txBody>
                  <a:tcPr marL="9480" marR="9480" marT="94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</a:t>
                      </a:r>
                    </a:p>
                  </a:txBody>
                  <a:tcPr marL="9480" marR="9480" marT="94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0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Achieved 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0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None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0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None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50370"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ZA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# of Section 79 Committee meetings held each quarter</a:t>
                      </a:r>
                    </a:p>
                  </a:txBody>
                  <a:tcPr marL="9480" marR="9480" marT="948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GG 07</a:t>
                      </a:r>
                    </a:p>
                  </a:txBody>
                  <a:tcPr marL="9480" marR="9480" marT="94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Oper</a:t>
                      </a:r>
                    </a:p>
                  </a:txBody>
                  <a:tcPr marL="9480" marR="9480" marT="94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New</a:t>
                      </a:r>
                    </a:p>
                  </a:txBody>
                  <a:tcPr marL="9480" marR="9480" marT="94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55</a:t>
                      </a:r>
                      <a:endParaRPr lang="en-ZA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80" marR="9480" marT="94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0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0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0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Achieved 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0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None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0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None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50864"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ZA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# of quarterly reports submitted to Council in terms of the number of MPAC resolutions raised and resolved per quarter</a:t>
                      </a:r>
                    </a:p>
                  </a:txBody>
                  <a:tcPr marL="9480" marR="9480" marT="948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GG 07</a:t>
                      </a:r>
                    </a:p>
                  </a:txBody>
                  <a:tcPr marL="9480" marR="9480" marT="94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Oper</a:t>
                      </a:r>
                    </a:p>
                  </a:txBody>
                  <a:tcPr marL="9480" marR="9480" marT="94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New</a:t>
                      </a:r>
                    </a:p>
                  </a:txBody>
                  <a:tcPr marL="9480" marR="9480" marT="94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  <a:endParaRPr lang="en-ZA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80" marR="9480" marT="94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0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0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Achieved 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0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None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0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None</a:t>
                      </a:r>
                      <a:endParaRPr lang="en-GB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271295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080342" y="-25200"/>
            <a:ext cx="4656212" cy="646331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002060"/>
                </a:solidFill>
              </a:rPr>
              <a:t>EPMLM 2016/2017 Third Quarter PERFORMANCE REVIEW</a:t>
            </a:r>
            <a:endParaRPr lang="en-US" b="1" dirty="0">
              <a:solidFill>
                <a:srgbClr val="002060"/>
              </a:solidFill>
            </a:endParaRPr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64877" y="-28466"/>
            <a:ext cx="720624" cy="703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621217" y="-41324"/>
            <a:ext cx="4800600" cy="369332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en-ZA" b="1" dirty="0">
                <a:solidFill>
                  <a:srgbClr val="000000"/>
                </a:solidFill>
                <a:latin typeface="Calibri" panose="020F0502020204030204" pitchFamily="34" charset="0"/>
              </a:rPr>
              <a:t>KPA 6: Good </a:t>
            </a:r>
            <a:r>
              <a:rPr lang="en-ZA" b="1" dirty="0" smtClean="0">
                <a:solidFill>
                  <a:srgbClr val="000000"/>
                </a:solidFill>
                <a:latin typeface="Calibri" panose="020F0502020204030204" pitchFamily="34" charset="0"/>
              </a:rPr>
              <a:t>Governance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CFC26-62B4-4113-B485-962636936649}" type="slidenum">
              <a:rPr lang="en-US" smtClean="0"/>
              <a:pPr/>
              <a:t>38</a:t>
            </a:fld>
            <a:endParaRPr lang="en-US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13937591"/>
              </p:ext>
            </p:extLst>
          </p:nvPr>
        </p:nvGraphicFramePr>
        <p:xfrm>
          <a:off x="788174" y="954216"/>
          <a:ext cx="10612140" cy="5863598"/>
        </p:xfrm>
        <a:graphic>
          <a:graphicData uri="http://schemas.openxmlformats.org/drawingml/2006/table">
            <a:tbl>
              <a:tblPr/>
              <a:tblGrid>
                <a:gridCol w="1329060"/>
                <a:gridCol w="1329060"/>
                <a:gridCol w="1332451"/>
                <a:gridCol w="478055"/>
                <a:gridCol w="556035"/>
                <a:gridCol w="556035"/>
                <a:gridCol w="556035"/>
                <a:gridCol w="549255"/>
                <a:gridCol w="549255"/>
                <a:gridCol w="1125633"/>
                <a:gridCol w="1125633"/>
                <a:gridCol w="1125633"/>
              </a:tblGrid>
              <a:tr h="168891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ZA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Strategic Objective</a:t>
                      </a:r>
                    </a:p>
                  </a:txBody>
                  <a:tcPr marL="5551" marR="5551" marT="555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ZA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Programme</a:t>
                      </a:r>
                    </a:p>
                  </a:txBody>
                  <a:tcPr marL="5551" marR="5551" marT="55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ZA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KPI</a:t>
                      </a:r>
                    </a:p>
                  </a:txBody>
                  <a:tcPr marL="5551" marR="5551" marT="55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ZA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IDP Ref No</a:t>
                      </a:r>
                    </a:p>
                  </a:txBody>
                  <a:tcPr marL="5551" marR="5551" marT="55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ZA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Budget R 000's</a:t>
                      </a:r>
                    </a:p>
                  </a:txBody>
                  <a:tcPr marL="5551" marR="5551" marT="55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ZA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Baseline 2014/15</a:t>
                      </a:r>
                    </a:p>
                  </a:txBody>
                  <a:tcPr marL="5551" marR="5551" marT="55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ZA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Annual Target</a:t>
                      </a:r>
                    </a:p>
                  </a:txBody>
                  <a:tcPr marL="5551" marR="5551" marT="55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 gridSpan="5">
                  <a:txBody>
                    <a:bodyPr/>
                    <a:lstStyle/>
                    <a:p>
                      <a:pPr algn="ctr" fontAlgn="ctr"/>
                      <a:r>
                        <a:rPr lang="en-ZA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2016/17 </a:t>
                      </a:r>
                      <a:r>
                        <a:rPr lang="en-ZA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Third Quarter</a:t>
                      </a:r>
                      <a:endParaRPr lang="en-ZA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51" marR="5551" marT="55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</a:tr>
              <a:tr h="168891"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Target</a:t>
                      </a:r>
                    </a:p>
                  </a:txBody>
                  <a:tcPr marL="5551" marR="5551" marT="55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Actual</a:t>
                      </a:r>
                    </a:p>
                  </a:txBody>
                  <a:tcPr marL="5551" marR="5551" marT="55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Achievements</a:t>
                      </a:r>
                    </a:p>
                  </a:txBody>
                  <a:tcPr marL="5551" marR="5551" marT="55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Challenges</a:t>
                      </a:r>
                    </a:p>
                  </a:txBody>
                  <a:tcPr marL="5551" marR="5551" marT="55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Corrective Action</a:t>
                      </a:r>
                    </a:p>
                  </a:txBody>
                  <a:tcPr marL="5551" marR="5551" marT="55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</a:tr>
              <a:tr h="606049">
                <a:tc rowSpan="2">
                  <a:txBody>
                    <a:bodyPr/>
                    <a:lstStyle/>
                    <a:p>
                      <a:pPr algn="l" fontAlgn="t"/>
                      <a:r>
                        <a:rPr lang="en-ZA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Effective and Efficient Community Involvement</a:t>
                      </a:r>
                    </a:p>
                  </a:txBody>
                  <a:tcPr marL="5551" marR="5551" marT="5551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l" fontAlgn="t"/>
                      <a:r>
                        <a:rPr lang="en-ZA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Institutional Development</a:t>
                      </a:r>
                    </a:p>
                  </a:txBody>
                  <a:tcPr marL="5551" marR="5551" marT="555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ZA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# of quarterly Community Workers local forum meetings held</a:t>
                      </a:r>
                    </a:p>
                  </a:txBody>
                  <a:tcPr marL="5551" marR="5551" marT="555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LED 07</a:t>
                      </a:r>
                    </a:p>
                  </a:txBody>
                  <a:tcPr marL="5551" marR="5551" marT="55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Oper</a:t>
                      </a:r>
                    </a:p>
                  </a:txBody>
                  <a:tcPr marL="5551" marR="5551" marT="55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5551" marR="5551" marT="55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5551" marR="5551" marT="55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0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en-GB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0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Achieved 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0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None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0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None</a:t>
                      </a:r>
                      <a:endParaRPr lang="en-GB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81965"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ZA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# of Public Participation meetings facilitated </a:t>
                      </a:r>
                    </a:p>
                  </a:txBody>
                  <a:tcPr marL="5551" marR="5551" marT="555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GG 02</a:t>
                      </a:r>
                    </a:p>
                  </a:txBody>
                  <a:tcPr marL="5551" marR="5551" marT="55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600</a:t>
                      </a:r>
                    </a:p>
                  </a:txBody>
                  <a:tcPr marL="5551" marR="5551" marT="55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New</a:t>
                      </a:r>
                    </a:p>
                  </a:txBody>
                  <a:tcPr marL="5551" marR="5551" marT="55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5551" marR="5551" marT="55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1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</a:t>
                      </a:r>
                      <a:endParaRPr lang="en-GB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1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Achieved</a:t>
                      </a:r>
                      <a:endParaRPr lang="en-GB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1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None</a:t>
                      </a:r>
                      <a:endParaRPr lang="en-GB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1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N/A</a:t>
                      </a:r>
                      <a:endParaRPr lang="en-GB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56194">
                <a:tc rowSpan="5">
                  <a:txBody>
                    <a:bodyPr/>
                    <a:lstStyle/>
                    <a:p>
                      <a:pPr algn="l" fontAlgn="t"/>
                      <a:r>
                        <a:rPr lang="en-ZA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Effective and Efficient Community Involvement</a:t>
                      </a:r>
                    </a:p>
                  </a:txBody>
                  <a:tcPr marL="5551" marR="5551" marT="5551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algn="l" fontAlgn="t"/>
                      <a:r>
                        <a:rPr lang="en-ZA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Institutional Development</a:t>
                      </a:r>
                    </a:p>
                  </a:txBody>
                  <a:tcPr marL="5551" marR="5551" marT="555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ZA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# of quarterly reports submitted to Council in terms of scheduled ward committee meetings held </a:t>
                      </a:r>
                    </a:p>
                  </a:txBody>
                  <a:tcPr marL="5551" marR="5551" marT="555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GG 03</a:t>
                      </a:r>
                    </a:p>
                  </a:txBody>
                  <a:tcPr marL="5551" marR="5551" marT="55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Oper</a:t>
                      </a:r>
                    </a:p>
                  </a:txBody>
                  <a:tcPr marL="5551" marR="5551" marT="55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New</a:t>
                      </a:r>
                    </a:p>
                  </a:txBody>
                  <a:tcPr marL="5551" marR="5551" marT="55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5551" marR="5551" marT="55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en-ZA" sz="1000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</a:t>
                      </a:r>
                      <a:endParaRPr lang="en-GB" sz="1000">
                        <a:effectLst/>
                        <a:latin typeface="Cambria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en-ZA" sz="1000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Not Achieved</a:t>
                      </a:r>
                      <a:endParaRPr lang="en-GB" sz="1000" dirty="0">
                        <a:effectLst/>
                        <a:latin typeface="Cambria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en-ZA" sz="1000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Reports not yet forming part of council</a:t>
                      </a:r>
                      <a:endParaRPr lang="en-GB" sz="1000">
                        <a:effectLst/>
                        <a:latin typeface="Cambria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en-ZA" sz="1000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Change order of business at ordinary Council sittings</a:t>
                      </a:r>
                      <a:endParaRPr lang="en-GB" sz="1000">
                        <a:effectLst/>
                        <a:latin typeface="Cambria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84005"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ZA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# of Ward operational plan reports submitted to Council by the 30 Jun 2017</a:t>
                      </a:r>
                    </a:p>
                  </a:txBody>
                  <a:tcPr marL="5551" marR="5551" marT="555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GG 03</a:t>
                      </a:r>
                    </a:p>
                  </a:txBody>
                  <a:tcPr marL="5551" marR="5551" marT="55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Oper</a:t>
                      </a:r>
                    </a:p>
                  </a:txBody>
                  <a:tcPr marL="5551" marR="5551" marT="55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New</a:t>
                      </a:r>
                    </a:p>
                  </a:txBody>
                  <a:tcPr marL="5551" marR="5551" marT="55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5551" marR="5551" marT="55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N/A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N/A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dirty="0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-</a:t>
                      </a:r>
                      <a:r>
                        <a:rPr lang="en-ZA" sz="1100" kern="12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Not Achieved</a:t>
                      </a:r>
                      <a:endParaRPr lang="en-GB" sz="1100" dirty="0" smtClean="0">
                        <a:effectLst/>
                        <a:latin typeface="Cambria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GB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dirty="0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-</a:t>
                      </a:r>
                      <a:r>
                        <a:rPr lang="en-US" sz="1100" dirty="0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Ward</a:t>
                      </a:r>
                      <a:r>
                        <a:rPr lang="en-US" sz="1100" baseline="0" dirty="0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 Operational Plans still to be developed by SALGA</a:t>
                      </a:r>
                      <a:endParaRPr lang="en-GB" sz="1400" dirty="0" smtClean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GB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N/A</a:t>
                      </a:r>
                      <a:endParaRPr lang="en-GB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84005"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ZA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# of quarterly community newsletters published and distributed </a:t>
                      </a:r>
                    </a:p>
                  </a:txBody>
                  <a:tcPr marL="5551" marR="5551" marT="555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GG 05</a:t>
                      </a:r>
                    </a:p>
                  </a:txBody>
                  <a:tcPr marL="5551" marR="5551" marT="55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275</a:t>
                      </a:r>
                    </a:p>
                  </a:txBody>
                  <a:tcPr marL="5551" marR="5551" marT="55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5551" marR="5551" marT="55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5551" marR="5551" marT="55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0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en-GB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Achieved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None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None</a:t>
                      </a:r>
                      <a:endParaRPr lang="en-GB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24455"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ZA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Welfare Services</a:t>
                      </a:r>
                    </a:p>
                  </a:txBody>
                  <a:tcPr marL="5551" marR="5551" marT="555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ZA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# of Transversal programmes implemented in terms of mainstreaming with respect to Gender, Disabled, Woman and Children Rights by the 30 Jun 2017</a:t>
                      </a:r>
                    </a:p>
                  </a:txBody>
                  <a:tcPr marL="5551" marR="5551" marT="555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GG 01</a:t>
                      </a:r>
                    </a:p>
                  </a:txBody>
                  <a:tcPr marL="5551" marR="5551" marT="55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250</a:t>
                      </a:r>
                    </a:p>
                  </a:txBody>
                  <a:tcPr marL="5551" marR="5551" marT="55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New</a:t>
                      </a:r>
                    </a:p>
                  </a:txBody>
                  <a:tcPr marL="5551" marR="5551" marT="55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5551" marR="5551" marT="55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0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en-GB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Achieved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None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None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84005"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ZA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Youth</a:t>
                      </a:r>
                    </a:p>
                  </a:txBody>
                  <a:tcPr marL="5551" marR="5551" marT="555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ZA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# of Youth programmes / initiatives implemented each quarter </a:t>
                      </a:r>
                    </a:p>
                  </a:txBody>
                  <a:tcPr marL="5551" marR="5551" marT="555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GG 04</a:t>
                      </a:r>
                    </a:p>
                  </a:txBody>
                  <a:tcPr marL="5551" marR="5551" marT="55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106</a:t>
                      </a:r>
                    </a:p>
                  </a:txBody>
                  <a:tcPr marL="5551" marR="5551" marT="55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New</a:t>
                      </a:r>
                    </a:p>
                  </a:txBody>
                  <a:tcPr marL="5551" marR="5551" marT="55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5551" marR="5551" marT="55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Achieved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None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None</a:t>
                      </a:r>
                      <a:endParaRPr lang="en-GB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835585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080342" y="-25200"/>
            <a:ext cx="4656212" cy="646331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002060"/>
                </a:solidFill>
              </a:rPr>
              <a:t>EPMLM 2016/2017 Third Quarter PERFORMANCE REVIEW</a:t>
            </a:r>
            <a:endParaRPr lang="en-US" b="1" dirty="0">
              <a:solidFill>
                <a:srgbClr val="002060"/>
              </a:solidFill>
            </a:endParaRPr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64877" y="-28466"/>
            <a:ext cx="720624" cy="703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621217" y="-41324"/>
            <a:ext cx="4800600" cy="369332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en-ZA" b="1" dirty="0">
                <a:solidFill>
                  <a:srgbClr val="000000"/>
                </a:solidFill>
                <a:latin typeface="Calibri" panose="020F0502020204030204" pitchFamily="34" charset="0"/>
              </a:rPr>
              <a:t>KPA 6: Good </a:t>
            </a:r>
            <a:r>
              <a:rPr lang="en-ZA" b="1" dirty="0" smtClean="0">
                <a:solidFill>
                  <a:srgbClr val="000000"/>
                </a:solidFill>
                <a:latin typeface="Calibri" panose="020F0502020204030204" pitchFamily="34" charset="0"/>
              </a:rPr>
              <a:t>Governance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CFC26-62B4-4113-B485-962636936649}" type="slidenum">
              <a:rPr lang="en-US" smtClean="0"/>
              <a:pPr/>
              <a:t>39</a:t>
            </a:fld>
            <a:endParaRPr lang="en-US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88120006"/>
              </p:ext>
            </p:extLst>
          </p:nvPr>
        </p:nvGraphicFramePr>
        <p:xfrm>
          <a:off x="902999" y="870823"/>
          <a:ext cx="10409014" cy="4202622"/>
        </p:xfrm>
        <a:graphic>
          <a:graphicData uri="http://schemas.openxmlformats.org/drawingml/2006/table">
            <a:tbl>
              <a:tblPr/>
              <a:tblGrid>
                <a:gridCol w="1283932"/>
                <a:gridCol w="877789"/>
                <a:gridCol w="1287207"/>
                <a:gridCol w="461822"/>
                <a:gridCol w="537155"/>
                <a:gridCol w="537155"/>
                <a:gridCol w="537155"/>
                <a:gridCol w="537155"/>
                <a:gridCol w="1087411"/>
                <a:gridCol w="1087411"/>
                <a:gridCol w="1087411"/>
                <a:gridCol w="1087411"/>
              </a:tblGrid>
              <a:tr h="230914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ZA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Strategic Objective</a:t>
                      </a:r>
                    </a:p>
                  </a:txBody>
                  <a:tcPr marL="9480" marR="9480" marT="948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ZA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Programme</a:t>
                      </a:r>
                    </a:p>
                  </a:txBody>
                  <a:tcPr marL="9480" marR="9480" marT="94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ZA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KPI</a:t>
                      </a:r>
                    </a:p>
                  </a:txBody>
                  <a:tcPr marL="9480" marR="9480" marT="94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ZA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IDP Ref No</a:t>
                      </a:r>
                    </a:p>
                  </a:txBody>
                  <a:tcPr marL="9480" marR="9480" marT="94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ZA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Budget R 000's</a:t>
                      </a:r>
                    </a:p>
                  </a:txBody>
                  <a:tcPr marL="9480" marR="9480" marT="94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ZA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Baseline 2014/15</a:t>
                      </a:r>
                    </a:p>
                  </a:txBody>
                  <a:tcPr marL="9480" marR="9480" marT="94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ZA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Annual Target</a:t>
                      </a:r>
                    </a:p>
                  </a:txBody>
                  <a:tcPr marL="9480" marR="9480" marT="94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 gridSpan="5">
                  <a:txBody>
                    <a:bodyPr/>
                    <a:lstStyle/>
                    <a:p>
                      <a:pPr algn="ctr" fontAlgn="ctr"/>
                      <a:r>
                        <a:rPr lang="en-ZA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2016/17 </a:t>
                      </a:r>
                      <a:r>
                        <a:rPr lang="en-ZA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Third Quarter</a:t>
                      </a:r>
                      <a:endParaRPr lang="en-ZA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80" marR="9480" marT="94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</a:tr>
              <a:tr h="230914"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Target</a:t>
                      </a:r>
                    </a:p>
                  </a:txBody>
                  <a:tcPr marL="9480" marR="9480" marT="94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Actual</a:t>
                      </a:r>
                    </a:p>
                  </a:txBody>
                  <a:tcPr marL="9480" marR="9480" marT="94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Achievements</a:t>
                      </a:r>
                    </a:p>
                  </a:txBody>
                  <a:tcPr marL="9480" marR="9480" marT="94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Challenges</a:t>
                      </a:r>
                    </a:p>
                  </a:txBody>
                  <a:tcPr marL="9480" marR="9480" marT="94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Corrective Action</a:t>
                      </a:r>
                    </a:p>
                  </a:txBody>
                  <a:tcPr marL="9480" marR="9480" marT="94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</a:tr>
              <a:tr h="785105">
                <a:tc>
                  <a:txBody>
                    <a:bodyPr/>
                    <a:lstStyle/>
                    <a:p>
                      <a:pPr algn="l" fontAlgn="t"/>
                      <a:r>
                        <a:rPr lang="en-ZA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Effective and Efficient Community Involvement</a:t>
                      </a:r>
                    </a:p>
                  </a:txBody>
                  <a:tcPr marL="9480" marR="9480" marT="948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ZA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Institutional Development</a:t>
                      </a:r>
                    </a:p>
                  </a:txBody>
                  <a:tcPr marL="9480" marR="9480" marT="948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ZA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% hosting and management of the website by SITA</a:t>
                      </a:r>
                    </a:p>
                  </a:txBody>
                  <a:tcPr marL="9480" marR="9480" marT="948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MTOD 29</a:t>
                      </a:r>
                    </a:p>
                  </a:txBody>
                  <a:tcPr marL="9480" marR="9480" marT="94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75</a:t>
                      </a:r>
                    </a:p>
                  </a:txBody>
                  <a:tcPr marL="9480" marR="9480" marT="94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New</a:t>
                      </a:r>
                    </a:p>
                  </a:txBody>
                  <a:tcPr marL="9480" marR="9480" marT="94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100%</a:t>
                      </a:r>
                    </a:p>
                  </a:txBody>
                  <a:tcPr marL="9480" marR="9480" marT="94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0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100%</a:t>
                      </a:r>
                      <a:endParaRPr lang="en-GB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100%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0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Achieved 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0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None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0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None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81381">
                <a:tc rowSpan="3">
                  <a:txBody>
                    <a:bodyPr/>
                    <a:lstStyle/>
                    <a:p>
                      <a:pPr algn="l" fontAlgn="t"/>
                      <a:r>
                        <a:rPr lang="en-ZA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Build effective and efficient Organization</a:t>
                      </a:r>
                    </a:p>
                  </a:txBody>
                  <a:tcPr marL="9480" marR="9480" marT="948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algn="l" fontAlgn="t"/>
                      <a:r>
                        <a:rPr lang="en-ZA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Good Governance</a:t>
                      </a:r>
                    </a:p>
                  </a:txBody>
                  <a:tcPr marL="9480" marR="9480" marT="948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ZA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% of Internal Audit Findings resolved per quarter as per the Audit Plan by 30 Jun 2017 (Corp)</a:t>
                      </a:r>
                    </a:p>
                  </a:txBody>
                  <a:tcPr marL="9480" marR="9480" marT="948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GG 14/15</a:t>
                      </a:r>
                    </a:p>
                  </a:txBody>
                  <a:tcPr marL="9480" marR="9480" marT="94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Oper</a:t>
                      </a:r>
                    </a:p>
                  </a:txBody>
                  <a:tcPr marL="9480" marR="9480" marT="94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New</a:t>
                      </a:r>
                    </a:p>
                  </a:txBody>
                  <a:tcPr marL="9480" marR="9480" marT="94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100%</a:t>
                      </a:r>
                    </a:p>
                  </a:txBody>
                  <a:tcPr marL="9480" marR="9480" marT="94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N/A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N/A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-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-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-</a:t>
                      </a:r>
                      <a:endParaRPr lang="en-GB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85105"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ZA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% of AG Management Letter findings resolved by 30 Jun 2017 (Corp)</a:t>
                      </a:r>
                    </a:p>
                  </a:txBody>
                  <a:tcPr marL="9480" marR="9480" marT="948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GG 11/12/13</a:t>
                      </a:r>
                    </a:p>
                  </a:txBody>
                  <a:tcPr marL="9480" marR="9480" marT="94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Oper</a:t>
                      </a:r>
                    </a:p>
                  </a:txBody>
                  <a:tcPr marL="9480" marR="9480" marT="94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New</a:t>
                      </a:r>
                    </a:p>
                  </a:txBody>
                  <a:tcPr marL="9480" marR="9480" marT="94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100%</a:t>
                      </a:r>
                    </a:p>
                  </a:txBody>
                  <a:tcPr marL="9480" marR="9480" marT="94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</a:t>
                      </a:r>
                      <a:endParaRPr lang="en-GB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Achieved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None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None 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89203"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ZA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% execution of identified risk management plan within prescribed timeframes per quarter (Corp) </a:t>
                      </a:r>
                    </a:p>
                  </a:txBody>
                  <a:tcPr marL="9480" marR="9480" marT="948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GG 16</a:t>
                      </a:r>
                    </a:p>
                  </a:txBody>
                  <a:tcPr marL="9480" marR="9480" marT="94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Oper</a:t>
                      </a:r>
                    </a:p>
                  </a:txBody>
                  <a:tcPr marL="9480" marR="9480" marT="94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New</a:t>
                      </a:r>
                    </a:p>
                  </a:txBody>
                  <a:tcPr marL="9480" marR="9480" marT="94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100%</a:t>
                      </a:r>
                    </a:p>
                  </a:txBody>
                  <a:tcPr marL="9480" marR="9480" marT="94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N/A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N/A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-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-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-</a:t>
                      </a:r>
                      <a:endParaRPr lang="en-GB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383527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954109" y="1007919"/>
            <a:ext cx="8447192" cy="72943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u="sng" dirty="0" smtClean="0">
                <a:solidFill>
                  <a:prstClr val="black"/>
                </a:solidFill>
                <a:latin typeface="Agency FB" panose="020B0503020202020204" pitchFamily="34" charset="0"/>
                <a:cs typeface="Arial" panose="020B0604020202020204" pitchFamily="34" charset="0"/>
              </a:rPr>
              <a:t>THIRD QUARTER JOB CREATION:</a:t>
            </a:r>
          </a:p>
          <a:p>
            <a:endParaRPr lang="en-US" u="sng" dirty="0">
              <a:solidFill>
                <a:prstClr val="black"/>
              </a:solidFill>
              <a:latin typeface="Agency FB" panose="020B0503020202020204" pitchFamily="34" charset="0"/>
              <a:cs typeface="Arial" panose="020B0604020202020204" pitchFamily="34" charset="0"/>
            </a:endParaRPr>
          </a:p>
          <a:p>
            <a:endParaRPr lang="en-US" u="sng" dirty="0">
              <a:solidFill>
                <a:prstClr val="black"/>
              </a:solidFill>
              <a:latin typeface="Agency FB" panose="020B0503020202020204" pitchFamily="34" charset="0"/>
              <a:cs typeface="Arial" panose="020B0604020202020204" pitchFamily="34" charset="0"/>
            </a:endParaRPr>
          </a:p>
          <a:p>
            <a:endParaRPr lang="en-US" u="sng" dirty="0">
              <a:solidFill>
                <a:prstClr val="black"/>
              </a:solidFill>
              <a:latin typeface="Agency FB" panose="020B0503020202020204" pitchFamily="34" charset="0"/>
              <a:cs typeface="Arial" panose="020B0604020202020204" pitchFamily="34" charset="0"/>
            </a:endParaRPr>
          </a:p>
          <a:p>
            <a:endParaRPr lang="en-US" u="sng" dirty="0">
              <a:solidFill>
                <a:prstClr val="black"/>
              </a:solidFill>
              <a:latin typeface="Agency FB" panose="020B0503020202020204" pitchFamily="34" charset="0"/>
              <a:cs typeface="Arial" panose="020B0604020202020204" pitchFamily="34" charset="0"/>
            </a:endParaRPr>
          </a:p>
          <a:p>
            <a:r>
              <a:rPr lang="en-US" b="1" u="sng" dirty="0" smtClean="0">
                <a:solidFill>
                  <a:prstClr val="black"/>
                </a:solidFill>
                <a:latin typeface="Agency FB" panose="020B0503020202020204" pitchFamily="34" charset="0"/>
                <a:cs typeface="Arial" panose="020B0604020202020204" pitchFamily="34" charset="0"/>
              </a:rPr>
              <a:t>SENIOR MANAGEMENT POSTS:</a:t>
            </a:r>
          </a:p>
          <a:p>
            <a:endParaRPr lang="en-US" u="sng" dirty="0">
              <a:solidFill>
                <a:prstClr val="black"/>
              </a:solidFill>
              <a:latin typeface="Agency FB" panose="020B0503020202020204" pitchFamily="34" charset="0"/>
              <a:cs typeface="Arial" panose="020B0604020202020204" pitchFamily="34" charset="0"/>
            </a:endParaRPr>
          </a:p>
          <a:p>
            <a:endParaRPr lang="en-US" u="sng" dirty="0">
              <a:solidFill>
                <a:prstClr val="black"/>
              </a:solidFill>
              <a:latin typeface="Agency FB" panose="020B0503020202020204" pitchFamily="34" charset="0"/>
              <a:cs typeface="Arial" panose="020B0604020202020204" pitchFamily="34" charset="0"/>
            </a:endParaRPr>
          </a:p>
          <a:p>
            <a:endParaRPr lang="en-US" u="sng" dirty="0">
              <a:solidFill>
                <a:prstClr val="black"/>
              </a:solidFill>
              <a:latin typeface="Agency FB" panose="020B0503020202020204" pitchFamily="34" charset="0"/>
              <a:cs typeface="Arial" panose="020B0604020202020204" pitchFamily="34" charset="0"/>
            </a:endParaRPr>
          </a:p>
          <a:p>
            <a:endParaRPr lang="en-US" u="sng" dirty="0">
              <a:solidFill>
                <a:prstClr val="black"/>
              </a:solidFill>
              <a:latin typeface="Agency FB" panose="020B0503020202020204" pitchFamily="34" charset="0"/>
              <a:cs typeface="Arial" panose="020B0604020202020204" pitchFamily="34" charset="0"/>
            </a:endParaRPr>
          </a:p>
          <a:p>
            <a:r>
              <a:rPr lang="en-US" b="1" dirty="0">
                <a:latin typeface="Agency FB" panose="020B0503020202020204" pitchFamily="34" charset="0"/>
                <a:cs typeface="Arial" panose="020B0604020202020204" pitchFamily="34" charset="0"/>
              </a:rPr>
              <a:t>No. of Positions:</a:t>
            </a:r>
            <a:r>
              <a:rPr lang="en-US" dirty="0">
                <a:latin typeface="Agency FB" panose="020B0503020202020204" pitchFamily="34" charset="0"/>
                <a:cs typeface="Arial" panose="020B0604020202020204" pitchFamily="34" charset="0"/>
              </a:rPr>
              <a:t>	</a:t>
            </a:r>
            <a:r>
              <a:rPr lang="en-US" dirty="0" smtClean="0">
                <a:latin typeface="Agency FB" panose="020B0503020202020204" pitchFamily="34" charset="0"/>
                <a:cs typeface="Arial" panose="020B0604020202020204" pitchFamily="34" charset="0"/>
              </a:rPr>
              <a:t>269</a:t>
            </a:r>
            <a:endParaRPr lang="en-US" dirty="0">
              <a:latin typeface="Agency FB" panose="020B0503020202020204" pitchFamily="34" charset="0"/>
              <a:cs typeface="Arial" panose="020B0604020202020204" pitchFamily="34" charset="0"/>
            </a:endParaRPr>
          </a:p>
          <a:p>
            <a:r>
              <a:rPr lang="en-US" b="1" dirty="0">
                <a:latin typeface="Agency FB" panose="020B0503020202020204" pitchFamily="34" charset="0"/>
                <a:cs typeface="Arial" panose="020B0604020202020204" pitchFamily="34" charset="0"/>
              </a:rPr>
              <a:t>Vacant Positions: </a:t>
            </a:r>
            <a:r>
              <a:rPr lang="en-US" dirty="0">
                <a:latin typeface="Agency FB" panose="020B0503020202020204" pitchFamily="34" charset="0"/>
                <a:cs typeface="Arial" panose="020B0604020202020204" pitchFamily="34" charset="0"/>
              </a:rPr>
              <a:t>	  9</a:t>
            </a:r>
          </a:p>
          <a:p>
            <a:r>
              <a:rPr lang="en-US" b="1" dirty="0">
                <a:latin typeface="Agency FB" panose="020B0503020202020204" pitchFamily="34" charset="0"/>
                <a:cs typeface="Arial" panose="020B0604020202020204" pitchFamily="34" charset="0"/>
              </a:rPr>
              <a:t>Filled Position : </a:t>
            </a:r>
            <a:r>
              <a:rPr lang="en-US" dirty="0">
                <a:latin typeface="Agency FB" panose="020B0503020202020204" pitchFamily="34" charset="0"/>
                <a:cs typeface="Arial" panose="020B0604020202020204" pitchFamily="34" charset="0"/>
              </a:rPr>
              <a:t>	</a:t>
            </a:r>
            <a:r>
              <a:rPr lang="en-US" dirty="0" smtClean="0">
                <a:latin typeface="Agency FB" panose="020B0503020202020204" pitchFamily="34" charset="0"/>
                <a:cs typeface="Arial" panose="020B0604020202020204" pitchFamily="34" charset="0"/>
              </a:rPr>
              <a:t>254</a:t>
            </a:r>
            <a:endParaRPr lang="en-US" dirty="0">
              <a:latin typeface="Agency FB" panose="020B0503020202020204" pitchFamily="34" charset="0"/>
              <a:cs typeface="Arial" panose="020B0604020202020204" pitchFamily="34" charset="0"/>
            </a:endParaRPr>
          </a:p>
          <a:p>
            <a:r>
              <a:rPr lang="en-US" b="1" dirty="0">
                <a:latin typeface="Agency FB" panose="020B0503020202020204" pitchFamily="34" charset="0"/>
                <a:cs typeface="Arial" panose="020B0604020202020204" pitchFamily="34" charset="0"/>
              </a:rPr>
              <a:t>1. New appointments:          </a:t>
            </a:r>
            <a:r>
              <a:rPr lang="en-US" dirty="0" smtClean="0">
                <a:latin typeface="Agency FB" panose="020B0503020202020204" pitchFamily="34" charset="0"/>
                <a:cs typeface="Arial" panose="020B0604020202020204" pitchFamily="34" charset="0"/>
              </a:rPr>
              <a:t>18</a:t>
            </a:r>
            <a:r>
              <a:rPr lang="en-US" dirty="0">
                <a:latin typeface="Agency FB" panose="020B0503020202020204" pitchFamily="34" charset="0"/>
                <a:cs typeface="Arial" panose="020B0604020202020204" pitchFamily="34" charset="0"/>
              </a:rPr>
              <a:t>	</a:t>
            </a:r>
          </a:p>
          <a:p>
            <a:r>
              <a:rPr lang="en-US" b="1" dirty="0">
                <a:latin typeface="Agency FB" panose="020B0503020202020204" pitchFamily="34" charset="0"/>
                <a:cs typeface="Arial" panose="020B0604020202020204" pitchFamily="34" charset="0"/>
              </a:rPr>
              <a:t>2. Disciplinary Matters</a:t>
            </a:r>
            <a:r>
              <a:rPr lang="en-US" dirty="0">
                <a:latin typeface="Agency FB" panose="020B0503020202020204" pitchFamily="34" charset="0"/>
                <a:cs typeface="Arial" panose="020B0604020202020204" pitchFamily="34" charset="0"/>
              </a:rPr>
              <a:t>:      </a:t>
            </a:r>
            <a:r>
              <a:rPr lang="en-US" dirty="0" smtClean="0">
                <a:latin typeface="Agency FB" panose="020B0503020202020204" pitchFamily="34" charset="0"/>
                <a:cs typeface="Arial" panose="020B0604020202020204" pitchFamily="34" charset="0"/>
              </a:rPr>
              <a:t>02</a:t>
            </a:r>
            <a:endParaRPr lang="en-US" dirty="0">
              <a:latin typeface="Agency FB" panose="020B0503020202020204" pitchFamily="34" charset="0"/>
              <a:cs typeface="Arial" panose="020B0604020202020204" pitchFamily="34" charset="0"/>
            </a:endParaRPr>
          </a:p>
          <a:p>
            <a:r>
              <a:rPr lang="en-US" b="1" dirty="0">
                <a:latin typeface="Agency FB" panose="020B0503020202020204" pitchFamily="34" charset="0"/>
                <a:cs typeface="Arial" panose="020B0604020202020204" pitchFamily="34" charset="0"/>
              </a:rPr>
              <a:t>3. No. of suspensions for the </a:t>
            </a:r>
            <a:r>
              <a:rPr lang="en-US" b="1" dirty="0" smtClean="0">
                <a:latin typeface="Agency FB" panose="020B0503020202020204" pitchFamily="34" charset="0"/>
                <a:cs typeface="Arial" panose="020B0604020202020204" pitchFamily="34" charset="0"/>
              </a:rPr>
              <a:t>Third Quarter</a:t>
            </a:r>
            <a:r>
              <a:rPr lang="en-US" dirty="0" smtClean="0">
                <a:latin typeface="Agency FB" panose="020B0503020202020204" pitchFamily="34" charset="0"/>
                <a:cs typeface="Arial" panose="020B0604020202020204" pitchFamily="34" charset="0"/>
              </a:rPr>
              <a:t>: </a:t>
            </a:r>
            <a:r>
              <a:rPr lang="en-US" dirty="0">
                <a:latin typeface="Agency FB" panose="020B0503020202020204" pitchFamily="34" charset="0"/>
                <a:cs typeface="Arial" panose="020B0604020202020204" pitchFamily="34" charset="0"/>
              </a:rPr>
              <a:t>0</a:t>
            </a:r>
          </a:p>
          <a:p>
            <a:r>
              <a:rPr lang="en-US" b="1" dirty="0">
                <a:latin typeface="Agency FB" panose="020B0503020202020204" pitchFamily="34" charset="0"/>
                <a:cs typeface="Arial" panose="020B0604020202020204" pitchFamily="34" charset="0"/>
              </a:rPr>
              <a:t>4. Dismissal:  </a:t>
            </a:r>
            <a:r>
              <a:rPr lang="en-US" dirty="0">
                <a:latin typeface="Agency FB" panose="020B0503020202020204" pitchFamily="34" charset="0"/>
                <a:cs typeface="Arial" panose="020B0604020202020204" pitchFamily="34" charset="0"/>
              </a:rPr>
              <a:t>None </a:t>
            </a:r>
            <a:endParaRPr lang="en-US" dirty="0" smtClean="0">
              <a:latin typeface="Agency FB" panose="020B0503020202020204" pitchFamily="34" charset="0"/>
              <a:cs typeface="Arial" panose="020B0604020202020204" pitchFamily="34" charset="0"/>
            </a:endParaRPr>
          </a:p>
          <a:p>
            <a:r>
              <a:rPr lang="en-ZA" b="1" dirty="0" smtClean="0">
                <a:latin typeface="Agency FB" panose="020B0503020202020204" pitchFamily="34" charset="0"/>
                <a:cs typeface="Arial" panose="020B0604020202020204" pitchFamily="34" charset="0"/>
              </a:rPr>
              <a:t>5.Two </a:t>
            </a:r>
            <a:r>
              <a:rPr lang="en-ZA" b="1" dirty="0">
                <a:latin typeface="Agency FB" panose="020B0503020202020204" pitchFamily="34" charset="0"/>
                <a:cs typeface="Arial" panose="020B0604020202020204" pitchFamily="34" charset="0"/>
              </a:rPr>
              <a:t>key matters for LLF</a:t>
            </a:r>
            <a:r>
              <a:rPr lang="en-ZA" dirty="0">
                <a:latin typeface="Agency FB" panose="020B0503020202020204" pitchFamily="34" charset="0"/>
                <a:cs typeface="Arial" panose="020B0604020202020204" pitchFamily="34" charset="0"/>
              </a:rPr>
              <a:t>: </a:t>
            </a:r>
            <a:r>
              <a:rPr lang="en-ZA" dirty="0" smtClean="0">
                <a:latin typeface="Agency FB" panose="020B0503020202020204" pitchFamily="34" charset="0"/>
                <a:cs typeface="Arial" panose="020B0604020202020204" pitchFamily="34" charset="0"/>
              </a:rPr>
              <a:t>Organisational Structure for 2016/2017 was amended and LLF was re-established</a:t>
            </a:r>
            <a:endParaRPr lang="en-ZA" dirty="0">
              <a:latin typeface="Agency FB" panose="020B0503020202020204" pitchFamily="34" charset="0"/>
              <a:cs typeface="Arial" panose="020B0604020202020204" pitchFamily="34" charset="0"/>
            </a:endParaRPr>
          </a:p>
          <a:p>
            <a:endParaRPr lang="en-US" dirty="0">
              <a:latin typeface="Agency FB" panose="020B0503020202020204" pitchFamily="34" charset="0"/>
              <a:cs typeface="Arial" panose="020B0604020202020204" pitchFamily="34" charset="0"/>
            </a:endParaRPr>
          </a:p>
          <a:p>
            <a:endParaRPr lang="en-US" u="sng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defRPr/>
            </a:pPr>
            <a:endParaRPr lang="en-ZA" altLang="en-US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096000" y="1"/>
            <a:ext cx="3733800" cy="923330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002060"/>
                </a:solidFill>
              </a:rPr>
              <a:t>EPMLM 2016/2017   </a:t>
            </a:r>
            <a:r>
              <a:rPr lang="en-US" b="1" dirty="0" smtClean="0">
                <a:solidFill>
                  <a:srgbClr val="002060"/>
                </a:solidFill>
              </a:rPr>
              <a:t>Third Quarter </a:t>
            </a:r>
            <a:r>
              <a:rPr lang="en-US" b="1" dirty="0">
                <a:solidFill>
                  <a:srgbClr val="002060"/>
                </a:solidFill>
              </a:rPr>
              <a:t>EXCO LEKGOTLA AGENDA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752600" y="138499"/>
            <a:ext cx="4343400" cy="369332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002060"/>
                </a:solidFill>
              </a:rPr>
              <a:t>MUNICIPAL MANAGER’S OVERVIEW </a:t>
            </a:r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29800" y="0"/>
            <a:ext cx="838200" cy="627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26067157"/>
              </p:ext>
            </p:extLst>
          </p:nvPr>
        </p:nvGraphicFramePr>
        <p:xfrm>
          <a:off x="2057400" y="2743200"/>
          <a:ext cx="7086600" cy="838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71650"/>
                <a:gridCol w="1771650"/>
                <a:gridCol w="1771650"/>
                <a:gridCol w="1771650"/>
              </a:tblGrid>
              <a:tr h="419100">
                <a:tc>
                  <a:txBody>
                    <a:bodyPr/>
                    <a:lstStyle/>
                    <a:p>
                      <a:r>
                        <a:rPr lang="en-ZA" dirty="0" smtClean="0">
                          <a:solidFill>
                            <a:schemeClr val="tx1"/>
                          </a:solidFill>
                          <a:latin typeface="Agency FB" panose="020B0503020202020204" pitchFamily="34" charset="0"/>
                        </a:rPr>
                        <a:t>Number of Posts</a:t>
                      </a:r>
                      <a:endParaRPr lang="en-ZA" dirty="0">
                        <a:solidFill>
                          <a:schemeClr val="tx1"/>
                        </a:solidFill>
                        <a:latin typeface="Agency FB" panose="020B0503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dirty="0" smtClean="0">
                          <a:solidFill>
                            <a:schemeClr val="tx1"/>
                          </a:solidFill>
                          <a:latin typeface="Agency FB" panose="020B0503020202020204" pitchFamily="34" charset="0"/>
                        </a:rPr>
                        <a:t>Filled</a:t>
                      </a:r>
                      <a:endParaRPr lang="en-ZA" dirty="0">
                        <a:solidFill>
                          <a:schemeClr val="tx1"/>
                        </a:solidFill>
                        <a:latin typeface="Agency FB" panose="020B0503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dirty="0" smtClean="0">
                          <a:solidFill>
                            <a:schemeClr val="tx1"/>
                          </a:solidFill>
                          <a:latin typeface="Agency FB" panose="020B0503020202020204" pitchFamily="34" charset="0"/>
                        </a:rPr>
                        <a:t>Vacant</a:t>
                      </a:r>
                      <a:endParaRPr lang="en-ZA" dirty="0">
                        <a:solidFill>
                          <a:schemeClr val="tx1"/>
                        </a:solidFill>
                        <a:latin typeface="Agency FB" panose="020B0503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dirty="0" smtClean="0">
                          <a:solidFill>
                            <a:schemeClr val="tx1"/>
                          </a:solidFill>
                          <a:latin typeface="Agency FB" panose="020B0503020202020204" pitchFamily="34" charset="0"/>
                        </a:rPr>
                        <a:t>Vacancy rate</a:t>
                      </a:r>
                      <a:endParaRPr lang="en-ZA" dirty="0">
                        <a:solidFill>
                          <a:schemeClr val="tx1"/>
                        </a:solidFill>
                        <a:latin typeface="Agency FB" panose="020B0503020202020204" pitchFamily="34" charset="0"/>
                      </a:endParaRPr>
                    </a:p>
                  </a:txBody>
                  <a:tcPr/>
                </a:tc>
              </a:tr>
              <a:tr h="419100">
                <a:tc>
                  <a:txBody>
                    <a:bodyPr/>
                    <a:lstStyle/>
                    <a:p>
                      <a:pPr algn="ctr"/>
                      <a:r>
                        <a:rPr lang="en-ZA" dirty="0" smtClean="0">
                          <a:solidFill>
                            <a:schemeClr val="tx1"/>
                          </a:solidFill>
                          <a:latin typeface="Agency FB" panose="020B0503020202020204" pitchFamily="34" charset="0"/>
                        </a:rPr>
                        <a:t>6</a:t>
                      </a:r>
                      <a:endParaRPr lang="en-ZA" dirty="0">
                        <a:solidFill>
                          <a:schemeClr val="tx1"/>
                        </a:solidFill>
                        <a:latin typeface="Agency FB" panose="020B0503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dirty="0" smtClean="0">
                          <a:solidFill>
                            <a:schemeClr val="tx1"/>
                          </a:solidFill>
                          <a:latin typeface="Agency FB" panose="020B0503020202020204" pitchFamily="34" charset="0"/>
                        </a:rPr>
                        <a:t>4</a:t>
                      </a:r>
                      <a:endParaRPr lang="en-ZA" dirty="0">
                        <a:solidFill>
                          <a:schemeClr val="tx1"/>
                        </a:solidFill>
                        <a:latin typeface="Agency FB" panose="020B0503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dirty="0" smtClean="0">
                          <a:solidFill>
                            <a:schemeClr val="tx1"/>
                          </a:solidFill>
                          <a:latin typeface="Agency FB" panose="020B0503020202020204" pitchFamily="34" charset="0"/>
                        </a:rPr>
                        <a:t>2</a:t>
                      </a:r>
                      <a:endParaRPr lang="en-ZA" dirty="0">
                        <a:solidFill>
                          <a:schemeClr val="tx1"/>
                        </a:solidFill>
                        <a:latin typeface="Agency FB" panose="020B0503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dirty="0" smtClean="0">
                          <a:solidFill>
                            <a:schemeClr val="tx1"/>
                          </a:solidFill>
                          <a:latin typeface="Agency FB" panose="020B0503020202020204" pitchFamily="34" charset="0"/>
                        </a:rPr>
                        <a:t>66.6%</a:t>
                      </a:r>
                      <a:endParaRPr lang="en-ZA" dirty="0">
                        <a:solidFill>
                          <a:schemeClr val="tx1"/>
                        </a:solidFill>
                        <a:latin typeface="Agency FB" panose="020B0503020202020204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57690097"/>
              </p:ext>
            </p:extLst>
          </p:nvPr>
        </p:nvGraphicFramePr>
        <p:xfrm>
          <a:off x="2057400" y="1447800"/>
          <a:ext cx="7086600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17320"/>
                <a:gridCol w="1417320"/>
                <a:gridCol w="1417320"/>
                <a:gridCol w="1417320"/>
                <a:gridCol w="1417320"/>
              </a:tblGrid>
              <a:tr h="370840">
                <a:tc>
                  <a:txBody>
                    <a:bodyPr/>
                    <a:lstStyle/>
                    <a:p>
                      <a:r>
                        <a:rPr lang="en-ZA" dirty="0" smtClean="0">
                          <a:latin typeface="Agency FB" panose="020B0503020202020204" pitchFamily="34" charset="0"/>
                        </a:rPr>
                        <a:t>MEN</a:t>
                      </a:r>
                      <a:endParaRPr lang="en-ZA" dirty="0">
                        <a:latin typeface="Agency FB" panose="020B0503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dirty="0" smtClean="0">
                          <a:latin typeface="Agency FB" panose="020B0503020202020204" pitchFamily="34" charset="0"/>
                        </a:rPr>
                        <a:t>WOMEN</a:t>
                      </a:r>
                      <a:endParaRPr lang="en-ZA" dirty="0">
                        <a:latin typeface="Agency FB" panose="020B0503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dirty="0" smtClean="0">
                          <a:latin typeface="Agency FB" panose="020B0503020202020204" pitchFamily="34" charset="0"/>
                        </a:rPr>
                        <a:t>YOUTH</a:t>
                      </a:r>
                      <a:endParaRPr lang="en-ZA" dirty="0">
                        <a:latin typeface="Agency FB" panose="020B0503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dirty="0" smtClean="0">
                          <a:latin typeface="Agency FB" panose="020B0503020202020204" pitchFamily="34" charset="0"/>
                        </a:rPr>
                        <a:t>DISABLED</a:t>
                      </a:r>
                      <a:endParaRPr lang="en-ZA" dirty="0">
                        <a:latin typeface="Agency FB" panose="020B0503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dirty="0" smtClean="0">
                          <a:latin typeface="Agency FB" panose="020B0503020202020204" pitchFamily="34" charset="0"/>
                        </a:rPr>
                        <a:t>TOTAL</a:t>
                      </a:r>
                      <a:endParaRPr lang="en-ZA" dirty="0">
                        <a:latin typeface="Agency FB" panose="020B0503020202020204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ZA" sz="1800" dirty="0" smtClean="0">
                          <a:solidFill>
                            <a:schemeClr val="tx1"/>
                          </a:solidFill>
                          <a:latin typeface="Agency FB" panose="020B0503020202020204" pitchFamily="34" charset="0"/>
                          <a:cs typeface="Arial" panose="020B0604020202020204" pitchFamily="34" charset="0"/>
                        </a:rPr>
                        <a:t>121</a:t>
                      </a:r>
                      <a:endParaRPr lang="en-ZA" sz="1800" dirty="0">
                        <a:solidFill>
                          <a:schemeClr val="tx1"/>
                        </a:solidFill>
                        <a:latin typeface="Agency FB" panose="020B0503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9" marR="91449" marT="45734" marB="4573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1800" dirty="0" smtClean="0">
                          <a:solidFill>
                            <a:schemeClr val="tx1"/>
                          </a:solidFill>
                          <a:latin typeface="Agency FB" panose="020B0503020202020204" pitchFamily="34" charset="0"/>
                          <a:cs typeface="Arial" panose="020B0604020202020204" pitchFamily="34" charset="0"/>
                        </a:rPr>
                        <a:t>929</a:t>
                      </a:r>
                      <a:endParaRPr lang="en-ZA" sz="1800" dirty="0">
                        <a:solidFill>
                          <a:schemeClr val="tx1"/>
                        </a:solidFill>
                        <a:latin typeface="Agency FB" panose="020B0503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9" marR="91449" marT="45734" marB="4573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1800" dirty="0" smtClean="0">
                          <a:solidFill>
                            <a:schemeClr val="tx1"/>
                          </a:solidFill>
                          <a:latin typeface="Agency FB" panose="020B0503020202020204" pitchFamily="34" charset="0"/>
                          <a:cs typeface="Arial" panose="020B0604020202020204" pitchFamily="34" charset="0"/>
                        </a:rPr>
                        <a:t>475</a:t>
                      </a:r>
                      <a:endParaRPr lang="en-ZA" sz="1800" dirty="0">
                        <a:solidFill>
                          <a:schemeClr val="tx1"/>
                        </a:solidFill>
                        <a:latin typeface="Agency FB" panose="020B0503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9" marR="91449" marT="45734" marB="4573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1800" dirty="0" smtClean="0">
                          <a:solidFill>
                            <a:schemeClr val="tx1"/>
                          </a:solidFill>
                          <a:latin typeface="Agency FB" panose="020B0503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en-ZA" sz="1800" dirty="0">
                        <a:solidFill>
                          <a:schemeClr val="tx1"/>
                        </a:solidFill>
                        <a:latin typeface="Agency FB" panose="020B0503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9" marR="91449" marT="45734" marB="4573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1800" b="1" dirty="0" smtClean="0">
                          <a:solidFill>
                            <a:schemeClr val="tx1"/>
                          </a:solidFill>
                          <a:latin typeface="Agency FB" panose="020B0503020202020204" pitchFamily="34" charset="0"/>
                          <a:cs typeface="Arial" panose="020B0604020202020204" pitchFamily="34" charset="0"/>
                        </a:rPr>
                        <a:t>1 525</a:t>
                      </a:r>
                      <a:endParaRPr lang="en-ZA" sz="1800" b="1" dirty="0">
                        <a:solidFill>
                          <a:schemeClr val="tx1"/>
                        </a:solidFill>
                        <a:latin typeface="Agency FB" panose="020B0503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9" marR="91449" marT="45734" marB="45734"/>
                </a:tc>
              </a:tr>
            </a:tbl>
          </a:graphicData>
        </a:graphic>
      </p:graphicFrame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CFC26-62B4-4113-B485-962636936649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04867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089073" y="18075"/>
            <a:ext cx="3982029" cy="646331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002060"/>
                </a:solidFill>
              </a:rPr>
              <a:t>EPMLM 2016/2017 Third Quarter PERFORMANCE REVIEW</a:t>
            </a:r>
            <a:endParaRPr lang="en-US" b="1" dirty="0">
              <a:solidFill>
                <a:srgbClr val="002060"/>
              </a:solidFill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71102" y="-38857"/>
            <a:ext cx="914400" cy="703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6213764" y="90237"/>
            <a:ext cx="1776208" cy="365125"/>
          </a:xfrm>
        </p:spPr>
        <p:txBody>
          <a:bodyPr/>
          <a:lstStyle/>
          <a:p>
            <a:fld id="{01BCFC26-62B4-4113-B485-962636936649}" type="slidenum">
              <a:rPr lang="en-US" smtClean="0"/>
              <a:pPr/>
              <a:t>40</a:t>
            </a:fld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621218" y="-10392"/>
            <a:ext cx="4800600" cy="646331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eaLnBrk="1" hangingPunct="1">
              <a:defRPr/>
            </a:pPr>
            <a:r>
              <a:rPr lang="en-US" dirty="0" smtClean="0"/>
              <a:t>Overall Performance for Corporate Services</a:t>
            </a:r>
            <a:endParaRPr lang="en-US" dirty="0"/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36002301"/>
              </p:ext>
            </p:extLst>
          </p:nvPr>
        </p:nvGraphicFramePr>
        <p:xfrm>
          <a:off x="621218" y="1143000"/>
          <a:ext cx="10905374" cy="5347952"/>
        </p:xfrm>
        <a:graphic>
          <a:graphicData uri="http://schemas.openxmlformats.org/drawingml/2006/table">
            <a:tbl>
              <a:tblPr firstRow="1" bandRow="1"/>
              <a:tblGrid>
                <a:gridCol w="5452687"/>
                <a:gridCol w="5452687"/>
              </a:tblGrid>
              <a:tr h="802778"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9pPr>
                    </a:lstStyle>
                    <a:p>
                      <a:pPr algn="ctr"/>
                      <a:r>
                        <a:rPr lang="en-ZA" sz="2400" dirty="0" smtClean="0">
                          <a:solidFill>
                            <a:schemeClr val="tx1"/>
                          </a:solidFill>
                        </a:rPr>
                        <a:t>OVERALL</a:t>
                      </a:r>
                      <a:r>
                        <a:rPr lang="en-ZA" sz="2400" baseline="0" dirty="0" smtClean="0">
                          <a:solidFill>
                            <a:schemeClr val="tx1"/>
                          </a:solidFill>
                        </a:rPr>
                        <a:t> PERFORMANCE</a:t>
                      </a:r>
                      <a:endParaRPr lang="en-ZA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/>
                    </a:solidFill>
                  </a:tcPr>
                </a:tc>
                <a:tc hMerge="1"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9pPr>
                    </a:lstStyle>
                    <a:p>
                      <a:endParaRPr lang="en-ZA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/>
                    </a:solidFill>
                  </a:tcPr>
                </a:tc>
              </a:tr>
              <a:tr h="859779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9pPr>
                    </a:lstStyle>
                    <a:p>
                      <a:r>
                        <a:rPr lang="en-ZA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TARGETS ACHIEVED</a:t>
                      </a:r>
                      <a:endParaRPr lang="en-ZA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54" marB="45754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9pPr>
                    </a:lstStyle>
                    <a:p>
                      <a:r>
                        <a:rPr lang="en-ZA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21</a:t>
                      </a:r>
                      <a:endParaRPr lang="en-ZA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40000"/>
                      </a:srgbClr>
                    </a:solidFill>
                  </a:tcPr>
                </a:tc>
              </a:tr>
              <a:tr h="859779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9pPr>
                    </a:lstStyle>
                    <a:p>
                      <a:r>
                        <a:rPr lang="en-ZA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TARGETS NOT ACHIEVED</a:t>
                      </a:r>
                      <a:endParaRPr lang="en-ZA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54" marB="45754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9pPr>
                    </a:lstStyle>
                    <a:p>
                      <a:r>
                        <a:rPr lang="en-ZA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03</a:t>
                      </a:r>
                      <a:endParaRPr lang="en-ZA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20000"/>
                      </a:srgbClr>
                    </a:solidFill>
                  </a:tcPr>
                </a:tc>
              </a:tr>
              <a:tr h="79949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9pPr>
                    </a:lstStyle>
                    <a:p>
                      <a:r>
                        <a:rPr lang="en-ZA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% ACHIEVEMENT THIRD QUARTER PERFORMANCE</a:t>
                      </a:r>
                    </a:p>
                    <a:p>
                      <a:endParaRPr lang="en-ZA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54" marB="45754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9pPr>
                    </a:lstStyle>
                    <a:p>
                      <a:r>
                        <a:rPr lang="en-ZA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87.5%</a:t>
                      </a:r>
                      <a:endParaRPr lang="en-ZA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40000"/>
                      </a:srgbClr>
                    </a:solidFill>
                  </a:tcPr>
                </a:tc>
              </a:tr>
              <a:tr h="101306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9pPr>
                    </a:lstStyle>
                    <a:p>
                      <a:r>
                        <a:rPr lang="en-ZA" sz="16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BUDGET </a:t>
                      </a:r>
                      <a:endParaRPr lang="en-ZA" sz="16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54" marB="45754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9pPr>
                    </a:lstStyle>
                    <a:p>
                      <a:r>
                        <a:rPr lang="en-US" sz="16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9 037 600</a:t>
                      </a:r>
                      <a:endParaRPr lang="en-US" sz="16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40000"/>
                      </a:srgbClr>
                    </a:solidFill>
                  </a:tcPr>
                </a:tc>
              </a:tr>
              <a:tr h="101306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9pPr>
                    </a:lstStyle>
                    <a:p>
                      <a:r>
                        <a:rPr lang="en-ZA" sz="16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EXPENDITURE </a:t>
                      </a:r>
                      <a:endParaRPr lang="en-ZA" sz="16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54" marB="45754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9pPr>
                    </a:lstStyle>
                    <a:p>
                      <a:r>
                        <a:rPr lang="en-US" sz="16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6 505 000</a:t>
                      </a:r>
                      <a:endParaRPr lang="en-US" sz="16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40000"/>
                      </a:srgb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221102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56853" y="2857500"/>
            <a:ext cx="9672256" cy="1143000"/>
          </a:xfrm>
        </p:spPr>
        <p:txBody>
          <a:bodyPr>
            <a:noAutofit/>
          </a:bodyPr>
          <a:lstStyle/>
          <a:p>
            <a:r>
              <a:rPr lang="en-ZA" sz="8000" b="1" dirty="0">
                <a:solidFill>
                  <a:srgbClr val="94C600">
                    <a:lumMod val="50000"/>
                  </a:srgbClr>
                </a:solidFill>
                <a:latin typeface="Aharoni" pitchFamily="2" charset="-79"/>
                <a:cs typeface="Aharoni" pitchFamily="2" charset="-79"/>
              </a:rPr>
              <a:t>INFRASTRUCTURE</a:t>
            </a:r>
            <a:endParaRPr lang="en-ZA" sz="8000" dirty="0"/>
          </a:p>
        </p:txBody>
      </p:sp>
      <p:sp>
        <p:nvSpPr>
          <p:cNvPr id="3" name="TextBox 2"/>
          <p:cNvSpPr txBox="1"/>
          <p:nvPr/>
        </p:nvSpPr>
        <p:spPr>
          <a:xfrm>
            <a:off x="6090078" y="-3491"/>
            <a:ext cx="3982029" cy="646331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002060"/>
                </a:solidFill>
              </a:rPr>
              <a:t>EPMLM 2016/2017 Third Quarter PERFORMANCE REVIEW</a:t>
            </a:r>
            <a:endParaRPr lang="en-US" b="1" dirty="0">
              <a:solidFill>
                <a:srgbClr val="002060"/>
              </a:solidFill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72107" y="-32988"/>
            <a:ext cx="779318" cy="703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224155" y="86030"/>
            <a:ext cx="1776208" cy="365125"/>
          </a:xfrm>
        </p:spPr>
        <p:txBody>
          <a:bodyPr/>
          <a:lstStyle/>
          <a:p>
            <a:fld id="{01BCFC26-62B4-4113-B485-962636936649}" type="slidenum">
              <a:rPr lang="en-US" smtClean="0"/>
              <a:pPr/>
              <a:t>41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61276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988254" y="28466"/>
            <a:ext cx="4656212" cy="646331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002060"/>
                </a:solidFill>
              </a:rPr>
              <a:t>EPMLM 2016/2017 Third Quarter PERFORMANCE REVIEW</a:t>
            </a:r>
            <a:endParaRPr lang="en-US" b="1" dirty="0">
              <a:solidFill>
                <a:srgbClr val="002060"/>
              </a:solidFill>
            </a:endParaRPr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20632" y="-28466"/>
            <a:ext cx="764870" cy="703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621217" y="-41324"/>
            <a:ext cx="4800600" cy="369332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en-ZA" b="1" dirty="0">
                <a:solidFill>
                  <a:srgbClr val="000000"/>
                </a:solidFill>
                <a:latin typeface="Calibri" panose="020F0502020204030204" pitchFamily="34" charset="0"/>
              </a:rPr>
              <a:t>KPA 2 - Basic </a:t>
            </a:r>
            <a:r>
              <a:rPr lang="en-ZA" b="1" dirty="0" smtClean="0">
                <a:solidFill>
                  <a:srgbClr val="000000"/>
                </a:solidFill>
                <a:latin typeface="Calibri" panose="020F0502020204030204" pitchFamily="34" charset="0"/>
              </a:rPr>
              <a:t>Service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5970251" y="-28466"/>
            <a:ext cx="1776208" cy="365125"/>
          </a:xfrm>
        </p:spPr>
        <p:txBody>
          <a:bodyPr/>
          <a:lstStyle/>
          <a:p>
            <a:fld id="{01BCFC26-62B4-4113-B485-962636936649}" type="slidenum">
              <a:rPr lang="en-US" smtClean="0"/>
              <a:pPr/>
              <a:t>42</a:t>
            </a:fld>
            <a:endParaRPr lang="en-US" dirty="0"/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56833297"/>
              </p:ext>
            </p:extLst>
          </p:nvPr>
        </p:nvGraphicFramePr>
        <p:xfrm>
          <a:off x="867328" y="674797"/>
          <a:ext cx="10465566" cy="5621372"/>
        </p:xfrm>
        <a:graphic>
          <a:graphicData uri="http://schemas.openxmlformats.org/drawingml/2006/table">
            <a:tbl>
              <a:tblPr/>
              <a:tblGrid>
                <a:gridCol w="1309032"/>
                <a:gridCol w="894949"/>
                <a:gridCol w="1312369"/>
                <a:gridCol w="470850"/>
                <a:gridCol w="470850"/>
                <a:gridCol w="547656"/>
                <a:gridCol w="828162"/>
                <a:gridCol w="1215529"/>
                <a:gridCol w="1212189"/>
                <a:gridCol w="1101990"/>
                <a:gridCol w="1101990"/>
              </a:tblGrid>
              <a:tr h="265341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ZA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Strategic Objective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ZA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Priority Programme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ZA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KPI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ZA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IDP Ref No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ZA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Budget R 000's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ZA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Baseline 2014/15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 gridSpan="5">
                  <a:txBody>
                    <a:bodyPr/>
                    <a:lstStyle/>
                    <a:p>
                      <a:pPr algn="ctr" fontAlgn="ctr"/>
                      <a:r>
                        <a:rPr lang="en-ZA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2016/17 </a:t>
                      </a:r>
                      <a:r>
                        <a:rPr lang="en-ZA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Third Quarter</a:t>
                      </a:r>
                      <a:endParaRPr lang="en-ZA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</a:tr>
              <a:tr h="265341"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Target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Actual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Achievements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Challenges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Corrective Action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</a:tr>
              <a:tr h="516443">
                <a:tc rowSpan="6">
                  <a:txBody>
                    <a:bodyPr/>
                    <a:lstStyle/>
                    <a:p>
                      <a:pPr algn="l" fontAlgn="t"/>
                      <a:r>
                        <a:rPr lang="en-ZA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Improved community wellbeing through accelerated service delivery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6">
                  <a:txBody>
                    <a:bodyPr/>
                    <a:lstStyle/>
                    <a:p>
                      <a:pPr algn="l" fontAlgn="t"/>
                      <a:r>
                        <a:rPr lang="en-ZA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Roads and storm water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ZA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# of </a:t>
                      </a:r>
                      <a:r>
                        <a:rPr lang="en-ZA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Kms</a:t>
                      </a:r>
                      <a:r>
                        <a:rPr lang="en-ZA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of roads to be graded by 30 Jun 2017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BS 89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Oper      1 644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1 200km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0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350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0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445.74km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0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Achieved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0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None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0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None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12520"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ZA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Number of m2 of base and surface patches repaired by 30 Jun 2017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BS 90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Oper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900 m2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0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280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0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1274.83km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0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Achieved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0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None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0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None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02157"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ZA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Review Roads Master plan and adopted by Council by 31 March 2017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BS 59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Oper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0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N/A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0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The final documentation has been submitted  to the Municipality to be presented in next EXCO  meeting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0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N/A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0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The final documentation has been submitted  to the Municipality to be presented in next EXCO  meeting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0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To be submitted in the next Council meeting</a:t>
                      </a:r>
                      <a:endParaRPr lang="en-GB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02157"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ZA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# of Kms of gravel roads to be constructed in tar by 30 Jun 2017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BS 48/50/52/53/54/70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MIG       7 000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4,7kms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0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N/A</a:t>
                      </a:r>
                      <a:endParaRPr lang="en-GB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0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Contractors appointed for : Rathoke Internal Streets, Phetwane Internal Road and Elandskraal Internal Streets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0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N/A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0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Project stoppages due to subcontracting and social issues regarding appointment of CLO's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0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Proper community engagement during project handovers</a:t>
                      </a:r>
                      <a:endParaRPr lang="en-GB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02157"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ZA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# of kms of Storm  Water to be constructed in Ext 6 by 30 Jun 2017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BS 45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6 000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400m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0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N/A</a:t>
                      </a:r>
                      <a:endParaRPr lang="en-GB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0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Contractor busy with construction, busy with installation of 900mm pipes.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0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N/A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0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Contractor encounting rock during excavations.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0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Contractor to deploy more resources on site.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76618"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ZA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# of Kms of roads to be rehabilitated by 30 Jun 2017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BS 71/84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MIG       4 500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New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0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N/A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0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Rehabilitation of Leeuwfotein Internal Streets on Practical Completion.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0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N/A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0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None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0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None</a:t>
                      </a:r>
                      <a:endParaRPr lang="en-GB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274199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074359" y="13493"/>
            <a:ext cx="4656212" cy="646331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002060"/>
                </a:solidFill>
              </a:rPr>
              <a:t>EPMLM 2016/2017 Third Quarter PERFORMANCE REVIEW</a:t>
            </a:r>
            <a:endParaRPr lang="en-US" b="1" dirty="0">
              <a:solidFill>
                <a:srgbClr val="002060"/>
              </a:solidFill>
            </a:endParaRPr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94374" y="-28466"/>
            <a:ext cx="691128" cy="703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621217" y="-41324"/>
            <a:ext cx="4800600" cy="368300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en-US" dirty="0" smtClean="0"/>
              <a:t>KPA 2: </a:t>
            </a:r>
            <a:r>
              <a:rPr lang="en-US" dirty="0"/>
              <a:t>Basic Service Delivery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5970251" y="-28466"/>
            <a:ext cx="1776208" cy="365125"/>
          </a:xfrm>
        </p:spPr>
        <p:txBody>
          <a:bodyPr/>
          <a:lstStyle/>
          <a:p>
            <a:fld id="{01BCFC26-62B4-4113-B485-962636936649}" type="slidenum">
              <a:rPr lang="en-US" smtClean="0"/>
              <a:pPr/>
              <a:t>43</a:t>
            </a:fld>
            <a:endParaRPr lang="en-US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77416757"/>
              </p:ext>
            </p:extLst>
          </p:nvPr>
        </p:nvGraphicFramePr>
        <p:xfrm>
          <a:off x="798153" y="819765"/>
          <a:ext cx="10528607" cy="5380279"/>
        </p:xfrm>
        <a:graphic>
          <a:graphicData uri="http://schemas.openxmlformats.org/drawingml/2006/table">
            <a:tbl>
              <a:tblPr/>
              <a:tblGrid>
                <a:gridCol w="1299092"/>
                <a:gridCol w="1299092"/>
                <a:gridCol w="1302405"/>
                <a:gridCol w="467276"/>
                <a:gridCol w="467276"/>
                <a:gridCol w="543499"/>
                <a:gridCol w="536869"/>
                <a:gridCol w="1112177"/>
                <a:gridCol w="1163782"/>
                <a:gridCol w="1236889"/>
                <a:gridCol w="1100250"/>
              </a:tblGrid>
              <a:tr h="194800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ZA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Strategic Objective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ZA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Priority Programme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ZA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KPI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ZA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IDP Ref No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ZA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Budget R 000's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ZA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Baseline 2014/15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 gridSpan="5">
                  <a:txBody>
                    <a:bodyPr/>
                    <a:lstStyle/>
                    <a:p>
                      <a:pPr algn="ctr" fontAlgn="ctr"/>
                      <a:r>
                        <a:rPr lang="en-ZA" sz="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2016/17 </a:t>
                      </a:r>
                      <a:r>
                        <a:rPr lang="en-ZA" sz="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Third Quarter</a:t>
                      </a:r>
                      <a:endParaRPr lang="en-ZA" sz="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</a:tr>
              <a:tr h="194800"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Target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Actual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Achievements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Challenges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Corrective Action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</a:tr>
              <a:tr h="631310">
                <a:tc rowSpan="5">
                  <a:txBody>
                    <a:bodyPr/>
                    <a:lstStyle/>
                    <a:p>
                      <a:pPr algn="l" fontAlgn="t"/>
                      <a:r>
                        <a:rPr lang="en-ZA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Improved community wellbeing through accelerated service delivery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ZA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Roads and storm water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ZA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Number of Km  of roads to be constructed by 30 Jun 2017 (Industrial Road)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BS 57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MIG       1 000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400m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0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N/A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0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Tender closed on the 27/03/2017, awaiting evaluation.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0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N/A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0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None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0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None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93482"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rowSpan="4">
                  <a:txBody>
                    <a:bodyPr/>
                    <a:lstStyle/>
                    <a:p>
                      <a:pPr algn="l" fontAlgn="t"/>
                      <a:r>
                        <a:rPr lang="en-ZA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Electricity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ZA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Number of high mast lights connected by 30 Jun 2017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BS </a:t>
                      </a:r>
                      <a:r>
                        <a:rPr lang="en-ZA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</a:t>
                      </a:r>
                      <a:endParaRPr lang="en-ZA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60</a:t>
                      </a:r>
                      <a:endParaRPr lang="en-ZA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0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N/A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0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0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 masts connected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0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ESKOM slow with installation of supply points. Eskom must still install 5 points.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0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None</a:t>
                      </a:r>
                      <a:endParaRPr lang="en-GB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90884"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ZA" sz="1000" b="1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#</a:t>
                      </a:r>
                      <a:r>
                        <a:rPr lang="en-ZA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of Quarterly reports in terms of households with access to basic levels of electricity submitted to the MM (GKPI)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New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Oper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New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0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0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0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Achieved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0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None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0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None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90224"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ZA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Develop an Energy Master &amp; OM plan and submit to Council for adoption by 31 March 2017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BS 22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New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0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N/A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0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 master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0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 draft</a:t>
                      </a:r>
                      <a:endParaRPr lang="en-GB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0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Not achieved.   Draft Energy Master plan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000" b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Energy Master Plan: </a:t>
                      </a:r>
                      <a:r>
                        <a:rPr lang="en-ZA" sz="10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Service provider appointed by MISA. Many corrects needed in draft.                    </a:t>
                      </a:r>
                      <a:r>
                        <a:rPr lang="en-ZA" sz="1000" b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OM Plan:</a:t>
                      </a:r>
                      <a:r>
                        <a:rPr lang="en-ZA" sz="10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Waiting for Bid Adjudication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23361"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ZA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# high mast lights upgraded to led fittings by 30 Jun 2017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BS </a:t>
                      </a:r>
                      <a:r>
                        <a:rPr lang="en-ZA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</a:t>
                      </a:r>
                      <a:endParaRPr lang="en-ZA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435</a:t>
                      </a:r>
                      <a:endParaRPr lang="en-ZA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New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0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N/A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0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N/A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0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30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0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Achieved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0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None</a:t>
                      </a:r>
                      <a:endParaRPr lang="en-GB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621217" y="-41324"/>
            <a:ext cx="4800600" cy="369332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en-ZA" b="1" dirty="0">
                <a:solidFill>
                  <a:srgbClr val="000000"/>
                </a:solidFill>
                <a:latin typeface="Calibri" panose="020F0502020204030204" pitchFamily="34" charset="0"/>
              </a:rPr>
              <a:t>KPA 2 - Basic </a:t>
            </a:r>
            <a:r>
              <a:rPr lang="en-ZA" b="1" dirty="0" smtClean="0">
                <a:solidFill>
                  <a:srgbClr val="000000"/>
                </a:solidFill>
                <a:latin typeface="Calibri" panose="020F0502020204030204" pitchFamily="34" charset="0"/>
              </a:rPr>
              <a:t>Service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90590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872090" y="-46167"/>
            <a:ext cx="4656212" cy="646331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002060"/>
                </a:solidFill>
              </a:rPr>
              <a:t>EPMLM 2016/2017 </a:t>
            </a:r>
            <a:r>
              <a:rPr lang="en-US" b="1" dirty="0" smtClean="0">
                <a:solidFill>
                  <a:srgbClr val="002060"/>
                </a:solidFill>
              </a:rPr>
              <a:t>Third Quarter </a:t>
            </a:r>
            <a:r>
              <a:rPr lang="en-US" b="1" dirty="0">
                <a:solidFill>
                  <a:srgbClr val="002060"/>
                </a:solidFill>
              </a:rPr>
              <a:t>PERFORMANCE </a:t>
            </a:r>
            <a:r>
              <a:rPr lang="en-US" b="1" dirty="0" smtClean="0">
                <a:solidFill>
                  <a:srgbClr val="002060"/>
                </a:solidFill>
              </a:rPr>
              <a:t>REVIEW</a:t>
            </a:r>
            <a:endParaRPr lang="en-US" b="1" dirty="0">
              <a:solidFill>
                <a:srgbClr val="002060"/>
              </a:solidFill>
            </a:endParaRPr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71102" y="-28466"/>
            <a:ext cx="914400" cy="703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621217" y="-41324"/>
            <a:ext cx="4800600" cy="368300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en-US" dirty="0" smtClean="0"/>
              <a:t>KPA 2: </a:t>
            </a:r>
            <a:r>
              <a:rPr lang="en-US" dirty="0"/>
              <a:t>Basic Service Delivery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5970251" y="-28466"/>
            <a:ext cx="1776208" cy="365125"/>
          </a:xfrm>
        </p:spPr>
        <p:txBody>
          <a:bodyPr/>
          <a:lstStyle/>
          <a:p>
            <a:fld id="{01BCFC26-62B4-4113-B485-962636936649}" type="slidenum">
              <a:rPr lang="en-US" smtClean="0"/>
              <a:pPr/>
              <a:t>44</a:t>
            </a:fld>
            <a:endParaRPr lang="en-US" dirty="0"/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79122747"/>
              </p:ext>
            </p:extLst>
          </p:nvPr>
        </p:nvGraphicFramePr>
        <p:xfrm>
          <a:off x="833808" y="875391"/>
          <a:ext cx="10492953" cy="5348428"/>
        </p:xfrm>
        <a:graphic>
          <a:graphicData uri="http://schemas.openxmlformats.org/drawingml/2006/table">
            <a:tbl>
              <a:tblPr/>
              <a:tblGrid>
                <a:gridCol w="1294692"/>
                <a:gridCol w="1294692"/>
                <a:gridCol w="1297994"/>
                <a:gridCol w="465693"/>
                <a:gridCol w="465693"/>
                <a:gridCol w="541657"/>
                <a:gridCol w="535052"/>
                <a:gridCol w="1202215"/>
                <a:gridCol w="1202215"/>
                <a:gridCol w="1096525"/>
                <a:gridCol w="1096525"/>
              </a:tblGrid>
              <a:tr h="202592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ZA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Strategic Objective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ZA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Priority Programme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ZA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KPI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ZA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IDP Ref No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ZA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Budget R 000's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ZA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Baseline 2014/15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 gridSpan="5">
                  <a:txBody>
                    <a:bodyPr/>
                    <a:lstStyle/>
                    <a:p>
                      <a:pPr algn="ctr" fontAlgn="ctr"/>
                      <a:r>
                        <a:rPr lang="en-ZA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2016/17 </a:t>
                      </a:r>
                      <a:r>
                        <a:rPr lang="en-ZA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Third Quarter</a:t>
                      </a:r>
                      <a:endParaRPr lang="en-ZA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</a:tr>
              <a:tr h="202592"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Target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Actual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Achievements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Challenges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Corrective Action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</a:tr>
              <a:tr h="1053478">
                <a:tc rowSpan="4">
                  <a:txBody>
                    <a:bodyPr/>
                    <a:lstStyle/>
                    <a:p>
                      <a:pPr algn="l" fontAlgn="t"/>
                      <a:r>
                        <a:rPr lang="en-ZA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Improved community wellbeing through accelerated service delivery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algn="l" fontAlgn="t"/>
                      <a:r>
                        <a:rPr lang="en-ZA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Electricity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ZA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% of faulty streetlights fittings maintained within 90 days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BS 07/08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Oper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0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100%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0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100%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0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Achieved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0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None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0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None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33219"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ZA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% of faulty Mast light fittings repaired within 90 days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BS 09/10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Oper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0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100%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0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100%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0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Achieved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0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None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0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None</a:t>
                      </a:r>
                      <a:endParaRPr lang="en-GB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05422"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ZA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% of households with access to basic levels of electricity by the 30 June 2017 (GKPI)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New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INEP</a:t>
                      </a:r>
                      <a:endParaRPr lang="en-ZA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97,0%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0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N/A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0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N/A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0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N/A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0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ESKOM completed only  21 connections to date and deferred 5 projects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0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Update backlog</a:t>
                      </a:r>
                      <a:endParaRPr lang="en-GB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51125"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ZA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Project Management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ZA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% of new Capital projects started on time In terms of the appointment of consultants / contractors for EPMLM funded projects as per the Capital implementation plan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New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Oper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New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0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100%</a:t>
                      </a:r>
                      <a:endParaRPr lang="en-GB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0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70%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0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Not Achieved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0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Procurement process for implementation of projects started late.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0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All appointments should be fast tracked.</a:t>
                      </a:r>
                      <a:endParaRPr lang="en-GB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621217" y="-41324"/>
            <a:ext cx="4800600" cy="369332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en-ZA" b="1" dirty="0">
                <a:solidFill>
                  <a:srgbClr val="000000"/>
                </a:solidFill>
                <a:latin typeface="Calibri" panose="020F0502020204030204" pitchFamily="34" charset="0"/>
              </a:rPr>
              <a:t>KPA 2 - Basic </a:t>
            </a:r>
            <a:r>
              <a:rPr lang="en-ZA" b="1" dirty="0" smtClean="0">
                <a:solidFill>
                  <a:srgbClr val="000000"/>
                </a:solidFill>
                <a:latin typeface="Calibri" panose="020F0502020204030204" pitchFamily="34" charset="0"/>
              </a:rPr>
              <a:t>Service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14027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872090" y="-46167"/>
            <a:ext cx="4656212" cy="646331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002060"/>
                </a:solidFill>
              </a:rPr>
              <a:t>EPMLM 2016/2017 </a:t>
            </a:r>
            <a:r>
              <a:rPr lang="en-US" b="1" dirty="0" smtClean="0">
                <a:solidFill>
                  <a:srgbClr val="002060"/>
                </a:solidFill>
              </a:rPr>
              <a:t>Third Quarter </a:t>
            </a:r>
            <a:r>
              <a:rPr lang="en-US" b="1" dirty="0">
                <a:solidFill>
                  <a:srgbClr val="002060"/>
                </a:solidFill>
              </a:rPr>
              <a:t>PERFORMANCE REVIEW</a:t>
            </a:r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71102" y="-28466"/>
            <a:ext cx="914400" cy="703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621217" y="-41324"/>
            <a:ext cx="4800600" cy="368300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en-US" dirty="0" smtClean="0"/>
              <a:t>KPA 2: </a:t>
            </a:r>
            <a:r>
              <a:rPr lang="en-US" dirty="0"/>
              <a:t>Basic Service Delivery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5970251" y="-28466"/>
            <a:ext cx="1776208" cy="365125"/>
          </a:xfrm>
        </p:spPr>
        <p:txBody>
          <a:bodyPr/>
          <a:lstStyle/>
          <a:p>
            <a:fld id="{01BCFC26-62B4-4113-B485-962636936649}" type="slidenum">
              <a:rPr lang="en-US" smtClean="0"/>
              <a:pPr/>
              <a:t>45</a:t>
            </a:fld>
            <a:endParaRPr lang="en-US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74026119"/>
              </p:ext>
            </p:extLst>
          </p:nvPr>
        </p:nvGraphicFramePr>
        <p:xfrm>
          <a:off x="904624" y="834512"/>
          <a:ext cx="10466381" cy="5256573"/>
        </p:xfrm>
        <a:graphic>
          <a:graphicData uri="http://schemas.openxmlformats.org/drawingml/2006/table">
            <a:tbl>
              <a:tblPr/>
              <a:tblGrid>
                <a:gridCol w="1248577"/>
                <a:gridCol w="1248577"/>
                <a:gridCol w="1251762"/>
                <a:gridCol w="449106"/>
                <a:gridCol w="522363"/>
                <a:gridCol w="522363"/>
                <a:gridCol w="789915"/>
                <a:gridCol w="1159392"/>
                <a:gridCol w="1159392"/>
                <a:gridCol w="1057467"/>
                <a:gridCol w="1057467"/>
              </a:tblGrid>
              <a:tr h="150894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ZA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Strategic Objective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ZA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Priority Programme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ZA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KPI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ZA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IDP Ref No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ZA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Budget R 000's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ZA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Baseline 2014/15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 gridSpan="5">
                  <a:txBody>
                    <a:bodyPr/>
                    <a:lstStyle/>
                    <a:p>
                      <a:pPr algn="ctr" fontAlgn="ctr"/>
                      <a:r>
                        <a:rPr lang="en-ZA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2016/17 </a:t>
                      </a:r>
                      <a:r>
                        <a:rPr lang="en-ZA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Third Quarter</a:t>
                      </a:r>
                      <a:endParaRPr lang="en-ZA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</a:tr>
              <a:tr h="241430"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Target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Actual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Achievements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Challenges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Corrective Action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</a:tr>
              <a:tr h="1253601">
                <a:tc rowSpan="5">
                  <a:txBody>
                    <a:bodyPr/>
                    <a:lstStyle/>
                    <a:p>
                      <a:pPr algn="l" fontAlgn="t"/>
                      <a:r>
                        <a:rPr lang="en-ZA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Improved community wellbeing through accelerated service delivery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l" fontAlgn="t"/>
                      <a:r>
                        <a:rPr lang="en-ZA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Project Management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ZA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% of new Capital projects completed in terms of agreed schedule for EPMLM funded projects by Jun 30 2017 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New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Oper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New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0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N/A</a:t>
                      </a:r>
                      <a:endParaRPr lang="en-GB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0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N/A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0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One project on Practical Completion.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0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Implementation of projects started late.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0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All appointments should be fast tracked.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15769"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ZA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% of Capital budget spend in terms of new IDP identified projects as per the Capital implementation plan by the 30 June 2017 (GKPI)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New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Oper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New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0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60%</a:t>
                      </a:r>
                      <a:endParaRPr lang="en-GB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0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23.70%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0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Not achieved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0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Late appointments of service providers.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0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All appointments should be fast tracked.</a:t>
                      </a:r>
                      <a:endParaRPr lang="en-GB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13039"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ZA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Roads and storm water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ZA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% spending on MIG funding by the 30 June 2017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New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Oper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New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0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60%</a:t>
                      </a:r>
                      <a:endParaRPr lang="en-GB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0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11%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0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Not Achieved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0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Late appointments of service providers.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0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Appointments to be finalized for projects to be completed before June 2017.</a:t>
                      </a:r>
                      <a:endParaRPr lang="en-GB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03577"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ZA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SCM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ZA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% attendance at scheduled Bid Committee meetings by 30 Jun 2017 (IS)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FV 07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Oper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New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1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100%</a:t>
                      </a:r>
                      <a:endParaRPr lang="en-GB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1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100%</a:t>
                      </a:r>
                      <a:endParaRPr lang="en-GB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0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Achieved</a:t>
                      </a:r>
                      <a:endParaRPr lang="en-GB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0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None</a:t>
                      </a:r>
                      <a:endParaRPr lang="en-GB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0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None</a:t>
                      </a:r>
                      <a:endParaRPr lang="en-GB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05365"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ZA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ZA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# of quarterly reports submitted to Council in terms of compliance to the  CoGHSTA Back to Basics reporting system 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New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Oper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New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</a:t>
                      </a:r>
                      <a:endParaRPr lang="en-GB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0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Achieved</a:t>
                      </a:r>
                      <a:endParaRPr lang="en-GB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0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None</a:t>
                      </a:r>
                      <a:endParaRPr lang="en-GB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0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None</a:t>
                      </a:r>
                      <a:endParaRPr lang="en-GB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621217" y="-41324"/>
            <a:ext cx="4800600" cy="369332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en-ZA" b="1" dirty="0">
                <a:solidFill>
                  <a:srgbClr val="000000"/>
                </a:solidFill>
                <a:latin typeface="Calibri" panose="020F0502020204030204" pitchFamily="34" charset="0"/>
              </a:rPr>
              <a:t>KPA 2 - Basic </a:t>
            </a:r>
            <a:r>
              <a:rPr lang="en-ZA" b="1" dirty="0" smtClean="0">
                <a:solidFill>
                  <a:srgbClr val="000000"/>
                </a:solidFill>
                <a:latin typeface="Calibri" panose="020F0502020204030204" pitchFamily="34" charset="0"/>
              </a:rPr>
              <a:t>Service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38516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970251" y="28466"/>
            <a:ext cx="4656212" cy="646331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002060"/>
                </a:solidFill>
              </a:rPr>
              <a:t>EPMLM 2016/2017 </a:t>
            </a:r>
            <a:r>
              <a:rPr lang="en-US" b="1" dirty="0" smtClean="0">
                <a:solidFill>
                  <a:srgbClr val="002060"/>
                </a:solidFill>
              </a:rPr>
              <a:t>Third Quarter </a:t>
            </a:r>
            <a:r>
              <a:rPr lang="en-US" b="1" dirty="0">
                <a:solidFill>
                  <a:srgbClr val="002060"/>
                </a:solidFill>
              </a:rPr>
              <a:t>PERFORMANCE REVIEW</a:t>
            </a:r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05884" y="-28466"/>
            <a:ext cx="779618" cy="703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621217" y="-41324"/>
            <a:ext cx="4800600" cy="369332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en-ZA" b="1" dirty="0">
                <a:solidFill>
                  <a:srgbClr val="000000"/>
                </a:solidFill>
                <a:latin typeface="Calibri" panose="020F0502020204030204" pitchFamily="34" charset="0"/>
              </a:rPr>
              <a:t>KPA 3: Local Economic Development 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5970251" y="-28466"/>
            <a:ext cx="1776208" cy="365125"/>
          </a:xfrm>
        </p:spPr>
        <p:txBody>
          <a:bodyPr/>
          <a:lstStyle/>
          <a:p>
            <a:fld id="{01BCFC26-62B4-4113-B485-962636936649}" type="slidenum">
              <a:rPr lang="en-US" smtClean="0"/>
              <a:pPr/>
              <a:t>46</a:t>
            </a:fld>
            <a:endParaRPr lang="en-US" dirty="0"/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18889421"/>
              </p:ext>
            </p:extLst>
          </p:nvPr>
        </p:nvGraphicFramePr>
        <p:xfrm>
          <a:off x="840734" y="1118775"/>
          <a:ext cx="10338543" cy="2022630"/>
        </p:xfrm>
        <a:graphic>
          <a:graphicData uri="http://schemas.openxmlformats.org/drawingml/2006/table">
            <a:tbl>
              <a:tblPr/>
              <a:tblGrid>
                <a:gridCol w="986025"/>
                <a:gridCol w="986025"/>
                <a:gridCol w="1445924"/>
                <a:gridCol w="518767"/>
                <a:gridCol w="518767"/>
                <a:gridCol w="603389"/>
                <a:gridCol w="596030"/>
                <a:gridCol w="905082"/>
                <a:gridCol w="1335548"/>
                <a:gridCol w="1221493"/>
                <a:gridCol w="1221493"/>
              </a:tblGrid>
              <a:tr h="252829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ZA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Strategic Objective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ZA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Priority Programme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ZA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KPI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ZA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IDP Ref No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ZA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Budget R 000's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ZA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Baseline 2014/15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 gridSpan="5">
                  <a:txBody>
                    <a:bodyPr/>
                    <a:lstStyle/>
                    <a:p>
                      <a:pPr algn="ctr" fontAlgn="ctr"/>
                      <a:r>
                        <a:rPr lang="en-ZA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2016/17 </a:t>
                      </a:r>
                      <a:r>
                        <a:rPr lang="en-ZA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Third Quarter</a:t>
                      </a:r>
                      <a:endParaRPr lang="en-ZA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</a:tr>
              <a:tr h="252829"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Target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Actual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Achievements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Challenges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Corrective Action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</a:tr>
              <a:tr h="1516972">
                <a:tc>
                  <a:txBody>
                    <a:bodyPr/>
                    <a:lstStyle/>
                    <a:p>
                      <a:pPr algn="l" fontAlgn="t"/>
                      <a:r>
                        <a:rPr lang="en-ZA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Grow the economy and provide livelihood support 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ZA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LED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ZA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# of EPWP job opportunities provided through EPWP grant by 30 June 2017 (GKPI)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LED 03/08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601,2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Not achived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ZA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Late appointments of on capital projects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ZA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The Municipality to procure and appoint contractors as soon as possible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651822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970251" y="28466"/>
            <a:ext cx="4656212" cy="646331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002060"/>
                </a:solidFill>
              </a:rPr>
              <a:t>EPMLM 2016/2017 Third Quarter PERFORMANCE REVIEW</a:t>
            </a:r>
            <a:endParaRPr lang="en-US" b="1" dirty="0">
              <a:solidFill>
                <a:srgbClr val="002060"/>
              </a:solidFill>
            </a:endParaRPr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35380" y="-28466"/>
            <a:ext cx="750121" cy="703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621217" y="-41324"/>
            <a:ext cx="4800600" cy="369332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en-ZA" b="1" dirty="0">
                <a:solidFill>
                  <a:srgbClr val="000000"/>
                </a:solidFill>
                <a:latin typeface="Calibri" panose="020F0502020204030204" pitchFamily="34" charset="0"/>
              </a:rPr>
              <a:t>KPA 4: Municipal </a:t>
            </a:r>
            <a:r>
              <a:rPr lang="en-ZA" b="1" dirty="0" smtClean="0">
                <a:solidFill>
                  <a:srgbClr val="000000"/>
                </a:solidFill>
                <a:latin typeface="Calibri" panose="020F0502020204030204" pitchFamily="34" charset="0"/>
              </a:rPr>
              <a:t>Transformation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5970251" y="-28466"/>
            <a:ext cx="1776208" cy="365125"/>
          </a:xfrm>
        </p:spPr>
        <p:txBody>
          <a:bodyPr/>
          <a:lstStyle/>
          <a:p>
            <a:fld id="{01BCFC26-62B4-4113-B485-962636936649}" type="slidenum">
              <a:rPr lang="en-US" smtClean="0"/>
              <a:pPr/>
              <a:t>47</a:t>
            </a:fld>
            <a:endParaRPr lang="en-US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98166044"/>
              </p:ext>
            </p:extLst>
          </p:nvPr>
        </p:nvGraphicFramePr>
        <p:xfrm>
          <a:off x="840737" y="1199433"/>
          <a:ext cx="10441779" cy="1661754"/>
        </p:xfrm>
        <a:graphic>
          <a:graphicData uri="http://schemas.openxmlformats.org/drawingml/2006/table">
            <a:tbl>
              <a:tblPr/>
              <a:tblGrid>
                <a:gridCol w="997290"/>
                <a:gridCol w="997290"/>
                <a:gridCol w="1462445"/>
                <a:gridCol w="524694"/>
                <a:gridCol w="524694"/>
                <a:gridCol w="610282"/>
                <a:gridCol w="602840"/>
                <a:gridCol w="915423"/>
                <a:gridCol w="1350807"/>
                <a:gridCol w="1228007"/>
                <a:gridCol w="1228007"/>
              </a:tblGrid>
              <a:tr h="304909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ZA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Strategic Objective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ZA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Priority Programme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ZA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KPI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ZA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IDP Ref No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ZA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Budget R 000's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ZA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Baseline 2014/15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 gridSpan="5">
                  <a:txBody>
                    <a:bodyPr/>
                    <a:lstStyle/>
                    <a:p>
                      <a:pPr algn="ctr" fontAlgn="ctr"/>
                      <a:r>
                        <a:rPr lang="en-ZA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2016/17 </a:t>
                      </a:r>
                      <a:r>
                        <a:rPr lang="en-ZA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Third Quarter</a:t>
                      </a:r>
                      <a:endParaRPr lang="en-ZA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</a:tr>
              <a:tr h="304909"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Target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Actual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Achievements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Challenges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Corrective Action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</a:tr>
              <a:tr h="1051936">
                <a:tc>
                  <a:txBody>
                    <a:bodyPr/>
                    <a:lstStyle/>
                    <a:p>
                      <a:pPr algn="l" fontAlgn="t"/>
                      <a:r>
                        <a:rPr lang="en-ZA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Build effective and efficient Organization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ZA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Institutional Development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ZA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# of new / reviewed policies adopted by Council by 31 March 2017 (IS)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MTOD 09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Oper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new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N/A</a:t>
                      </a:r>
                      <a:endParaRPr lang="en-GB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0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N/A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-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0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Gaps identified in the policy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0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To be re-submitted to council</a:t>
                      </a:r>
                      <a:endParaRPr lang="en-GB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992006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970251" y="28466"/>
            <a:ext cx="4656212" cy="646331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002060"/>
                </a:solidFill>
              </a:rPr>
              <a:t>EPMLM 2016/2017 Third Quarter PERFORMANCE REVIEW</a:t>
            </a:r>
            <a:endParaRPr lang="en-US" b="1" dirty="0">
              <a:solidFill>
                <a:srgbClr val="002060"/>
              </a:solidFill>
            </a:endParaRPr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35380" y="-28466"/>
            <a:ext cx="750121" cy="703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621217" y="-41324"/>
            <a:ext cx="4800600" cy="369332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en-ZA" b="1" dirty="0">
                <a:solidFill>
                  <a:srgbClr val="000000"/>
                </a:solidFill>
                <a:latin typeface="Calibri" panose="020F0502020204030204" pitchFamily="34" charset="0"/>
              </a:rPr>
              <a:t>KPA 6: Good </a:t>
            </a:r>
            <a:r>
              <a:rPr lang="en-ZA" b="1" dirty="0" smtClean="0">
                <a:solidFill>
                  <a:srgbClr val="000000"/>
                </a:solidFill>
                <a:latin typeface="Calibri" panose="020F0502020204030204" pitchFamily="34" charset="0"/>
              </a:rPr>
              <a:t>Governance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5970251" y="-28466"/>
            <a:ext cx="1776208" cy="365125"/>
          </a:xfrm>
        </p:spPr>
        <p:txBody>
          <a:bodyPr/>
          <a:lstStyle/>
          <a:p>
            <a:fld id="{01BCFC26-62B4-4113-B485-962636936649}" type="slidenum">
              <a:rPr lang="en-US" smtClean="0"/>
              <a:pPr/>
              <a:t>48</a:t>
            </a:fld>
            <a:endParaRPr lang="en-US" dirty="0"/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27175709"/>
              </p:ext>
            </p:extLst>
          </p:nvPr>
        </p:nvGraphicFramePr>
        <p:xfrm>
          <a:off x="840736" y="1002020"/>
          <a:ext cx="10441780" cy="3584727"/>
        </p:xfrm>
        <a:graphic>
          <a:graphicData uri="http://schemas.openxmlformats.org/drawingml/2006/table">
            <a:tbl>
              <a:tblPr/>
              <a:tblGrid>
                <a:gridCol w="1295309"/>
                <a:gridCol w="885568"/>
                <a:gridCol w="1298614"/>
                <a:gridCol w="465915"/>
                <a:gridCol w="541915"/>
                <a:gridCol w="541915"/>
                <a:gridCol w="819481"/>
                <a:gridCol w="1202788"/>
                <a:gridCol w="1202788"/>
                <a:gridCol w="1097048"/>
                <a:gridCol w="1090439"/>
              </a:tblGrid>
              <a:tr h="242211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ZA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Strategic Objective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ZA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Priority Programme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ZA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KPI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ZA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IDP Ref No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ZA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Budget R 000's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ZA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Baseline 2014/15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 gridSpan="5">
                  <a:txBody>
                    <a:bodyPr/>
                    <a:lstStyle/>
                    <a:p>
                      <a:pPr algn="ctr" fontAlgn="ctr"/>
                      <a:r>
                        <a:rPr lang="en-ZA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2016/17 </a:t>
                      </a:r>
                      <a:r>
                        <a:rPr lang="en-ZA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Third Quarter</a:t>
                      </a:r>
                      <a:endParaRPr lang="en-ZA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</a:tr>
              <a:tr h="242211"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Target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Actual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Achievements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Challenges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Corrective Action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</a:tr>
              <a:tr h="1029398">
                <a:tc rowSpan="3">
                  <a:txBody>
                    <a:bodyPr/>
                    <a:lstStyle/>
                    <a:p>
                      <a:pPr algn="l" fontAlgn="t"/>
                      <a:r>
                        <a:rPr lang="en-ZA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Build effective and efficient Organization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algn="l" fontAlgn="t"/>
                      <a:r>
                        <a:rPr lang="en-ZA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Good Governance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ZA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% of Internal Audit Findings resolved per quarter as per the Audit Plan by 30 Jun 2017 (IS)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GG 14/15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Oper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New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0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100%</a:t>
                      </a:r>
                      <a:endParaRPr lang="en-GB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0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100%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0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Achieved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0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None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0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None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23519"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ZA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% of AG Management Letter findings resolved by 30 Jun 2017 (IS)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GG 11/12/13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Oper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New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0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100%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0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100%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0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Achieved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0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None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0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None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47388"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ZA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% execution of identified risk management plan within prescribed timeframes per quarter (IS) 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GG 16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Oper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New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0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100%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0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100%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0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Achieved</a:t>
                      </a:r>
                      <a:endParaRPr lang="en-GB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0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None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0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None</a:t>
                      </a:r>
                      <a:endParaRPr lang="en-GB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255406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089073" y="28466"/>
            <a:ext cx="3982029" cy="646331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002060"/>
                </a:solidFill>
              </a:rPr>
              <a:t>EPMLM 2016/2017 Third Quarter PERFORMANCE REVIEW</a:t>
            </a:r>
            <a:endParaRPr lang="en-US" b="1" dirty="0">
              <a:solidFill>
                <a:srgbClr val="002060"/>
              </a:solidFill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71102" y="-28466"/>
            <a:ext cx="916446" cy="703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6213764" y="90237"/>
            <a:ext cx="1776208" cy="365125"/>
          </a:xfrm>
        </p:spPr>
        <p:txBody>
          <a:bodyPr/>
          <a:lstStyle/>
          <a:p>
            <a:fld id="{01BCFC26-62B4-4113-B485-962636936649}" type="slidenum">
              <a:rPr lang="en-US" smtClean="0"/>
              <a:pPr/>
              <a:t>49</a:t>
            </a:fld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623455" y="139015"/>
            <a:ext cx="4800600" cy="369332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en-US" dirty="0" smtClean="0"/>
              <a:t>Overall Performance for Infrastructure </a:t>
            </a:r>
            <a:endParaRPr lang="en-US" dirty="0"/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05168266"/>
              </p:ext>
            </p:extLst>
          </p:nvPr>
        </p:nvGraphicFramePr>
        <p:xfrm>
          <a:off x="623455" y="732361"/>
          <a:ext cx="11002488" cy="5711981"/>
        </p:xfrm>
        <a:graphic>
          <a:graphicData uri="http://schemas.openxmlformats.org/drawingml/2006/table">
            <a:tbl>
              <a:tblPr firstRow="1" bandRow="1"/>
              <a:tblGrid>
                <a:gridCol w="5215455"/>
                <a:gridCol w="5787033"/>
              </a:tblGrid>
              <a:tr h="512488"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9pPr>
                    </a:lstStyle>
                    <a:p>
                      <a:pPr algn="ctr"/>
                      <a:r>
                        <a:rPr lang="en-ZA" sz="2400" dirty="0" smtClean="0">
                          <a:solidFill>
                            <a:schemeClr val="tx1"/>
                          </a:solidFill>
                        </a:rPr>
                        <a:t>OVERALL</a:t>
                      </a:r>
                      <a:r>
                        <a:rPr lang="en-ZA" sz="2400" baseline="0" dirty="0" smtClean="0">
                          <a:solidFill>
                            <a:schemeClr val="tx1"/>
                          </a:solidFill>
                        </a:rPr>
                        <a:t> PERFORMANCE</a:t>
                      </a:r>
                      <a:endParaRPr lang="en-ZA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/>
                    </a:solidFill>
                  </a:tcPr>
                </a:tc>
                <a:tc hMerge="1"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9pPr>
                    </a:lstStyle>
                    <a:p>
                      <a:endParaRPr lang="en-ZA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/>
                    </a:solidFill>
                  </a:tcPr>
                </a:tc>
              </a:tr>
              <a:tr h="114070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9pPr>
                    </a:lstStyle>
                    <a:p>
                      <a:r>
                        <a:rPr lang="en-ZA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TARGETS ACHIEVED</a:t>
                      </a:r>
                      <a:endParaRPr lang="en-ZA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54" marB="45754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9pPr>
                    </a:lstStyle>
                    <a:p>
                      <a:r>
                        <a:rPr lang="en-ZA" sz="16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</a:t>
                      </a:r>
                      <a:endParaRPr lang="en-ZA" sz="16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40000"/>
                      </a:srgbClr>
                    </a:solidFill>
                  </a:tcPr>
                </a:tc>
              </a:tr>
              <a:tr h="102497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9pPr>
                    </a:lstStyle>
                    <a:p>
                      <a:r>
                        <a:rPr lang="en-ZA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TARGETS NOT ACHIEVED</a:t>
                      </a:r>
                      <a:endParaRPr lang="en-ZA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54" marB="45754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9pPr>
                    </a:lstStyle>
                    <a:p>
                      <a:r>
                        <a:rPr lang="en-ZA" sz="1600" b="0" kern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"/>
                          <a:cs typeface="Arial" panose="020B0604020202020204" pitchFamily="34" charset="0"/>
                        </a:rPr>
                        <a:t>04</a:t>
                      </a:r>
                      <a:endParaRPr lang="en-ZA" sz="1600" b="0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20000"/>
                      </a:srgbClr>
                    </a:solidFill>
                  </a:tcPr>
                </a:tc>
              </a:tr>
              <a:tr h="102497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9pPr>
                    </a:lstStyle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ZA" sz="1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% ACHIEVEMENT Third Quarter PERFORMANCE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ZA" sz="16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endParaRPr lang="en-ZA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54" marB="45754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9pPr>
                    </a:lstStyle>
                    <a:p>
                      <a:r>
                        <a:rPr lang="en-ZA" sz="160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71.4%</a:t>
                      </a:r>
                      <a:endParaRPr lang="en-ZA" sz="1600" dirty="0" smtClean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40000"/>
                      </a:srgbClr>
                    </a:solidFill>
                  </a:tcPr>
                </a:tc>
              </a:tr>
              <a:tr h="102497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9pPr>
                    </a:lstStyle>
                    <a:p>
                      <a:r>
                        <a:rPr lang="en-ZA" sz="16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BUDGET </a:t>
                      </a:r>
                      <a:endParaRPr lang="en-ZA" sz="16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54" marB="45754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9pPr>
                    </a:lstStyle>
                    <a:p>
                      <a:r>
                        <a:rPr lang="en-US" sz="16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48 823 600</a:t>
                      </a:r>
                      <a:endParaRPr lang="en-US" sz="16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20000"/>
                      </a:srgbClr>
                    </a:solidFill>
                  </a:tcPr>
                </a:tc>
              </a:tr>
              <a:tr h="98386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9pPr>
                    </a:lstStyle>
                    <a:p>
                      <a:r>
                        <a:rPr lang="en-ZA" sz="16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EXPENDITURE </a:t>
                      </a:r>
                      <a:endParaRPr lang="en-ZA" sz="16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54" marB="45754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9pPr>
                    </a:lstStyle>
                    <a:p>
                      <a:r>
                        <a:rPr lang="en-US" sz="16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13 067 869.06</a:t>
                      </a:r>
                      <a:endParaRPr lang="en-US" sz="16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40000"/>
                      </a:srgb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473051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057400" y="914400"/>
            <a:ext cx="84582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defRPr/>
            </a:pPr>
            <a:endParaRPr lang="en-ZA" altLang="en-US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096000" y="1"/>
            <a:ext cx="3733800" cy="923330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002060"/>
                </a:solidFill>
              </a:rPr>
              <a:t>EPMLM 2016/2017   </a:t>
            </a:r>
            <a:r>
              <a:rPr lang="en-US" b="1" dirty="0" smtClean="0">
                <a:solidFill>
                  <a:srgbClr val="002060"/>
                </a:solidFill>
              </a:rPr>
              <a:t>Third Quarter </a:t>
            </a:r>
            <a:r>
              <a:rPr lang="en-US" b="1" dirty="0">
                <a:solidFill>
                  <a:srgbClr val="002060"/>
                </a:solidFill>
              </a:rPr>
              <a:t>EXCO LEKGOTLA AGENDA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752600" y="138499"/>
            <a:ext cx="4343400" cy="369332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002060"/>
                </a:solidFill>
              </a:rPr>
              <a:t>MUNICIPAL MANAGER’S OVERVIEW </a:t>
            </a:r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29800" y="0"/>
            <a:ext cx="838200" cy="627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9326402"/>
              </p:ext>
            </p:extLst>
          </p:nvPr>
        </p:nvGraphicFramePr>
        <p:xfrm>
          <a:off x="1140032" y="1295401"/>
          <a:ext cx="10010899" cy="457816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48228"/>
                <a:gridCol w="2457221"/>
                <a:gridCol w="2502725"/>
                <a:gridCol w="2502725"/>
              </a:tblGrid>
              <a:tr h="1324170">
                <a:tc>
                  <a:txBody>
                    <a:bodyPr/>
                    <a:lstStyle/>
                    <a:p>
                      <a:r>
                        <a:rPr lang="en-ZA" dirty="0" smtClean="0"/>
                        <a:t>GRANT</a:t>
                      </a:r>
                      <a:endParaRPr lang="en-Z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dirty="0" smtClean="0"/>
                        <a:t>TOTAL BUDGET</a:t>
                      </a:r>
                      <a:endParaRPr lang="en-Z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dirty="0" smtClean="0"/>
                        <a:t>EXPENDITURE</a:t>
                      </a:r>
                      <a:endParaRPr lang="en-Z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dirty="0" smtClean="0"/>
                        <a:t>%</a:t>
                      </a:r>
                      <a:r>
                        <a:rPr lang="en-ZA" baseline="0" dirty="0" smtClean="0"/>
                        <a:t> SPENT</a:t>
                      </a:r>
                      <a:endParaRPr lang="en-ZA" dirty="0"/>
                    </a:p>
                  </a:txBody>
                  <a:tcPr/>
                </a:tc>
              </a:tr>
              <a:tr h="767178">
                <a:tc>
                  <a:txBody>
                    <a:bodyPr/>
                    <a:lstStyle/>
                    <a:p>
                      <a:r>
                        <a:rPr lang="en-ZA" dirty="0" smtClean="0">
                          <a:solidFill>
                            <a:schemeClr val="tx1"/>
                          </a:solidFill>
                          <a:latin typeface="Agency FB" panose="020B0503020202020204" pitchFamily="34" charset="0"/>
                        </a:rPr>
                        <a:t>MIG</a:t>
                      </a:r>
                      <a:endParaRPr lang="en-ZA" dirty="0">
                        <a:solidFill>
                          <a:schemeClr val="tx1"/>
                        </a:solidFill>
                        <a:latin typeface="Agency FB" panose="020B0503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dirty="0" smtClean="0">
                          <a:solidFill>
                            <a:schemeClr val="tx1"/>
                          </a:solidFill>
                          <a:latin typeface="Agency FB" panose="020B0503020202020204" pitchFamily="34" charset="0"/>
                        </a:rPr>
                        <a:t>R31</a:t>
                      </a:r>
                      <a:r>
                        <a:rPr lang="en-ZA" baseline="0" dirty="0" smtClean="0">
                          <a:solidFill>
                            <a:schemeClr val="tx1"/>
                          </a:solidFill>
                          <a:latin typeface="Agency FB" panose="020B0503020202020204" pitchFamily="34" charset="0"/>
                        </a:rPr>
                        <a:t> 917 000</a:t>
                      </a:r>
                      <a:endParaRPr lang="en-ZA" dirty="0">
                        <a:solidFill>
                          <a:schemeClr val="tx1"/>
                        </a:solidFill>
                        <a:latin typeface="Agency FB" panose="020B0503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kern="1200" cap="none" spc="0" normalizeH="0" baseline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gency FB" panose="020B0503020202020204" pitchFamily="34" charset="0"/>
                          <a:ea typeface="+mn-ea"/>
                          <a:cs typeface="+mn-cs"/>
                        </a:rPr>
                        <a:t>R5 477 880</a:t>
                      </a:r>
                      <a:endParaRPr lang="en-GB" sz="1800" b="0" i="0" u="none" strike="noStrike" dirty="0">
                        <a:effectLst/>
                        <a:latin typeface="Agency FB" panose="020B050302020202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r>
                        <a:rPr lang="en-ZA" b="0" dirty="0" smtClean="0">
                          <a:solidFill>
                            <a:schemeClr val="tx1"/>
                          </a:solidFill>
                          <a:latin typeface="Agency FB" panose="020B0503020202020204" pitchFamily="34" charset="0"/>
                        </a:rPr>
                        <a:t>17%</a:t>
                      </a:r>
                      <a:endParaRPr lang="en-ZA" b="0" dirty="0">
                        <a:solidFill>
                          <a:schemeClr val="tx1"/>
                        </a:solidFill>
                        <a:latin typeface="Agency FB" panose="020B0503020202020204" pitchFamily="34" charset="0"/>
                      </a:endParaRPr>
                    </a:p>
                  </a:txBody>
                  <a:tcPr/>
                </a:tc>
              </a:tr>
              <a:tr h="767178">
                <a:tc>
                  <a:txBody>
                    <a:bodyPr/>
                    <a:lstStyle/>
                    <a:p>
                      <a:r>
                        <a:rPr kumimoji="0" lang="en-ZA" altLang="en-US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gency FB" panose="020B0503020202020204" pitchFamily="34" charset="0"/>
                          <a:cs typeface="Arial" panose="020B0604020202020204" pitchFamily="34" charset="0"/>
                        </a:rPr>
                        <a:t>FMG</a:t>
                      </a:r>
                      <a:endParaRPr lang="en-ZA" sz="1800" b="0" dirty="0">
                        <a:latin typeface="Agency FB" panose="020B0503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6" marR="91446" marT="45700" marB="45700"/>
                </a:tc>
                <a:tc>
                  <a:txBody>
                    <a:bodyPr/>
                    <a:lstStyle/>
                    <a:p>
                      <a:pPr marL="0" defTabSz="914400" rtl="0" eaLnBrk="1" latinLnBrk="0" hangingPunct="1">
                        <a:lnSpc>
                          <a:spcPct val="100000"/>
                        </a:lnSpc>
                      </a:pPr>
                      <a:r>
                        <a:rPr kumimoji="0" lang="en-GB" sz="1800" b="0" i="0" u="none" strike="noStrike" kern="1200" cap="none" spc="0" normalizeH="0" baseline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gency FB" panose="020B0503020202020204" pitchFamily="34" charset="0"/>
                          <a:ea typeface="+mn-ea"/>
                          <a:cs typeface="+mn-cs"/>
                        </a:rPr>
                        <a:t>R1 810 000</a:t>
                      </a:r>
                      <a:endParaRPr kumimoji="0" lang="en-GB" sz="1800" b="0" i="0" u="none" strike="noStrike" kern="1200" cap="none" spc="0" normalizeH="0" baseline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gency FB" panose="020B0503020202020204" pitchFamily="34" charset="0"/>
                        <a:ea typeface="+mn-ea"/>
                        <a:cs typeface="+mn-cs"/>
                      </a:endParaRPr>
                    </a:p>
                  </a:txBody>
                  <a:tcPr marL="91446" marR="91446" marT="45700" marB="45700"/>
                </a:tc>
                <a:tc>
                  <a:txBody>
                    <a:bodyPr/>
                    <a:lstStyle/>
                    <a:p>
                      <a:pPr marL="0" defTabSz="914400" rtl="0" eaLnBrk="1" latinLnBrk="0" hangingPunct="1">
                        <a:lnSpc>
                          <a:spcPct val="100000"/>
                        </a:lnSpc>
                      </a:pPr>
                      <a:r>
                        <a:rPr kumimoji="0" lang="en-US" sz="1800" b="0" i="0" u="none" strike="noStrike" kern="1200" cap="none" spc="0" normalizeH="0" baseline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gency FB" panose="020B0503020202020204" pitchFamily="34" charset="0"/>
                          <a:ea typeface="+mn-ea"/>
                          <a:cs typeface="+mn-cs"/>
                        </a:rPr>
                        <a:t>R1 251 463</a:t>
                      </a:r>
                      <a:endParaRPr kumimoji="0" lang="en-GB" sz="1800" b="0" i="0" u="none" strike="noStrike" kern="1200" cap="none" spc="0" normalizeH="0" baseline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gency FB" panose="020B0503020202020204" pitchFamily="34" charset="0"/>
                        <a:ea typeface="+mn-ea"/>
                        <a:cs typeface="+mn-cs"/>
                      </a:endParaRPr>
                    </a:p>
                  </a:txBody>
                  <a:tcPr marL="91446" marR="91446" marT="45700" marB="45700"/>
                </a:tc>
                <a:tc>
                  <a:txBody>
                    <a:bodyPr/>
                    <a:lstStyle/>
                    <a:p>
                      <a:pPr marL="0" defTabSz="914400" rtl="0" eaLnBrk="1" latinLnBrk="0" hangingPunct="1">
                        <a:lnSpc>
                          <a:spcPct val="100000"/>
                        </a:lnSpc>
                      </a:pPr>
                      <a:r>
                        <a:rPr kumimoji="0" lang="en-ZA" sz="1800" b="0" i="0" u="none" strike="noStrike" kern="1200" cap="none" spc="0" normalizeH="0" baseline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gency FB" panose="020B0503020202020204" pitchFamily="34" charset="0"/>
                          <a:ea typeface="+mn-ea"/>
                          <a:cs typeface="+mn-cs"/>
                        </a:rPr>
                        <a:t>69%</a:t>
                      </a:r>
                      <a:endParaRPr kumimoji="0" lang="en-ZA" sz="1800" b="0" i="0" u="none" strike="noStrike" kern="1200" cap="none" spc="0" normalizeH="0" baseline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gency FB" panose="020B0503020202020204" pitchFamily="34" charset="0"/>
                        <a:ea typeface="+mn-ea"/>
                        <a:cs typeface="+mn-cs"/>
                      </a:endParaRPr>
                    </a:p>
                  </a:txBody>
                  <a:tcPr marL="91446" marR="91446" marT="45700" marB="45700"/>
                </a:tc>
              </a:tr>
              <a:tr h="952463">
                <a:tc>
                  <a:txBody>
                    <a:bodyPr/>
                    <a:lstStyle/>
                    <a:p>
                      <a:r>
                        <a:rPr lang="en-ZA" dirty="0" smtClean="0">
                          <a:solidFill>
                            <a:schemeClr val="tx1"/>
                          </a:solidFill>
                          <a:latin typeface="Agency FB" panose="020B0503020202020204" pitchFamily="34" charset="0"/>
                        </a:rPr>
                        <a:t>EPWP</a:t>
                      </a:r>
                      <a:endParaRPr lang="en-ZA" dirty="0">
                        <a:solidFill>
                          <a:schemeClr val="tx1"/>
                        </a:solidFill>
                        <a:latin typeface="Agency FB" panose="020B0503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>
                        <a:lnSpc>
                          <a:spcPct val="100000"/>
                        </a:lnSpc>
                      </a:pPr>
                      <a:r>
                        <a:rPr kumimoji="0" lang="en-US" sz="18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gency FB" panose="020B0503020202020204" pitchFamily="34" charset="0"/>
                          <a:ea typeface="+mn-ea"/>
                          <a:cs typeface="+mn-cs"/>
                        </a:rPr>
                        <a:t>  </a:t>
                      </a:r>
                      <a:r>
                        <a:rPr kumimoji="0" lang="en-US" sz="1800" b="0" i="0" u="none" strike="noStrike" kern="1200" cap="none" spc="0" normalizeH="0" baseline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gency FB" panose="020B0503020202020204" pitchFamily="34" charset="0"/>
                          <a:ea typeface="+mn-ea"/>
                          <a:cs typeface="+mn-cs"/>
                        </a:rPr>
                        <a:t>R1,258 000</a:t>
                      </a:r>
                      <a:endParaRPr kumimoji="0" lang="en-US" sz="1800" b="0" i="0" u="none" strike="noStrike" kern="1200" cap="none" spc="0" normalizeH="0" baseline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gency FB" panose="020B0503020202020204" pitchFamily="34" charset="0"/>
                        <a:ea typeface="+mn-ea"/>
                        <a:cs typeface="+mn-cs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defTabSz="914400" rtl="0" eaLnBrk="1" latinLnBrk="0" hangingPunct="1">
                        <a:lnSpc>
                          <a:spcPct val="100000"/>
                        </a:lnSpc>
                      </a:pPr>
                      <a:r>
                        <a:rPr kumimoji="0" lang="en-US" sz="1800" b="0" i="0" u="none" strike="noStrike" kern="1200" cap="none" spc="0" normalizeH="0" baseline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gency FB" panose="020B0503020202020204" pitchFamily="34" charset="0"/>
                          <a:ea typeface="+mn-ea"/>
                          <a:cs typeface="+mn-cs"/>
                        </a:rPr>
                        <a:t>R590 944</a:t>
                      </a:r>
                      <a:endParaRPr kumimoji="0" lang="en-ZA" sz="1800" b="0" i="0" u="none" strike="noStrike" kern="1200" cap="none" spc="0" normalizeH="0" baseline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gency FB" panose="020B0503020202020204" pitchFamily="34" charset="0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defTabSz="914400" rtl="0" eaLnBrk="1" latinLnBrk="0" hangingPunct="1">
                        <a:lnSpc>
                          <a:spcPct val="100000"/>
                        </a:lnSpc>
                      </a:pPr>
                      <a:r>
                        <a:rPr kumimoji="0" lang="en-ZA" sz="1800" b="0" i="0" u="none" strike="noStrike" kern="1200" cap="none" spc="0" normalizeH="0" baseline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gency FB" panose="020B0503020202020204" pitchFamily="34" charset="0"/>
                          <a:ea typeface="+mn-ea"/>
                          <a:cs typeface="+mn-cs"/>
                        </a:rPr>
                        <a:t>47%</a:t>
                      </a:r>
                      <a:endParaRPr kumimoji="0" lang="en-ZA" sz="1800" b="0" i="0" u="none" strike="noStrike" kern="1200" cap="none" spc="0" normalizeH="0" baseline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gency FB" panose="020B0503020202020204" pitchFamily="34" charset="0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76717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ZA" b="1" dirty="0" smtClean="0">
                          <a:latin typeface="Agency FB" panose="020B0503020202020204" pitchFamily="34" charset="0"/>
                        </a:rPr>
                        <a:t>TOTAL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defTabSz="914400" rtl="0" eaLnBrk="1" latinLnBrk="0" hangingPunct="1">
                        <a:lnSpc>
                          <a:spcPct val="100000"/>
                        </a:lnSpc>
                      </a:pPr>
                      <a:r>
                        <a:rPr kumimoji="0" lang="en-ZA" sz="1800" b="1" i="0" u="none" strike="noStrike" kern="1200" cap="none" spc="0" normalizeH="0" baseline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gency FB" panose="020B0503020202020204" pitchFamily="34" charset="0"/>
                          <a:ea typeface="+mn-ea"/>
                          <a:cs typeface="+mn-cs"/>
                        </a:rPr>
                        <a:t>34 985 000</a:t>
                      </a:r>
                      <a:endParaRPr kumimoji="0" lang="en-ZA" sz="1800" b="1" i="0" u="none" strike="noStrike" kern="1200" cap="none" spc="0" normalizeH="0" baseline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gency FB" panose="020B0503020202020204" pitchFamily="34" charset="0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defTabSz="914400" rtl="0" eaLnBrk="1" latinLnBrk="0" hangingPunct="1">
                        <a:lnSpc>
                          <a:spcPct val="100000"/>
                        </a:lnSpc>
                      </a:pPr>
                      <a:r>
                        <a:rPr kumimoji="0" lang="en-ZA" sz="1800" b="1" i="0" u="none" strike="noStrike" kern="1200" cap="none" spc="0" normalizeH="0" baseline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gency FB" panose="020B0503020202020204" pitchFamily="34" charset="0"/>
                          <a:ea typeface="+mn-ea"/>
                          <a:cs typeface="+mn-cs"/>
                        </a:rPr>
                        <a:t>7 320 287</a:t>
                      </a:r>
                      <a:endParaRPr kumimoji="0" lang="en-ZA" sz="1800" b="1" i="0" u="none" strike="noStrike" kern="1200" cap="none" spc="0" normalizeH="0" baseline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gency FB" panose="020B0503020202020204" pitchFamily="34" charset="0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defTabSz="914400" rtl="0" eaLnBrk="1" latinLnBrk="0" hangingPunct="1">
                        <a:lnSpc>
                          <a:spcPct val="100000"/>
                        </a:lnSpc>
                      </a:pPr>
                      <a:r>
                        <a:rPr kumimoji="0" lang="en-ZA" sz="1800" b="1" i="0" u="none" strike="noStrike" kern="1200" cap="none" spc="0" normalizeH="0" baseline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gency FB" panose="020B0503020202020204" pitchFamily="34" charset="0"/>
                          <a:ea typeface="+mn-ea"/>
                          <a:cs typeface="+mn-cs"/>
                        </a:rPr>
                        <a:t>21%</a:t>
                      </a:r>
                      <a:endParaRPr kumimoji="0" lang="en-ZA" sz="1800" b="1" i="0" u="none" strike="noStrike" kern="1200" cap="none" spc="0" normalizeH="0" baseline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gency FB" panose="020B0503020202020204" pitchFamily="34" charset="0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CFC26-62B4-4113-B485-962636936649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59473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12837" y="1614488"/>
            <a:ext cx="9366325" cy="2957512"/>
          </a:xfrm>
        </p:spPr>
        <p:txBody>
          <a:bodyPr>
            <a:noAutofit/>
          </a:bodyPr>
          <a:lstStyle/>
          <a:p>
            <a:pPr algn="ctr"/>
            <a:r>
              <a:rPr lang="en-ZA" sz="8000" b="1" dirty="0">
                <a:solidFill>
                  <a:schemeClr val="accent1">
                    <a:lumMod val="50000"/>
                  </a:schemeClr>
                </a:solidFill>
              </a:rPr>
              <a:t>Community Services</a:t>
            </a:r>
            <a:endParaRPr lang="en-ZA" sz="80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095999" y="37679"/>
            <a:ext cx="3982029" cy="646331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002060"/>
                </a:solidFill>
              </a:rPr>
              <a:t>EPMLM 2016/2017 Third Quarter  PERFORMANCE REVIEW</a:t>
            </a:r>
            <a:endParaRPr lang="en-US" b="1" dirty="0">
              <a:solidFill>
                <a:srgbClr val="002060"/>
              </a:solidFill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71102" y="-28466"/>
            <a:ext cx="914400" cy="703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213764" y="90237"/>
            <a:ext cx="1776208" cy="365125"/>
          </a:xfrm>
        </p:spPr>
        <p:txBody>
          <a:bodyPr/>
          <a:lstStyle/>
          <a:p>
            <a:fld id="{01BCFC26-62B4-4113-B485-962636936649}" type="slidenum">
              <a:rPr lang="en-US" smtClean="0"/>
              <a:pPr/>
              <a:t>50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1826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089073" y="27030"/>
            <a:ext cx="3982029" cy="646331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002060"/>
                </a:solidFill>
              </a:rPr>
              <a:t>EPMLM 2016/2017 Third Quarter PERFORMANCE REVIEW</a:t>
            </a:r>
            <a:endParaRPr lang="en-US" b="1" dirty="0">
              <a:solidFill>
                <a:srgbClr val="002060"/>
              </a:solidFill>
            </a:endParaRPr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71102" y="-28466"/>
            <a:ext cx="914400" cy="703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621217" y="323166"/>
            <a:ext cx="4800600" cy="369332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en-ZA" b="1" dirty="0">
                <a:solidFill>
                  <a:srgbClr val="000000"/>
                </a:solidFill>
                <a:latin typeface="Calibri" panose="020F0502020204030204" pitchFamily="34" charset="0"/>
              </a:rPr>
              <a:t>KPA 2 - Basic Service </a:t>
            </a:r>
            <a:r>
              <a:rPr lang="en-ZA" b="1" dirty="0" smtClean="0">
                <a:solidFill>
                  <a:srgbClr val="000000"/>
                </a:solidFill>
                <a:latin typeface="Calibri" panose="020F0502020204030204" pitchFamily="34" charset="0"/>
              </a:rPr>
              <a:t>Delivery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192982" y="180079"/>
            <a:ext cx="1750848" cy="340235"/>
          </a:xfrm>
        </p:spPr>
        <p:txBody>
          <a:bodyPr/>
          <a:lstStyle/>
          <a:p>
            <a:fld id="{01BCFC26-62B4-4113-B485-962636936649}" type="slidenum">
              <a:rPr lang="en-US" smtClean="0"/>
              <a:pPr/>
              <a:t>51</a:t>
            </a:fld>
            <a:r>
              <a:rPr lang="en-US" dirty="0" smtClean="0"/>
              <a:t>6</a:t>
            </a:r>
            <a:endParaRPr lang="en-US" dirty="0"/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68454080"/>
              </p:ext>
            </p:extLst>
          </p:nvPr>
        </p:nvGraphicFramePr>
        <p:xfrm>
          <a:off x="793406" y="981997"/>
          <a:ext cx="10385868" cy="5245882"/>
        </p:xfrm>
        <a:graphic>
          <a:graphicData uri="http://schemas.openxmlformats.org/drawingml/2006/table">
            <a:tbl>
              <a:tblPr/>
              <a:tblGrid>
                <a:gridCol w="1300723"/>
                <a:gridCol w="1300723"/>
                <a:gridCol w="1304041"/>
                <a:gridCol w="467862"/>
                <a:gridCol w="544179"/>
                <a:gridCol w="544179"/>
                <a:gridCol w="544179"/>
                <a:gridCol w="544179"/>
                <a:gridCol w="537543"/>
                <a:gridCol w="1101632"/>
                <a:gridCol w="1101632"/>
                <a:gridCol w="1094996"/>
              </a:tblGrid>
              <a:tr h="241116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ZA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Strategic Objective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ZA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Priority Programme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ZA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KPI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ZA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IDP Ref No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ZA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Budget R 000's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ZA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Baseline 2014/15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ZA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Annual Target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 gridSpan="5">
                  <a:txBody>
                    <a:bodyPr/>
                    <a:lstStyle/>
                    <a:p>
                      <a:pPr algn="ctr" fontAlgn="ctr"/>
                      <a:r>
                        <a:rPr lang="en-ZA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2016/17 </a:t>
                      </a:r>
                      <a:r>
                        <a:rPr lang="en-ZA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Third Quarter</a:t>
                      </a:r>
                      <a:endParaRPr lang="en-ZA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</a:tr>
              <a:tr h="241116"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Target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Actual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Achievements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Challenges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Corrective Action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</a:tr>
              <a:tr h="1229691">
                <a:tc rowSpan="4">
                  <a:txBody>
                    <a:bodyPr/>
                    <a:lstStyle/>
                    <a:p>
                      <a:pPr algn="l" fontAlgn="t"/>
                      <a:r>
                        <a:rPr lang="en-ZA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Improved community wellbeing through accelerated service delivery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l" fontAlgn="t"/>
                      <a:r>
                        <a:rPr lang="en-ZA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Waste removal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ZA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% of households with access to a minimum level of basic waste removal by 30 June 2017 (once per week) (GKPI)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BS 94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Oper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17,4%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&gt;17,4%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1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N/a</a:t>
                      </a:r>
                      <a:endParaRPr lang="en-GB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1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N/a</a:t>
                      </a:r>
                      <a:endParaRPr lang="en-GB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1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N/a</a:t>
                      </a:r>
                      <a:endParaRPr lang="en-GB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1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No current increase in</a:t>
                      </a:r>
                      <a:r>
                        <a:rPr lang="en-GB" sz="1100" baseline="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household connections</a:t>
                      </a:r>
                      <a:endParaRPr lang="en-GB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1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Decision to be made</a:t>
                      </a:r>
                      <a:r>
                        <a:rPr lang="en-GB" sz="1100" baseline="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on the extension of services with bulk containers</a:t>
                      </a:r>
                      <a:endParaRPr lang="en-GB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29691"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ZA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# of existing households in formal settlements provided with solid waste removal services by 30 Jun 2017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BS 94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Oper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5619 per week</a:t>
                      </a:r>
                      <a:endParaRPr lang="en-ZA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ZA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5619 per week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ZA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5619 per week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n-GB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ZA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5619 per week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n-GB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1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Achieved</a:t>
                      </a:r>
                      <a:endParaRPr lang="en-GB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1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None</a:t>
                      </a:r>
                      <a:endParaRPr lang="en-GB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1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None</a:t>
                      </a:r>
                      <a:endParaRPr lang="en-GB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24743"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ZA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SCM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ZA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% attendance at scheduled Bid Committee meetings by 30 Jun 2017 (Social)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FV 07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Oper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New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1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100%</a:t>
                      </a:r>
                      <a:endParaRPr lang="en-GB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1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100%</a:t>
                      </a:r>
                      <a:endParaRPr lang="en-GB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1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Achieved</a:t>
                      </a:r>
                      <a:endParaRPr lang="en-GB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1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None</a:t>
                      </a:r>
                      <a:endParaRPr lang="en-GB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1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None</a:t>
                      </a:r>
                      <a:endParaRPr lang="en-GB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24743"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ZA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Environmental management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ZA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External audit of the Landfill to comply with National Environmental Waste Act by 30 Jun 2017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BS 98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1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N/a</a:t>
                      </a:r>
                      <a:endParaRPr lang="en-GB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1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N/a</a:t>
                      </a:r>
                      <a:endParaRPr lang="en-GB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1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Service provider appointed on 20 March 2017.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1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Completion date 12</a:t>
                      </a:r>
                      <a:r>
                        <a:rPr lang="en-GB" sz="1100" baseline="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May 2017</a:t>
                      </a:r>
                      <a:endParaRPr lang="en-GB" sz="1100" dirty="0" smtClean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n-GB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1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None</a:t>
                      </a:r>
                      <a:endParaRPr lang="en-GB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1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None</a:t>
                      </a:r>
                      <a:endParaRPr lang="en-GB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321502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089073" y="27030"/>
            <a:ext cx="3982029" cy="646331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002060"/>
                </a:solidFill>
              </a:rPr>
              <a:t>EPMLM 2016/2017 Third Quarter PERFORMANCE REVIEW</a:t>
            </a:r>
            <a:endParaRPr lang="en-US" b="1" dirty="0">
              <a:solidFill>
                <a:srgbClr val="002060"/>
              </a:solidFill>
            </a:endParaRPr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71102" y="-28466"/>
            <a:ext cx="914400" cy="703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621217" y="323166"/>
            <a:ext cx="4800600" cy="369332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en-ZA" b="1" dirty="0">
                <a:solidFill>
                  <a:srgbClr val="000000"/>
                </a:solidFill>
                <a:latin typeface="Calibri" panose="020F0502020204030204" pitchFamily="34" charset="0"/>
              </a:rPr>
              <a:t>KPA 2 - Basic Service </a:t>
            </a:r>
            <a:r>
              <a:rPr lang="en-ZA" b="1" dirty="0" smtClean="0">
                <a:solidFill>
                  <a:srgbClr val="000000"/>
                </a:solidFill>
                <a:latin typeface="Calibri" panose="020F0502020204030204" pitchFamily="34" charset="0"/>
              </a:rPr>
              <a:t>Delivery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192982" y="180079"/>
            <a:ext cx="1750848" cy="340235"/>
          </a:xfrm>
        </p:spPr>
        <p:txBody>
          <a:bodyPr/>
          <a:lstStyle/>
          <a:p>
            <a:fld id="{01BCFC26-62B4-4113-B485-962636936649}" type="slidenum">
              <a:rPr lang="en-US" smtClean="0"/>
              <a:pPr/>
              <a:t>52</a:t>
            </a:fld>
            <a:r>
              <a:rPr lang="en-US" dirty="0" smtClean="0"/>
              <a:t>6</a:t>
            </a:r>
            <a:endParaRPr lang="en-US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96220486"/>
              </p:ext>
            </p:extLst>
          </p:nvPr>
        </p:nvGraphicFramePr>
        <p:xfrm>
          <a:off x="712521" y="785479"/>
          <a:ext cx="10759043" cy="5665718"/>
        </p:xfrm>
        <a:graphic>
          <a:graphicData uri="http://schemas.openxmlformats.org/drawingml/2006/table">
            <a:tbl>
              <a:tblPr/>
              <a:tblGrid>
                <a:gridCol w="1358307"/>
                <a:gridCol w="1358307"/>
                <a:gridCol w="1361772"/>
                <a:gridCol w="488575"/>
                <a:gridCol w="488575"/>
                <a:gridCol w="568272"/>
                <a:gridCol w="568272"/>
                <a:gridCol w="561341"/>
                <a:gridCol w="561341"/>
                <a:gridCol w="1150404"/>
                <a:gridCol w="1150404"/>
                <a:gridCol w="1143473"/>
              </a:tblGrid>
              <a:tr h="246883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ZA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Strategic Objective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ZA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Priority Programme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ZA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KPI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ZA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IDP Ref No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ZA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Budget R 000's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ZA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Baseline 2014/15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ZA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Annual Target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 gridSpan="5">
                  <a:txBody>
                    <a:bodyPr/>
                    <a:lstStyle/>
                    <a:p>
                      <a:pPr algn="ctr" fontAlgn="ctr"/>
                      <a:r>
                        <a:rPr lang="en-ZA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2016/17 </a:t>
                      </a:r>
                      <a:r>
                        <a:rPr lang="en-ZA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 </a:t>
                      </a:r>
                      <a:r>
                        <a:rPr lang="en-ZA" sz="1000" b="1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st</a:t>
                      </a:r>
                      <a:r>
                        <a:rPr lang="en-ZA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ZA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Quarter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</a:tr>
              <a:tr h="246883"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Target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Actual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Achievements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Challenges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Corrective Action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</a:tr>
              <a:tr h="711949">
                <a:tc rowSpan="6">
                  <a:txBody>
                    <a:bodyPr/>
                    <a:lstStyle/>
                    <a:p>
                      <a:pPr algn="l" fontAlgn="t"/>
                      <a:r>
                        <a:rPr lang="en-ZA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Effective and Efficient Community Involvement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ZA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Environmental management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ZA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# of landscaping and greening project implemented by 30 Jun 2017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BS 102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320</a:t>
                      </a:r>
                      <a:endParaRPr lang="en-ZA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1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N/A</a:t>
                      </a:r>
                      <a:endParaRPr lang="en-GB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1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N/A</a:t>
                      </a:r>
                      <a:endParaRPr lang="en-GB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1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N/A</a:t>
                      </a:r>
                      <a:endParaRPr lang="en-GB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1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Budget</a:t>
                      </a:r>
                      <a:r>
                        <a:rPr lang="en-GB" sz="1100" baseline="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reduced 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100" baseline="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Procurement of material only </a:t>
                      </a:r>
                      <a:endParaRPr lang="en-GB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1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Finalise Supply and delivery</a:t>
                      </a:r>
                      <a:r>
                        <a:rPr lang="en-GB" sz="1100" baseline="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of materials specification</a:t>
                      </a: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53632"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rowSpan="5">
                  <a:txBody>
                    <a:bodyPr/>
                    <a:lstStyle/>
                    <a:p>
                      <a:pPr algn="l" fontAlgn="t"/>
                      <a:r>
                        <a:rPr lang="en-ZA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Community Facilities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ZA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# of Cultural and Heritage festivals held by 30 Jun 2017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BS 116/117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210</a:t>
                      </a:r>
                      <a:endParaRPr lang="en-ZA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1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  <a:endParaRPr lang="en-GB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1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  <a:endParaRPr lang="en-GB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1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Achieved</a:t>
                      </a:r>
                      <a:endParaRPr lang="en-GB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1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None</a:t>
                      </a:r>
                      <a:endParaRPr lang="en-GB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1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None</a:t>
                      </a:r>
                      <a:endParaRPr lang="en-GB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91551"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ZA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# of cemeteries fenced by 30 Jun 2017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BS 109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690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1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N/A</a:t>
                      </a:r>
                      <a:endParaRPr lang="en-GB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1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N/A</a:t>
                      </a:r>
                      <a:endParaRPr lang="en-GB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1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Advertisement closed 27/2/2017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1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BEC held on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1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3 /4/2017</a:t>
                      </a:r>
                      <a:endParaRPr lang="en-GB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1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Procurement process not finalised</a:t>
                      </a:r>
                      <a:endParaRPr lang="en-GB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100" dirty="0" smtClean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1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Finalisation of procurement 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n-GB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00568"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ZA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# of Mayor’s cup events held by 30 Jun 2017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BS 114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90</a:t>
                      </a:r>
                      <a:endParaRPr lang="en-ZA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1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N/A</a:t>
                      </a:r>
                      <a:endParaRPr lang="en-GB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1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N/A</a:t>
                      </a:r>
                      <a:endParaRPr lang="en-GB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1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First cluster games finalised .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1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Procurement</a:t>
                      </a:r>
                      <a:r>
                        <a:rPr lang="en-GB" sz="1100" baseline="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of equipment's finalised</a:t>
                      </a:r>
                      <a:endParaRPr lang="en-GB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1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Finalise final event [planning </a:t>
                      </a:r>
                      <a:endParaRPr lang="en-GB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1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Final programme to be finalised in consultation with Mayor’s office – May</a:t>
                      </a:r>
                      <a:r>
                        <a:rPr lang="en-GB" sz="1100" baseline="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2017</a:t>
                      </a:r>
                      <a:endParaRPr lang="en-GB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11949"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ZA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# of Mayors marathon events held  by 31 Mar 2017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BS 115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1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  <a:endParaRPr lang="en-GB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1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</a:t>
                      </a:r>
                      <a:endParaRPr lang="en-GB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1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Not Achieved</a:t>
                      </a:r>
                      <a:endParaRPr lang="en-GB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1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Marathon to be registered with Athletic association </a:t>
                      </a:r>
                      <a:endParaRPr lang="en-GB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1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Registration for next financial year to be done now</a:t>
                      </a:r>
                      <a:endParaRPr lang="en-GB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87533"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ZA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# of Club Federations supported to promote sporting development by 30 Jun 2017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BS 120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New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1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  <a:endParaRPr lang="en-GB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1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</a:t>
                      </a:r>
                      <a:endParaRPr lang="en-GB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1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Not Achieved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n-GB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1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No programme to support Club federations</a:t>
                      </a:r>
                      <a:endParaRPr lang="en-GB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1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One</a:t>
                      </a:r>
                      <a:r>
                        <a:rPr lang="en-GB" sz="1100" baseline="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activity to promote Federations to be planned </a:t>
                      </a:r>
                      <a:endParaRPr lang="en-GB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990161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089073" y="27030"/>
            <a:ext cx="3982029" cy="646331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002060"/>
                </a:solidFill>
              </a:rPr>
              <a:t>EPMLM 2016/2017 Third Quarter PERFORMANCE REVIEW</a:t>
            </a:r>
            <a:endParaRPr lang="en-US" b="1" dirty="0">
              <a:solidFill>
                <a:srgbClr val="002060"/>
              </a:solidFill>
            </a:endParaRPr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71102" y="-28466"/>
            <a:ext cx="914400" cy="703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621217" y="323166"/>
            <a:ext cx="4800600" cy="369332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en-ZA" b="1" dirty="0">
                <a:solidFill>
                  <a:srgbClr val="000000"/>
                </a:solidFill>
                <a:latin typeface="Calibri" panose="020F0502020204030204" pitchFamily="34" charset="0"/>
              </a:rPr>
              <a:t>KPA 2 - Basic Service </a:t>
            </a:r>
            <a:r>
              <a:rPr lang="en-ZA" b="1" dirty="0" smtClean="0">
                <a:solidFill>
                  <a:srgbClr val="000000"/>
                </a:solidFill>
                <a:latin typeface="Calibri" panose="020F0502020204030204" pitchFamily="34" charset="0"/>
              </a:rPr>
              <a:t>Delivery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192982" y="180079"/>
            <a:ext cx="1750848" cy="340235"/>
          </a:xfrm>
        </p:spPr>
        <p:txBody>
          <a:bodyPr/>
          <a:lstStyle/>
          <a:p>
            <a:fld id="{01BCFC26-62B4-4113-B485-962636936649}" type="slidenum">
              <a:rPr lang="en-US" smtClean="0"/>
              <a:pPr/>
              <a:t>53</a:t>
            </a:fld>
            <a:r>
              <a:rPr lang="en-US" dirty="0" smtClean="0"/>
              <a:t>6</a:t>
            </a:r>
            <a:endParaRPr lang="en-US" dirty="0"/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23722806"/>
              </p:ext>
            </p:extLst>
          </p:nvPr>
        </p:nvGraphicFramePr>
        <p:xfrm>
          <a:off x="902997" y="1218773"/>
          <a:ext cx="10261531" cy="2571561"/>
        </p:xfrm>
        <a:graphic>
          <a:graphicData uri="http://schemas.openxmlformats.org/drawingml/2006/table">
            <a:tbl>
              <a:tblPr/>
              <a:tblGrid>
                <a:gridCol w="1349386"/>
                <a:gridCol w="922539"/>
                <a:gridCol w="1352828"/>
                <a:gridCol w="485367"/>
                <a:gridCol w="485367"/>
                <a:gridCol w="564540"/>
                <a:gridCol w="564540"/>
                <a:gridCol w="557654"/>
                <a:gridCol w="557654"/>
                <a:gridCol w="1142847"/>
                <a:gridCol w="1142847"/>
                <a:gridCol w="1135962"/>
              </a:tblGrid>
              <a:tr h="290572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ZA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Strategic Objective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ZA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Priority Programme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ZA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KPI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ZA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IDP Ref No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ZA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Budget R 000's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ZA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Baseline 2014/15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ZA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Annual Target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 gridSpan="5">
                  <a:txBody>
                    <a:bodyPr/>
                    <a:lstStyle/>
                    <a:p>
                      <a:pPr algn="ctr" fontAlgn="ctr"/>
                      <a:r>
                        <a:rPr lang="en-ZA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2016/17 </a:t>
                      </a:r>
                      <a:r>
                        <a:rPr lang="en-ZA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Third Quarter</a:t>
                      </a:r>
                      <a:endParaRPr lang="en-ZA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</a:tr>
              <a:tr h="290572"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Target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Actual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Achievements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Challenges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Corrective Action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</a:tr>
              <a:tr h="987944">
                <a:tc rowSpan="2">
                  <a:txBody>
                    <a:bodyPr/>
                    <a:lstStyle/>
                    <a:p>
                      <a:pPr algn="l" fontAlgn="t"/>
                      <a:r>
                        <a:rPr lang="en-ZA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Effective and Efficient Community Involvement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l" fontAlgn="t"/>
                      <a:r>
                        <a:rPr lang="en-ZA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HIV &amp; AIDS and other diseases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ZA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# of quarterly Local Aids Council forum meetings held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BS 112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64,5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1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  <a:endParaRPr lang="en-GB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1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  <a:endParaRPr lang="en-GB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1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Achieved</a:t>
                      </a:r>
                      <a:endParaRPr lang="en-GB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1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None</a:t>
                      </a:r>
                      <a:endParaRPr lang="en-GB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1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None</a:t>
                      </a:r>
                      <a:endParaRPr lang="en-GB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02473"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ZA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# of quarterly HIV /AIDS awareness campaigns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BS 113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40,8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1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  <a:endParaRPr lang="en-GB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1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</a:t>
                      </a:r>
                      <a:endParaRPr lang="en-GB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1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Not Achieved</a:t>
                      </a:r>
                      <a:endParaRPr lang="en-GB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1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Planned activity for </a:t>
                      </a:r>
                      <a:r>
                        <a:rPr lang="en-GB" sz="1100" dirty="0" err="1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Moralela</a:t>
                      </a:r>
                      <a:r>
                        <a:rPr lang="en-GB" sz="11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in March 2017 was shifted to April 2017 </a:t>
                      </a:r>
                      <a:endParaRPr lang="en-GB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1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Finalise</a:t>
                      </a:r>
                      <a:r>
                        <a:rPr lang="en-GB" sz="1100" baseline="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GB" sz="1100" baseline="0" dirty="0" err="1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Morarela</a:t>
                      </a:r>
                      <a:r>
                        <a:rPr lang="en-GB" sz="1100" baseline="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campaign and plan another campaign for 4</a:t>
                      </a:r>
                      <a:r>
                        <a:rPr lang="en-GB" sz="1100" baseline="300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th</a:t>
                      </a:r>
                      <a:r>
                        <a:rPr lang="en-GB" sz="1100" baseline="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quarter </a:t>
                      </a:r>
                      <a:endParaRPr lang="en-GB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241115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089073" y="27030"/>
            <a:ext cx="3982029" cy="646331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002060"/>
                </a:solidFill>
              </a:rPr>
              <a:t>EPMLM 2016/2017 Third Quarter PERFORMANCE REVIEW</a:t>
            </a:r>
            <a:endParaRPr lang="en-US" b="1" dirty="0">
              <a:solidFill>
                <a:srgbClr val="002060"/>
              </a:solidFill>
            </a:endParaRPr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71102" y="-28466"/>
            <a:ext cx="914400" cy="703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621217" y="323166"/>
            <a:ext cx="4800600" cy="369332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en-ZA" b="1" dirty="0">
                <a:solidFill>
                  <a:srgbClr val="000000"/>
                </a:solidFill>
                <a:latin typeface="Calibri" panose="020F0502020204030204" pitchFamily="34" charset="0"/>
              </a:rPr>
              <a:t>KPA 4: Municipal </a:t>
            </a:r>
            <a:r>
              <a:rPr lang="en-ZA" b="1" dirty="0" smtClean="0">
                <a:solidFill>
                  <a:srgbClr val="000000"/>
                </a:solidFill>
                <a:latin typeface="Calibri" panose="020F0502020204030204" pitchFamily="34" charset="0"/>
              </a:rPr>
              <a:t>Transformation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192982" y="180079"/>
            <a:ext cx="1750848" cy="340235"/>
          </a:xfrm>
        </p:spPr>
        <p:txBody>
          <a:bodyPr/>
          <a:lstStyle/>
          <a:p>
            <a:fld id="{01BCFC26-62B4-4113-B485-962636936649}" type="slidenum">
              <a:rPr lang="en-US" smtClean="0"/>
              <a:pPr/>
              <a:t>54</a:t>
            </a:fld>
            <a:r>
              <a:rPr lang="en-US" dirty="0" smtClean="0"/>
              <a:t>6</a:t>
            </a:r>
            <a:endParaRPr lang="en-US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2536933"/>
              </p:ext>
            </p:extLst>
          </p:nvPr>
        </p:nvGraphicFramePr>
        <p:xfrm>
          <a:off x="902997" y="1172386"/>
          <a:ext cx="10305777" cy="2645897"/>
        </p:xfrm>
        <a:graphic>
          <a:graphicData uri="http://schemas.openxmlformats.org/drawingml/2006/table">
            <a:tbl>
              <a:tblPr/>
              <a:tblGrid>
                <a:gridCol w="916069"/>
                <a:gridCol w="916069"/>
                <a:gridCol w="1343340"/>
                <a:gridCol w="481961"/>
                <a:gridCol w="481961"/>
                <a:gridCol w="560580"/>
                <a:gridCol w="560580"/>
                <a:gridCol w="553743"/>
                <a:gridCol w="553743"/>
                <a:gridCol w="553743"/>
                <a:gridCol w="1127996"/>
                <a:gridCol w="1127996"/>
                <a:gridCol w="1127996"/>
              </a:tblGrid>
              <a:tr h="285517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ZA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Strategic Objective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ZA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Priority Programme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ZA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KPI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ZA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IDP Ref No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ZA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Budget R 000's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ZA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Baseline 2014/15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ZA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Annual Target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 gridSpan="6">
                  <a:txBody>
                    <a:bodyPr/>
                    <a:lstStyle/>
                    <a:p>
                      <a:pPr algn="ctr" fontAlgn="ctr"/>
                      <a:r>
                        <a:rPr lang="en-ZA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2016/17 </a:t>
                      </a:r>
                      <a:r>
                        <a:rPr lang="en-ZA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Third Quarter</a:t>
                      </a:r>
                      <a:endParaRPr lang="en-ZA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</a:tr>
              <a:tr h="285517"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Target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ZA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Actual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Achievements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Challenges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Corrective Action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</a:tr>
              <a:tr h="985032">
                <a:tc>
                  <a:txBody>
                    <a:bodyPr/>
                    <a:lstStyle/>
                    <a:p>
                      <a:pPr algn="l" fontAlgn="t"/>
                      <a:r>
                        <a:rPr lang="en-ZA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Build effective and efficient Organization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ZA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Institutional Development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ZA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# of new / reviewed policies adopted by Council by 31 March 2017 (Social)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MTOD 09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Oper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1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</a:t>
                      </a:r>
                      <a:endParaRPr lang="en-GB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1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</a:t>
                      </a:r>
                      <a:endParaRPr lang="en-GB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1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Not achieved</a:t>
                      </a:r>
                      <a:endParaRPr lang="en-GB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1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Draft Employee Sport policy submitted to LLF ,</a:t>
                      </a:r>
                      <a:r>
                        <a:rPr lang="en-GB" sz="1100" baseline="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wait for finalisation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100" baseline="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Draft </a:t>
                      </a:r>
                      <a:r>
                        <a:rPr lang="en-GB" sz="1100" baseline="0" dirty="0" err="1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Hiv</a:t>
                      </a:r>
                      <a:r>
                        <a:rPr lang="en-GB" sz="1100" baseline="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/Aids policy and Draft Pauper burial policy to be submitted for </a:t>
                      </a:r>
                      <a:r>
                        <a:rPr lang="en-GB" sz="1100" baseline="0" dirty="0" err="1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comemnts</a:t>
                      </a:r>
                      <a:r>
                        <a:rPr lang="en-GB" sz="1100" baseline="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endParaRPr lang="en-GB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1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Finalise submissions to Council structure</a:t>
                      </a:r>
                      <a:r>
                        <a:rPr lang="en-GB" sz="1100" baseline="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for approvals</a:t>
                      </a:r>
                      <a:endParaRPr lang="en-GB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654830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089073" y="27030"/>
            <a:ext cx="3982029" cy="646331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002060"/>
                </a:solidFill>
              </a:rPr>
              <a:t>EPMLM 2016/2017 Third Quarter PERFORMANCE REVIEW</a:t>
            </a:r>
            <a:endParaRPr lang="en-US" b="1" dirty="0">
              <a:solidFill>
                <a:srgbClr val="002060"/>
              </a:solidFill>
            </a:endParaRPr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71102" y="-28466"/>
            <a:ext cx="914400" cy="703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621217" y="323166"/>
            <a:ext cx="4800600" cy="369332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en-ZA" b="1" dirty="0">
                <a:solidFill>
                  <a:srgbClr val="000000"/>
                </a:solidFill>
                <a:latin typeface="Calibri" panose="020F0502020204030204" pitchFamily="34" charset="0"/>
              </a:rPr>
              <a:t>KPA 6: Good </a:t>
            </a:r>
            <a:r>
              <a:rPr lang="en-ZA" b="1" dirty="0" smtClean="0">
                <a:solidFill>
                  <a:srgbClr val="000000"/>
                </a:solidFill>
                <a:latin typeface="Calibri" panose="020F0502020204030204" pitchFamily="34" charset="0"/>
              </a:rPr>
              <a:t>Governance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192982" y="180079"/>
            <a:ext cx="1750848" cy="340235"/>
          </a:xfrm>
        </p:spPr>
        <p:txBody>
          <a:bodyPr/>
          <a:lstStyle/>
          <a:p>
            <a:fld id="{01BCFC26-62B4-4113-B485-962636936649}" type="slidenum">
              <a:rPr lang="en-US" smtClean="0"/>
              <a:pPr/>
              <a:t>55</a:t>
            </a:fld>
            <a:r>
              <a:rPr lang="en-US" dirty="0" smtClean="0"/>
              <a:t>6</a:t>
            </a:r>
            <a:endParaRPr lang="en-US" dirty="0"/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25993464"/>
              </p:ext>
            </p:extLst>
          </p:nvPr>
        </p:nvGraphicFramePr>
        <p:xfrm>
          <a:off x="903001" y="1082414"/>
          <a:ext cx="10082500" cy="3430591"/>
        </p:xfrm>
        <a:graphic>
          <a:graphicData uri="http://schemas.openxmlformats.org/drawingml/2006/table">
            <a:tbl>
              <a:tblPr/>
              <a:tblGrid>
                <a:gridCol w="1243657"/>
                <a:gridCol w="850254"/>
                <a:gridCol w="1246830"/>
                <a:gridCol w="447335"/>
                <a:gridCol w="520305"/>
                <a:gridCol w="520305"/>
                <a:gridCol w="520305"/>
                <a:gridCol w="520305"/>
                <a:gridCol w="1053301"/>
                <a:gridCol w="1053301"/>
                <a:gridCol w="1053301"/>
                <a:gridCol w="1053301"/>
              </a:tblGrid>
              <a:tr h="231797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ZA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Strategic Objective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ZA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Priority Programme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ZA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KPI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ZA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IDP Ref No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ZA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Budget R 000's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ZA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Baseline 2014/15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ZA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Annual Target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 gridSpan="5">
                  <a:txBody>
                    <a:bodyPr/>
                    <a:lstStyle/>
                    <a:p>
                      <a:pPr algn="ctr" fontAlgn="ctr"/>
                      <a:r>
                        <a:rPr lang="en-ZA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2016/17 </a:t>
                      </a:r>
                      <a:r>
                        <a:rPr lang="en-ZA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Third Quarter</a:t>
                      </a:r>
                      <a:endParaRPr lang="en-ZA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</a:tr>
              <a:tr h="231797"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Target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Actual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Achievements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Challenges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Corrective Action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</a:tr>
              <a:tr h="985135">
                <a:tc rowSpan="3">
                  <a:txBody>
                    <a:bodyPr/>
                    <a:lstStyle/>
                    <a:p>
                      <a:pPr algn="l" fontAlgn="t"/>
                      <a:r>
                        <a:rPr lang="en-ZA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Build effective and efficient Organization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algn="l" fontAlgn="t"/>
                      <a:r>
                        <a:rPr lang="en-ZA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Good Governance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ZA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% of Internal Audit Findings resolved per quarter as per the Audit Plan by 30 Jun 2017 (SS)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GG 14/15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Oper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New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ZA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100%</a:t>
                      </a:r>
                    </a:p>
                    <a:p>
                      <a:pPr algn="ctr" fontAlgn="ctr"/>
                      <a:endParaRPr lang="en-ZA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0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100%</a:t>
                      </a:r>
                      <a:endParaRPr lang="en-GB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0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100%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0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Achieved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0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None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0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None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88109"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ZA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% of AG Management Letter findings resolved by 30 Jun 2017 (SS)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GG 11/12/13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Oper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New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0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100%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0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100%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0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Achieved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0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None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0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None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93753"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ZA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% execution of identified risk management plan within prescribed timeframes per quarter (SS) 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GG 16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Oper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New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0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100%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0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100%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0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Achieved</a:t>
                      </a:r>
                      <a:endParaRPr lang="en-GB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0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None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0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None</a:t>
                      </a:r>
                      <a:endParaRPr lang="en-GB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327272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6317673" y="123763"/>
            <a:ext cx="1776208" cy="365125"/>
          </a:xfrm>
        </p:spPr>
        <p:txBody>
          <a:bodyPr/>
          <a:lstStyle/>
          <a:p>
            <a:fld id="{01BCFC26-62B4-4113-B485-962636936649}" type="slidenum">
              <a:rPr lang="en-US" smtClean="0"/>
              <a:pPr/>
              <a:t>56</a:t>
            </a:fld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6102866" y="-16841"/>
            <a:ext cx="3982029" cy="646331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002060"/>
                </a:solidFill>
              </a:rPr>
              <a:t>EPMLM 2016/2017 Third Quarter PERFORMANCE REVIEW</a:t>
            </a:r>
            <a:endParaRPr lang="en-US" b="1" dirty="0">
              <a:solidFill>
                <a:srgbClr val="002060"/>
              </a:solidFill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84895" y="-72288"/>
            <a:ext cx="914400" cy="703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63398984"/>
              </p:ext>
            </p:extLst>
          </p:nvPr>
        </p:nvGraphicFramePr>
        <p:xfrm>
          <a:off x="865632" y="938784"/>
          <a:ext cx="10082784" cy="5453754"/>
        </p:xfrm>
        <a:graphic>
          <a:graphicData uri="http://schemas.openxmlformats.org/drawingml/2006/table">
            <a:tbl>
              <a:tblPr firstRow="1" bandRow="1"/>
              <a:tblGrid>
                <a:gridCol w="5372936"/>
                <a:gridCol w="4709848"/>
              </a:tblGrid>
              <a:tr h="984147"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9pPr>
                    </a:lstStyle>
                    <a:p>
                      <a:pPr algn="ctr"/>
                      <a:r>
                        <a:rPr lang="en-ZA" sz="2400" dirty="0" smtClean="0">
                          <a:solidFill>
                            <a:schemeClr val="tx1"/>
                          </a:solidFill>
                        </a:rPr>
                        <a:t>OVERALL</a:t>
                      </a:r>
                      <a:r>
                        <a:rPr lang="en-ZA" sz="2400" baseline="0" dirty="0" smtClean="0">
                          <a:solidFill>
                            <a:schemeClr val="tx1"/>
                          </a:solidFill>
                        </a:rPr>
                        <a:t> PERFORMANCE</a:t>
                      </a:r>
                      <a:endParaRPr lang="en-ZA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/>
                    </a:solidFill>
                  </a:tcPr>
                </a:tc>
                <a:tc hMerge="1"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9pPr>
                    </a:lstStyle>
                    <a:p>
                      <a:endParaRPr lang="en-ZA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/>
                    </a:solidFill>
                  </a:tcPr>
                </a:tc>
              </a:tr>
              <a:tr h="83531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9pPr>
                    </a:lstStyle>
                    <a:p>
                      <a:r>
                        <a:rPr lang="en-ZA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TARGETS ACHIEVED</a:t>
                      </a:r>
                      <a:endParaRPr lang="en-ZA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54" marB="45754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9pPr>
                    </a:lstStyle>
                    <a:p>
                      <a:r>
                        <a:rPr lang="en-ZA" sz="16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07</a:t>
                      </a:r>
                      <a:endParaRPr lang="en-ZA" sz="16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40000"/>
                      </a:srgbClr>
                    </a:solidFill>
                  </a:tcPr>
                </a:tc>
              </a:tr>
              <a:tr h="83531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9pPr>
                    </a:lstStyle>
                    <a:p>
                      <a:r>
                        <a:rPr lang="en-ZA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TARGETS NOT ACHIEVED</a:t>
                      </a:r>
                      <a:endParaRPr lang="en-ZA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54" marB="45754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9pPr>
                    </a:lstStyle>
                    <a:p>
                      <a:r>
                        <a:rPr lang="en-ZA" sz="16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04</a:t>
                      </a:r>
                      <a:endParaRPr lang="en-ZA" sz="16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20000"/>
                      </a:srgbClr>
                    </a:solidFill>
                  </a:tcPr>
                </a:tc>
              </a:tr>
              <a:tr h="83053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9pPr>
                    </a:lstStyle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ZA" sz="1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% ACHIEVEMENT Third Quarter PERFORMANCE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ZA" sz="16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endParaRPr lang="en-ZA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54" marB="45754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9pPr>
                    </a:lstStyle>
                    <a:p>
                      <a:r>
                        <a:rPr lang="en-ZA" sz="16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63.6%</a:t>
                      </a:r>
                      <a:endParaRPr lang="en-ZA" sz="16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40000"/>
                      </a:srgbClr>
                    </a:solidFill>
                  </a:tcPr>
                </a:tc>
              </a:tr>
              <a:tr h="98422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9pPr>
                    </a:lstStyle>
                    <a:p>
                      <a:r>
                        <a:rPr lang="en-ZA" sz="16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BUDGET </a:t>
                      </a:r>
                      <a:endParaRPr lang="en-ZA" sz="16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54" marB="45754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9pPr>
                    </a:lstStyle>
                    <a:p>
                      <a:r>
                        <a:rPr lang="en-US" sz="16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1 582 000</a:t>
                      </a:r>
                      <a:endParaRPr lang="en-US" sz="16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40000"/>
                      </a:srgbClr>
                    </a:solidFill>
                  </a:tcPr>
                </a:tc>
              </a:tr>
              <a:tr h="98422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9pPr>
                    </a:lstStyle>
                    <a:p>
                      <a:r>
                        <a:rPr lang="en-ZA" sz="16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EXPENDITURE </a:t>
                      </a:r>
                      <a:endParaRPr lang="en-ZA" sz="16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54" marB="45754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9pPr>
                    </a:lstStyle>
                    <a:p>
                      <a:r>
                        <a:rPr lang="en-US" sz="16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358 700</a:t>
                      </a:r>
                      <a:endParaRPr lang="en-US" sz="16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40000"/>
                      </a:srgbClr>
                    </a:solidFill>
                  </a:tcPr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621217" y="323166"/>
            <a:ext cx="4800600" cy="646331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eaLnBrk="1" hangingPunct="1">
              <a:defRPr/>
            </a:pPr>
            <a:r>
              <a:rPr lang="en-US" dirty="0" smtClean="0"/>
              <a:t>Overall Performance for Community Services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06241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12837" y="2200275"/>
            <a:ext cx="9366325" cy="3027914"/>
          </a:xfrm>
        </p:spPr>
        <p:txBody>
          <a:bodyPr>
            <a:normAutofit fontScale="90000"/>
          </a:bodyPr>
          <a:lstStyle/>
          <a:p>
            <a:pPr marL="68580" lvl="0" algn="ctr">
              <a:spcBef>
                <a:spcPct val="20000"/>
              </a:spcBef>
            </a:pPr>
            <a:r>
              <a:rPr lang="en-ZA" sz="8900" b="1" dirty="0">
                <a:solidFill>
                  <a:schemeClr val="accent1">
                    <a:lumMod val="50000"/>
                  </a:schemeClr>
                </a:solidFill>
              </a:rPr>
              <a:t>BUDGET AND TREASURY</a:t>
            </a:r>
            <a:r>
              <a:rPr lang="en-ZA" b="1" dirty="0">
                <a:solidFill>
                  <a:srgbClr val="94C600">
                    <a:lumMod val="50000"/>
                  </a:srgbClr>
                </a:solidFill>
              </a:rPr>
              <a:t/>
            </a:r>
            <a:br>
              <a:rPr lang="en-ZA" b="1" dirty="0">
                <a:solidFill>
                  <a:srgbClr val="94C600">
                    <a:lumMod val="50000"/>
                  </a:srgbClr>
                </a:solidFill>
              </a:rPr>
            </a:br>
            <a:endParaRPr lang="en-ZA" dirty="0"/>
          </a:p>
        </p:txBody>
      </p:sp>
      <p:sp>
        <p:nvSpPr>
          <p:cNvPr id="3" name="TextBox 2"/>
          <p:cNvSpPr txBox="1"/>
          <p:nvPr/>
        </p:nvSpPr>
        <p:spPr>
          <a:xfrm>
            <a:off x="6103152" y="-28466"/>
            <a:ext cx="3982029" cy="646331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002060"/>
                </a:solidFill>
              </a:rPr>
              <a:t>EPMLM 2016/2017 Third Quarter PERFORMANCE REVIEW</a:t>
            </a:r>
            <a:endParaRPr lang="en-US" b="1" dirty="0">
              <a:solidFill>
                <a:srgbClr val="002060"/>
              </a:solidFill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71102" y="-28466"/>
            <a:ext cx="914400" cy="703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172201" y="90237"/>
            <a:ext cx="1776208" cy="365125"/>
          </a:xfrm>
        </p:spPr>
        <p:txBody>
          <a:bodyPr/>
          <a:lstStyle/>
          <a:p>
            <a:fld id="{01BCFC26-62B4-4113-B485-962636936649}" type="slidenum">
              <a:rPr lang="en-US" smtClean="0"/>
              <a:pPr/>
              <a:t>57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25779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096000" y="0"/>
            <a:ext cx="3982029" cy="646331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002060"/>
                </a:solidFill>
              </a:rPr>
              <a:t>EPMLM 2016/2017 Third Quarter PERFORMANCE REVIEW </a:t>
            </a:r>
            <a:endParaRPr lang="en-US" b="1" dirty="0">
              <a:solidFill>
                <a:srgbClr val="002060"/>
              </a:solidFill>
            </a:endParaRPr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71102" y="-28466"/>
            <a:ext cx="914400" cy="703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621217" y="323166"/>
            <a:ext cx="4800600" cy="369332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en-ZA" b="1" dirty="0">
                <a:solidFill>
                  <a:srgbClr val="000000"/>
                </a:solidFill>
                <a:latin typeface="Calibri" panose="020F0502020204030204" pitchFamily="34" charset="0"/>
              </a:rPr>
              <a:t>KPA 2 - Basic Service </a:t>
            </a:r>
            <a:r>
              <a:rPr lang="en-ZA" b="1" dirty="0" smtClean="0">
                <a:solidFill>
                  <a:srgbClr val="000000"/>
                </a:solidFill>
                <a:latin typeface="Calibri" panose="020F0502020204030204" pitchFamily="34" charset="0"/>
              </a:rPr>
              <a:t>Delivery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CFC26-62B4-4113-B485-962636936649}" type="slidenum">
              <a:rPr lang="en-US" smtClean="0"/>
              <a:pPr/>
              <a:t>58</a:t>
            </a:fld>
            <a:endParaRPr lang="en-US"/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55300210"/>
              </p:ext>
            </p:extLst>
          </p:nvPr>
        </p:nvGraphicFramePr>
        <p:xfrm>
          <a:off x="785966" y="1080800"/>
          <a:ext cx="10467052" cy="2842270"/>
        </p:xfrm>
        <a:graphic>
          <a:graphicData uri="http://schemas.openxmlformats.org/drawingml/2006/table">
            <a:tbl>
              <a:tblPr/>
              <a:tblGrid>
                <a:gridCol w="1367695"/>
                <a:gridCol w="935056"/>
                <a:gridCol w="1371184"/>
                <a:gridCol w="491952"/>
                <a:gridCol w="572199"/>
                <a:gridCol w="572199"/>
                <a:gridCol w="572199"/>
                <a:gridCol w="565220"/>
                <a:gridCol w="565220"/>
                <a:gridCol w="1151376"/>
                <a:gridCol w="1151376"/>
                <a:gridCol w="1151376"/>
              </a:tblGrid>
              <a:tr h="246084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ZA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Strategic Objective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ZA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Priority Programme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ZA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KPI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ZA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IDP Ref No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ZA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Budget R 000's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ZA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Baseline 2014/15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ZA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Annual Target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 gridSpan="5">
                  <a:txBody>
                    <a:bodyPr/>
                    <a:lstStyle/>
                    <a:p>
                      <a:pPr algn="ctr" fontAlgn="ctr"/>
                      <a:r>
                        <a:rPr lang="en-ZA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2016/17 </a:t>
                      </a:r>
                      <a:r>
                        <a:rPr lang="en-ZA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Third Quarter</a:t>
                      </a:r>
                      <a:endParaRPr lang="en-ZA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</a:tr>
              <a:tr h="246084"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Target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Actual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Achievements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Challenges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Corrective Action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</a:tr>
              <a:tr h="873598">
                <a:tc rowSpan="2">
                  <a:txBody>
                    <a:bodyPr/>
                    <a:lstStyle/>
                    <a:p>
                      <a:pPr algn="l" fontAlgn="t"/>
                      <a:r>
                        <a:rPr lang="en-ZA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Improved community wellbeing through accelerated service delivery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l" fontAlgn="t"/>
                      <a:r>
                        <a:rPr lang="en-ZA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SCM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ZA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% attendance at scheduled Bid Committee meetings by 30 Jun 2017 (BT)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FV 07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Oper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New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0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100%</a:t>
                      </a:r>
                      <a:endParaRPr lang="en-GB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80%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Not-achieved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Advertised tenders closed on the last week of the quarter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to Fast-tract recruitment process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76504"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ZA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Average # of days elapsed on successful bids awarded as per the competitive bidding process for tenders over R200,000 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FV 07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Oper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New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60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60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Achieved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None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0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None</a:t>
                      </a:r>
                      <a:endParaRPr lang="en-GB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155658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096000" y="0"/>
            <a:ext cx="3982029" cy="646331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002060"/>
                </a:solidFill>
              </a:rPr>
              <a:t>EPMLM 2016/2017 Third Quarter PERFORMANCE REVIEW </a:t>
            </a:r>
            <a:endParaRPr lang="en-US" b="1" dirty="0">
              <a:solidFill>
                <a:srgbClr val="002060"/>
              </a:solidFill>
            </a:endParaRPr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71102" y="-28466"/>
            <a:ext cx="914400" cy="703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621217" y="323166"/>
            <a:ext cx="4800600" cy="369332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en-ZA" b="1" dirty="0">
                <a:solidFill>
                  <a:srgbClr val="000000"/>
                </a:solidFill>
                <a:latin typeface="Calibri" panose="020F0502020204030204" pitchFamily="34" charset="0"/>
              </a:rPr>
              <a:t>KPA 4: Municipal </a:t>
            </a:r>
            <a:r>
              <a:rPr lang="en-ZA" b="1" dirty="0" smtClean="0">
                <a:solidFill>
                  <a:srgbClr val="000000"/>
                </a:solidFill>
                <a:latin typeface="Calibri" panose="020F0502020204030204" pitchFamily="34" charset="0"/>
              </a:rPr>
              <a:t>Transformation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CFC26-62B4-4113-B485-962636936649}" type="slidenum">
              <a:rPr lang="en-US" smtClean="0"/>
              <a:pPr/>
              <a:t>59</a:t>
            </a:fld>
            <a:endParaRPr lang="en-US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49712733"/>
              </p:ext>
            </p:extLst>
          </p:nvPr>
        </p:nvGraphicFramePr>
        <p:xfrm>
          <a:off x="902997" y="1113393"/>
          <a:ext cx="10335272" cy="1482323"/>
        </p:xfrm>
        <a:graphic>
          <a:graphicData uri="http://schemas.openxmlformats.org/drawingml/2006/table">
            <a:tbl>
              <a:tblPr/>
              <a:tblGrid>
                <a:gridCol w="970857"/>
                <a:gridCol w="970857"/>
                <a:gridCol w="1423681"/>
                <a:gridCol w="510786"/>
                <a:gridCol w="510786"/>
                <a:gridCol w="594106"/>
                <a:gridCol w="594106"/>
                <a:gridCol w="586861"/>
                <a:gridCol w="586861"/>
                <a:gridCol w="1195457"/>
                <a:gridCol w="1195457"/>
                <a:gridCol w="1195457"/>
              </a:tblGrid>
              <a:tr h="271986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ZA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Strategic Objective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ZA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Priority Programme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ZA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KPI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ZA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IDP Ref No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ZA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Budget R 000's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ZA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Baseline 2014/15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ZA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Annual Target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 gridSpan="5">
                  <a:txBody>
                    <a:bodyPr/>
                    <a:lstStyle/>
                    <a:p>
                      <a:pPr algn="ctr" fontAlgn="ctr"/>
                      <a:r>
                        <a:rPr lang="en-ZA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2016/17 </a:t>
                      </a:r>
                      <a:r>
                        <a:rPr lang="en-ZA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Third Quarter</a:t>
                      </a:r>
                      <a:endParaRPr lang="en-ZA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</a:tr>
              <a:tr h="271986"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Target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Actual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Achievements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Challenges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Corrective Action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</a:tr>
              <a:tr h="938351">
                <a:tc>
                  <a:txBody>
                    <a:bodyPr/>
                    <a:lstStyle/>
                    <a:p>
                      <a:pPr algn="l" fontAlgn="t"/>
                      <a:r>
                        <a:rPr lang="en-ZA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Build effective and efficient Organization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ZA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Institutional Development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ZA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# of new / reviewed policies adopted by Council by 30 Jun 2017 (BT)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MTOD 09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Oper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0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N/A</a:t>
                      </a:r>
                      <a:endParaRPr lang="en-GB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N/A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N/A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N/A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0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N/A</a:t>
                      </a:r>
                      <a:endParaRPr lang="en-GB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717349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057400" y="914400"/>
            <a:ext cx="84582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defRPr/>
            </a:pPr>
            <a:endParaRPr lang="en-ZA" altLang="en-US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096000" y="1"/>
            <a:ext cx="3733800" cy="923330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002060"/>
                </a:solidFill>
              </a:rPr>
              <a:t>EPMLM 2016/2017   </a:t>
            </a:r>
            <a:r>
              <a:rPr lang="en-US" b="1" dirty="0" smtClean="0">
                <a:solidFill>
                  <a:srgbClr val="002060"/>
                </a:solidFill>
              </a:rPr>
              <a:t>Third Quarter </a:t>
            </a:r>
            <a:r>
              <a:rPr lang="en-US" b="1" dirty="0">
                <a:solidFill>
                  <a:srgbClr val="002060"/>
                </a:solidFill>
              </a:rPr>
              <a:t>EXCO LEKGOTLA AGENDA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752600" y="138499"/>
            <a:ext cx="4343400" cy="369332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002060"/>
                </a:solidFill>
              </a:rPr>
              <a:t>MUNICIPAL MANAGER’S OVERVIEW </a:t>
            </a:r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29800" y="0"/>
            <a:ext cx="838200" cy="627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71489787"/>
              </p:ext>
            </p:extLst>
          </p:nvPr>
        </p:nvGraphicFramePr>
        <p:xfrm>
          <a:off x="1201004" y="1295401"/>
          <a:ext cx="9617416" cy="473596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64179"/>
                <a:gridCol w="2827884"/>
                <a:gridCol w="3225353"/>
              </a:tblGrid>
              <a:tr h="509648">
                <a:tc gridSpan="3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ZA" sz="2400" dirty="0" smtClean="0">
                          <a:solidFill>
                            <a:schemeClr val="tx1"/>
                          </a:solidFill>
                          <a:latin typeface="Agency FB" panose="020B0503020202020204" pitchFamily="34" charset="0"/>
                        </a:rPr>
                        <a:t>ROADS PROJECTS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 dirty="0"/>
                    </a:p>
                  </a:txBody>
                  <a:tcPr/>
                </a:tc>
              </a:tr>
              <a:tr h="473413">
                <a:tc>
                  <a:txBody>
                    <a:bodyPr/>
                    <a:lstStyle/>
                    <a:p>
                      <a:r>
                        <a:rPr lang="en-ZA" sz="16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NUMBER OF KILOMETRES IN ROADS TARRED </a:t>
                      </a:r>
                      <a:endParaRPr lang="en-ZA" sz="16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31" marR="91431" marT="45704" marB="45704"/>
                </a:tc>
                <a:tc>
                  <a:txBody>
                    <a:bodyPr/>
                    <a:lstStyle/>
                    <a:p>
                      <a:r>
                        <a:rPr lang="en-ZA" sz="16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LOCATION/VILLAGE</a:t>
                      </a:r>
                      <a:endParaRPr lang="en-ZA" sz="16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31" marR="91431" marT="45704" marB="45704"/>
                </a:tc>
                <a:tc>
                  <a:txBody>
                    <a:bodyPr/>
                    <a:lstStyle/>
                    <a:p>
                      <a:r>
                        <a:rPr lang="en-ZA" sz="16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PROJECT VALUE </a:t>
                      </a:r>
                      <a:endParaRPr lang="en-ZA" sz="16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31" marR="91431" marT="45704" marB="45704"/>
                </a:tc>
              </a:tr>
              <a:tr h="473413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ZA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gency FB" panose="020B0503020202020204" pitchFamily="34" charset="0"/>
                          <a:cs typeface="Arial" panose="020B0604020202020204" pitchFamily="34" charset="0"/>
                        </a:rPr>
                        <a:t>Elandskraal Internal Streets= 1.4km</a:t>
                      </a:r>
                    </a:p>
                  </a:txBody>
                  <a:tcPr marL="91446" marR="91446" marT="45700" marB="45700"/>
                </a:tc>
                <a:tc>
                  <a:txBody>
                    <a:bodyPr/>
                    <a:lstStyle/>
                    <a:p>
                      <a:r>
                        <a:rPr lang="en-ZA" sz="1800" dirty="0" smtClean="0">
                          <a:latin typeface="Agency FB" panose="020B0503020202020204" pitchFamily="34" charset="0"/>
                          <a:cs typeface="Arial" panose="020B0604020202020204" pitchFamily="34" charset="0"/>
                        </a:rPr>
                        <a:t>Elandskraal</a:t>
                      </a:r>
                      <a:endParaRPr lang="en-ZA" sz="1800" dirty="0">
                        <a:latin typeface="Agency FB" panose="020B0503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6" marR="91446" marT="45700" marB="45700"/>
                </a:tc>
                <a:tc>
                  <a:txBody>
                    <a:bodyPr/>
                    <a:lstStyle/>
                    <a:p>
                      <a:r>
                        <a:rPr lang="en-ZA" sz="1800" dirty="0" smtClean="0">
                          <a:latin typeface="Agency FB" panose="020B0503020202020204" pitchFamily="34" charset="0"/>
                          <a:cs typeface="Arial" panose="020B0604020202020204" pitchFamily="34" charset="0"/>
                        </a:rPr>
                        <a:t>R8 140 596.71</a:t>
                      </a:r>
                      <a:endParaRPr lang="en-ZA" sz="1800" dirty="0">
                        <a:latin typeface="Agency FB" panose="020B0503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6" marR="91446" marT="45700" marB="45700"/>
                </a:tc>
              </a:tr>
              <a:tr h="473413">
                <a:tc>
                  <a:txBody>
                    <a:bodyPr/>
                    <a:lstStyle/>
                    <a:p>
                      <a:r>
                        <a:rPr lang="en-ZA" dirty="0" smtClean="0">
                          <a:solidFill>
                            <a:schemeClr val="tx1"/>
                          </a:solidFill>
                          <a:latin typeface="Agency FB" panose="020B0503020202020204" pitchFamily="34" charset="0"/>
                        </a:rPr>
                        <a:t>Phetwane</a:t>
                      </a:r>
                      <a:r>
                        <a:rPr lang="en-ZA" baseline="0" dirty="0" smtClean="0">
                          <a:solidFill>
                            <a:schemeClr val="tx1"/>
                          </a:solidFill>
                          <a:latin typeface="Agency FB" panose="020B0503020202020204" pitchFamily="34" charset="0"/>
                        </a:rPr>
                        <a:t> Internal Road=1 km</a:t>
                      </a:r>
                      <a:endParaRPr lang="en-ZA" dirty="0" smtClean="0">
                        <a:solidFill>
                          <a:schemeClr val="tx1"/>
                        </a:solidFill>
                        <a:latin typeface="Agency FB" panose="020B0503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dirty="0" smtClean="0">
                          <a:solidFill>
                            <a:schemeClr val="tx1"/>
                          </a:solidFill>
                          <a:latin typeface="Agency FB" panose="020B0503020202020204" pitchFamily="34" charset="0"/>
                        </a:rPr>
                        <a:t>Phetwane</a:t>
                      </a:r>
                      <a:endParaRPr lang="en-ZA" dirty="0">
                        <a:solidFill>
                          <a:schemeClr val="tx1"/>
                        </a:solidFill>
                        <a:latin typeface="Agency FB" panose="020B0503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dirty="0" smtClean="0">
                          <a:solidFill>
                            <a:schemeClr val="tx1"/>
                          </a:solidFill>
                          <a:latin typeface="Agency FB" panose="020B0503020202020204" pitchFamily="34" charset="0"/>
                        </a:rPr>
                        <a:t>R</a:t>
                      </a:r>
                      <a:r>
                        <a:rPr lang="en-ZA" baseline="0" dirty="0" smtClean="0">
                          <a:solidFill>
                            <a:schemeClr val="tx1"/>
                          </a:solidFill>
                          <a:latin typeface="Agency FB" panose="020B0503020202020204" pitchFamily="34" charset="0"/>
                        </a:rPr>
                        <a:t>6 260 544.84</a:t>
                      </a:r>
                      <a:endParaRPr lang="en-ZA" dirty="0">
                        <a:solidFill>
                          <a:schemeClr val="tx1"/>
                        </a:solidFill>
                        <a:latin typeface="Agency FB" panose="020B0503020202020204" pitchFamily="34" charset="0"/>
                      </a:endParaRPr>
                    </a:p>
                  </a:txBody>
                  <a:tcPr/>
                </a:tc>
              </a:tr>
              <a:tr h="473413">
                <a:tc>
                  <a:txBody>
                    <a:bodyPr/>
                    <a:lstStyle/>
                    <a:p>
                      <a:r>
                        <a:rPr lang="en-ZA" b="0" dirty="0" smtClean="0">
                          <a:latin typeface="Agency FB" panose="020B0503020202020204" pitchFamily="34" charset="0"/>
                        </a:rPr>
                        <a:t>Rathoke</a:t>
                      </a:r>
                      <a:r>
                        <a:rPr lang="en-ZA" b="0" baseline="0" dirty="0" smtClean="0">
                          <a:latin typeface="Agency FB" panose="020B0503020202020204" pitchFamily="34" charset="0"/>
                        </a:rPr>
                        <a:t> Internal Streets= 1 km</a:t>
                      </a:r>
                      <a:endParaRPr lang="en-ZA" b="0" dirty="0">
                        <a:latin typeface="Agency FB" panose="020B0503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b="0" dirty="0" smtClean="0">
                          <a:latin typeface="Agency FB" panose="020B0503020202020204" pitchFamily="34" charset="0"/>
                        </a:rPr>
                        <a:t>Rathoke</a:t>
                      </a:r>
                      <a:endParaRPr lang="en-ZA" b="0" dirty="0">
                        <a:latin typeface="Agency FB" panose="020B0503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b="0" dirty="0" smtClean="0">
                          <a:latin typeface="Agency FB" panose="020B0503020202020204" pitchFamily="34" charset="0"/>
                        </a:rPr>
                        <a:t>R6 091 179.22</a:t>
                      </a:r>
                      <a:endParaRPr lang="en-ZA" b="0" dirty="0">
                        <a:latin typeface="Agency FB" panose="020B0503020202020204" pitchFamily="34" charset="0"/>
                      </a:endParaRPr>
                    </a:p>
                  </a:txBody>
                  <a:tcPr/>
                </a:tc>
              </a:tr>
              <a:tr h="473413">
                <a:tc>
                  <a:txBody>
                    <a:bodyPr/>
                    <a:lstStyle/>
                    <a:p>
                      <a:r>
                        <a:rPr lang="en-ZA" b="0" dirty="0" smtClean="0">
                          <a:latin typeface="Agency FB" panose="020B0503020202020204" pitchFamily="34" charset="0"/>
                        </a:rPr>
                        <a:t>Ngwalemong Internal</a:t>
                      </a:r>
                      <a:r>
                        <a:rPr lang="en-ZA" b="0" baseline="0" dirty="0" smtClean="0">
                          <a:latin typeface="Agency FB" panose="020B0503020202020204" pitchFamily="34" charset="0"/>
                        </a:rPr>
                        <a:t> Streets=3.2 km(multi-year)</a:t>
                      </a:r>
                      <a:endParaRPr lang="en-ZA" b="0" dirty="0">
                        <a:latin typeface="Agency FB" panose="020B0503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b="0" dirty="0" smtClean="0">
                          <a:latin typeface="Agency FB" panose="020B0503020202020204" pitchFamily="34" charset="0"/>
                        </a:rPr>
                        <a:t>Ngwalemong</a:t>
                      </a:r>
                      <a:endParaRPr lang="en-ZA" b="0" dirty="0">
                        <a:latin typeface="Agency FB" panose="020B0503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b="0" dirty="0" smtClean="0">
                          <a:latin typeface="Agency FB" panose="020B0503020202020204" pitchFamily="34" charset="0"/>
                        </a:rPr>
                        <a:t>TBA</a:t>
                      </a:r>
                      <a:endParaRPr lang="en-ZA" b="0" dirty="0">
                        <a:latin typeface="Agency FB" panose="020B0503020202020204" pitchFamily="34" charset="0"/>
                      </a:endParaRPr>
                    </a:p>
                  </a:txBody>
                  <a:tcPr/>
                </a:tc>
              </a:tr>
              <a:tr h="473413">
                <a:tc>
                  <a:txBody>
                    <a:bodyPr/>
                    <a:lstStyle/>
                    <a:p>
                      <a:r>
                        <a:rPr lang="en-ZA" b="0" dirty="0" smtClean="0">
                          <a:latin typeface="Agency FB" panose="020B0503020202020204" pitchFamily="34" charset="0"/>
                        </a:rPr>
                        <a:t>Marble Hall</a:t>
                      </a:r>
                      <a:r>
                        <a:rPr lang="en-ZA" b="0" baseline="0" dirty="0" smtClean="0">
                          <a:latin typeface="Agency FB" panose="020B0503020202020204" pitchFamily="34" charset="0"/>
                        </a:rPr>
                        <a:t> Industria Road= 0.25km</a:t>
                      </a:r>
                      <a:endParaRPr lang="en-ZA" b="0" dirty="0">
                        <a:latin typeface="Agency FB" panose="020B0503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b="0" dirty="0" smtClean="0">
                          <a:latin typeface="Agency FB" panose="020B0503020202020204" pitchFamily="34" charset="0"/>
                        </a:rPr>
                        <a:t>Marble Hall</a:t>
                      </a:r>
                      <a:endParaRPr lang="en-ZA" b="0" dirty="0">
                        <a:latin typeface="Agency FB" panose="020B0503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b="0" dirty="0" smtClean="0">
                          <a:latin typeface="Agency FB" panose="020B0503020202020204" pitchFamily="34" charset="0"/>
                        </a:rPr>
                        <a:t>TBA</a:t>
                      </a:r>
                      <a:endParaRPr lang="en-ZA" b="0" dirty="0">
                        <a:latin typeface="Agency FB" panose="020B0503020202020204" pitchFamily="34" charset="0"/>
                      </a:endParaRPr>
                    </a:p>
                  </a:txBody>
                  <a:tcPr/>
                </a:tc>
              </a:tr>
              <a:tr h="473413">
                <a:tc>
                  <a:txBody>
                    <a:bodyPr/>
                    <a:lstStyle/>
                    <a:p>
                      <a:r>
                        <a:rPr lang="en-ZA" b="0" dirty="0" smtClean="0">
                          <a:latin typeface="Agency FB" panose="020B0503020202020204" pitchFamily="34" charset="0"/>
                        </a:rPr>
                        <a:t>Rehabilitation</a:t>
                      </a:r>
                      <a:r>
                        <a:rPr lang="en-ZA" b="0" baseline="0" dirty="0" smtClean="0">
                          <a:latin typeface="Agency FB" panose="020B0503020202020204" pitchFamily="34" charset="0"/>
                        </a:rPr>
                        <a:t> of Leeuwfontein Internal Streets= 0.6km</a:t>
                      </a:r>
                      <a:endParaRPr lang="en-ZA" b="0" dirty="0">
                        <a:latin typeface="Agency FB" panose="020B0503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b="0" dirty="0" smtClean="0">
                          <a:latin typeface="Agency FB" panose="020B0503020202020204" pitchFamily="34" charset="0"/>
                        </a:rPr>
                        <a:t>Leeuwfontein</a:t>
                      </a:r>
                      <a:endParaRPr lang="en-ZA" b="0" dirty="0">
                        <a:latin typeface="Agency FB" panose="020B0503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b="0" dirty="0" smtClean="0">
                          <a:latin typeface="Agency FB" panose="020B0503020202020204" pitchFamily="34" charset="0"/>
                        </a:rPr>
                        <a:t>R1 978 538.06</a:t>
                      </a:r>
                      <a:endParaRPr lang="en-ZA" b="0" dirty="0">
                        <a:latin typeface="Agency FB" panose="020B0503020202020204" pitchFamily="34" charset="0"/>
                      </a:endParaRPr>
                    </a:p>
                  </a:txBody>
                  <a:tcPr/>
                </a:tc>
              </a:tr>
              <a:tr h="473413">
                <a:tc>
                  <a:txBody>
                    <a:bodyPr/>
                    <a:lstStyle/>
                    <a:p>
                      <a:r>
                        <a:rPr lang="en-ZA" b="0" dirty="0" smtClean="0">
                          <a:latin typeface="Agency FB" panose="020B0503020202020204" pitchFamily="34" charset="0"/>
                        </a:rPr>
                        <a:t>Rehabilitation</a:t>
                      </a:r>
                      <a:r>
                        <a:rPr lang="en-ZA" b="0" baseline="0" dirty="0" smtClean="0">
                          <a:latin typeface="Agency FB" panose="020B0503020202020204" pitchFamily="34" charset="0"/>
                        </a:rPr>
                        <a:t> of streets in Marble Hall=0.5km</a:t>
                      </a:r>
                      <a:endParaRPr lang="en-ZA" b="0" dirty="0">
                        <a:latin typeface="Agency FB" panose="020B0503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b="0" dirty="0" smtClean="0">
                          <a:latin typeface="Agency FB" panose="020B0503020202020204" pitchFamily="34" charset="0"/>
                        </a:rPr>
                        <a:t>Marble Hall</a:t>
                      </a:r>
                      <a:endParaRPr lang="en-ZA" b="0" dirty="0">
                        <a:latin typeface="Agency FB" panose="020B0503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b="0" dirty="0" smtClean="0">
                          <a:latin typeface="Agency FB" panose="020B0503020202020204" pitchFamily="34" charset="0"/>
                        </a:rPr>
                        <a:t>TBA</a:t>
                      </a:r>
                      <a:endParaRPr lang="en-ZA" b="0" dirty="0">
                        <a:latin typeface="Agency FB" panose="020B0503020202020204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CFC26-62B4-4113-B485-962636936649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52312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096000" y="0"/>
            <a:ext cx="3982029" cy="646331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002060"/>
                </a:solidFill>
              </a:rPr>
              <a:t>EPMLM 2016/2017 Third Quarter PERFORMANCE REVIEW </a:t>
            </a:r>
            <a:endParaRPr lang="en-US" b="1" dirty="0">
              <a:solidFill>
                <a:srgbClr val="002060"/>
              </a:solidFill>
            </a:endParaRPr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71102" y="-28466"/>
            <a:ext cx="914400" cy="703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621217" y="323166"/>
            <a:ext cx="4800600" cy="369332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en-ZA" b="1" dirty="0">
                <a:solidFill>
                  <a:srgbClr val="000000"/>
                </a:solidFill>
                <a:latin typeface="Calibri" panose="020F0502020204030204" pitchFamily="34" charset="0"/>
              </a:rPr>
              <a:t>KPA 5: Municipal Financial </a:t>
            </a:r>
            <a:r>
              <a:rPr lang="en-ZA" b="1" dirty="0" smtClean="0">
                <a:solidFill>
                  <a:srgbClr val="000000"/>
                </a:solidFill>
                <a:latin typeface="Calibri" panose="020F0502020204030204" pitchFamily="34" charset="0"/>
              </a:rPr>
              <a:t>Viability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CFC26-62B4-4113-B485-962636936649}" type="slidenum">
              <a:rPr lang="en-US" smtClean="0"/>
              <a:pPr/>
              <a:t>60</a:t>
            </a:fld>
            <a:endParaRPr lang="en-US"/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80863430"/>
              </p:ext>
            </p:extLst>
          </p:nvPr>
        </p:nvGraphicFramePr>
        <p:xfrm>
          <a:off x="863995" y="1099985"/>
          <a:ext cx="10330030" cy="4310984"/>
        </p:xfrm>
        <a:graphic>
          <a:graphicData uri="http://schemas.openxmlformats.org/drawingml/2006/table">
            <a:tbl>
              <a:tblPr/>
              <a:tblGrid>
                <a:gridCol w="1283478"/>
                <a:gridCol w="877480"/>
                <a:gridCol w="1286751"/>
                <a:gridCol w="461659"/>
                <a:gridCol w="461659"/>
                <a:gridCol w="536965"/>
                <a:gridCol w="536965"/>
                <a:gridCol w="536965"/>
                <a:gridCol w="1087027"/>
                <a:gridCol w="1087027"/>
                <a:gridCol w="1087027"/>
                <a:gridCol w="1087027"/>
              </a:tblGrid>
              <a:tr h="224134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ZA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Strategic Objective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ZA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Priority Programme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ZA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KPI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ZA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IDP Ref No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ZA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Budget R 000's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ZA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Baseline 2014/15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ZA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Annual Target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 gridSpan="5">
                  <a:txBody>
                    <a:bodyPr/>
                    <a:lstStyle/>
                    <a:p>
                      <a:pPr algn="ctr" fontAlgn="ctr"/>
                      <a:r>
                        <a:rPr lang="en-ZA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2016/17 </a:t>
                      </a:r>
                      <a:r>
                        <a:rPr lang="en-ZA" sz="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Third Quarter</a:t>
                      </a:r>
                      <a:endParaRPr lang="en-ZA" sz="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</a:tr>
              <a:tr h="224134"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Target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Actual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Achievements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Challenges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Corrective Action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</a:tr>
              <a:tr h="648682">
                <a:tc rowSpan="5">
                  <a:txBody>
                    <a:bodyPr/>
                    <a:lstStyle/>
                    <a:p>
                      <a:pPr algn="l" fontAlgn="t"/>
                      <a:r>
                        <a:rPr lang="en-ZA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Become Financially Viable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5">
                  <a:txBody>
                    <a:bodyPr/>
                    <a:lstStyle/>
                    <a:p>
                      <a:pPr algn="l" fontAlgn="t"/>
                      <a:r>
                        <a:rPr lang="en-ZA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Financial Management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ZA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% of consumer quarterly payment level received as compared to that billed 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FV 02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Oper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&gt;80,9%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0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&gt;80,9%</a:t>
                      </a:r>
                      <a:endParaRPr lang="en-GB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0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90%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0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Achieved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0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None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0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None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52568"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ZA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% of approved (compliant) invoices paid within 30 days 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FV 03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Oper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0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100%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0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99%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0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Not achieved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0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Supplier without CSD registration.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74509"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ZA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# of monthly section 66 MFMA reports submitted to Council with respect to staff remuneration 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FV 06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Oper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0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0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0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Achieved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0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none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0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none</a:t>
                      </a:r>
                      <a:endParaRPr lang="en-GB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34389"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ZA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Submission of MTRE Budget to Council for approval by the 31 May 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FV 05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Oper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N/A</a:t>
                      </a:r>
                      <a:endParaRPr lang="en-GB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0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N/A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-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-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-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52568"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ZA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#  of monthly section 71 MFMA reports submitted to EXCO within legislative timeframes 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FV 06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Oper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0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0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0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Achieved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0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none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0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none</a:t>
                      </a:r>
                      <a:endParaRPr lang="en-GB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336925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096000" y="0"/>
            <a:ext cx="3982029" cy="646331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002060"/>
                </a:solidFill>
              </a:rPr>
              <a:t>EPMLM 2016/2017 Third Quarter PERFORMANCE REVIEW </a:t>
            </a:r>
            <a:endParaRPr lang="en-US" b="1" dirty="0">
              <a:solidFill>
                <a:srgbClr val="002060"/>
              </a:solidFill>
            </a:endParaRPr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71102" y="-28466"/>
            <a:ext cx="914400" cy="703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621217" y="323166"/>
            <a:ext cx="4800600" cy="369332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en-ZA" b="1" dirty="0">
                <a:solidFill>
                  <a:srgbClr val="000000"/>
                </a:solidFill>
                <a:latin typeface="Calibri" panose="020F0502020204030204" pitchFamily="34" charset="0"/>
              </a:rPr>
              <a:t>KPA 5: Municipal Financial </a:t>
            </a:r>
            <a:r>
              <a:rPr lang="en-ZA" b="1" dirty="0" smtClean="0">
                <a:solidFill>
                  <a:srgbClr val="000000"/>
                </a:solidFill>
                <a:latin typeface="Calibri" panose="020F0502020204030204" pitchFamily="34" charset="0"/>
              </a:rPr>
              <a:t>Viability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CFC26-62B4-4113-B485-962636936649}" type="slidenum">
              <a:rPr lang="en-US" smtClean="0"/>
              <a:pPr/>
              <a:t>61</a:t>
            </a:fld>
            <a:endParaRPr lang="en-US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31419445"/>
              </p:ext>
            </p:extLst>
          </p:nvPr>
        </p:nvGraphicFramePr>
        <p:xfrm>
          <a:off x="928217" y="1040990"/>
          <a:ext cx="10192066" cy="4858364"/>
        </p:xfrm>
        <a:graphic>
          <a:graphicData uri="http://schemas.openxmlformats.org/drawingml/2006/table">
            <a:tbl>
              <a:tblPr/>
              <a:tblGrid>
                <a:gridCol w="1340251"/>
                <a:gridCol w="916295"/>
                <a:gridCol w="1343670"/>
                <a:gridCol w="482080"/>
                <a:gridCol w="482080"/>
                <a:gridCol w="560719"/>
                <a:gridCol w="560719"/>
                <a:gridCol w="553879"/>
                <a:gridCol w="553879"/>
                <a:gridCol w="1135111"/>
                <a:gridCol w="1135111"/>
                <a:gridCol w="1128272"/>
              </a:tblGrid>
              <a:tr h="188309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ZA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Strategic Objective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ZA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Priority Programme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ZA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KPI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ZA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IDP Ref No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ZA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Budget R 000's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ZA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Baseline 2014/15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ZA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Annual Target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 gridSpan="5">
                  <a:txBody>
                    <a:bodyPr/>
                    <a:lstStyle/>
                    <a:p>
                      <a:pPr algn="ctr" fontAlgn="ctr"/>
                      <a:r>
                        <a:rPr lang="en-ZA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2016/17 </a:t>
                      </a:r>
                      <a:r>
                        <a:rPr lang="en-ZA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Third Quarter</a:t>
                      </a:r>
                      <a:endParaRPr lang="en-ZA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</a:tr>
              <a:tr h="188309"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Target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Actual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Achievements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Challenges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Corrective Action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</a:tr>
              <a:tr h="480187">
                <a:tc rowSpan="4">
                  <a:txBody>
                    <a:bodyPr/>
                    <a:lstStyle/>
                    <a:p>
                      <a:pPr algn="l" fontAlgn="t"/>
                      <a:r>
                        <a:rPr lang="en-ZA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Become Financially Viable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4">
                  <a:txBody>
                    <a:bodyPr/>
                    <a:lstStyle/>
                    <a:p>
                      <a:pPr algn="l" fontAlgn="t"/>
                      <a:r>
                        <a:rPr lang="en-ZA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Financial Management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ZA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# of SCM quarterly reports submitted to Exco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FV 07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Oper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0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en-GB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0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0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Achieved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0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None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0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None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40249"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ZA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Annual submission of the asset verification report to the MM  by 30 Sept 2016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FV 08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Oper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N/A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N/A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-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-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-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00312"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ZA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Draft Annual Financial Statements (AFS) submitted on or before the 28 August 2016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FV 10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3 210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N/A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N/A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-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-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-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60998"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ZA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% spend of the FMG funds by 30 Jun 2017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FV 11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FMG 1810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75%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0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65%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0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Not achieved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0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MFMP not yet paid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0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Fast-track training </a:t>
                      </a:r>
                      <a:endParaRPr lang="en-GB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053573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096000" y="0"/>
            <a:ext cx="3982029" cy="646331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002060"/>
                </a:solidFill>
              </a:rPr>
              <a:t>EPMLM 2016/2017 Third Quarter PERFORMANCE REVIEW </a:t>
            </a:r>
            <a:endParaRPr lang="en-US" b="1" dirty="0">
              <a:solidFill>
                <a:srgbClr val="002060"/>
              </a:solidFill>
            </a:endParaRPr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71102" y="-28466"/>
            <a:ext cx="914400" cy="703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621217" y="323166"/>
            <a:ext cx="4800600" cy="369332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en-ZA" b="1" dirty="0">
                <a:solidFill>
                  <a:srgbClr val="000000"/>
                </a:solidFill>
                <a:latin typeface="Calibri" panose="020F0502020204030204" pitchFamily="34" charset="0"/>
              </a:rPr>
              <a:t>KPA 5: Municipal Financial </a:t>
            </a:r>
            <a:r>
              <a:rPr lang="en-ZA" b="1" dirty="0" smtClean="0">
                <a:solidFill>
                  <a:srgbClr val="000000"/>
                </a:solidFill>
                <a:latin typeface="Calibri" panose="020F0502020204030204" pitchFamily="34" charset="0"/>
              </a:rPr>
              <a:t>Viability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CFC26-62B4-4113-B485-962636936649}" type="slidenum">
              <a:rPr lang="en-US" smtClean="0"/>
              <a:pPr/>
              <a:t>62</a:t>
            </a:fld>
            <a:endParaRPr lang="en-US"/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16599060"/>
              </p:ext>
            </p:extLst>
          </p:nvPr>
        </p:nvGraphicFramePr>
        <p:xfrm>
          <a:off x="1096543" y="1019041"/>
          <a:ext cx="10053239" cy="4496857"/>
        </p:xfrm>
        <a:graphic>
          <a:graphicData uri="http://schemas.openxmlformats.org/drawingml/2006/table">
            <a:tbl>
              <a:tblPr/>
              <a:tblGrid>
                <a:gridCol w="1240828"/>
                <a:gridCol w="848322"/>
                <a:gridCol w="1243993"/>
                <a:gridCol w="446318"/>
                <a:gridCol w="519122"/>
                <a:gridCol w="519122"/>
                <a:gridCol w="519122"/>
                <a:gridCol w="519122"/>
                <a:gridCol w="1050905"/>
                <a:gridCol w="1050905"/>
                <a:gridCol w="1050905"/>
                <a:gridCol w="1044575"/>
              </a:tblGrid>
              <a:tr h="213628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ZA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Strategic Objective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ZA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Priority Programme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ZA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KPI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ZA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IDP Ref No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ZA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Budget R 000's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ZA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Baseline 2014/15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ZA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Annual Target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 gridSpan="5">
                  <a:txBody>
                    <a:bodyPr/>
                    <a:lstStyle/>
                    <a:p>
                      <a:pPr algn="ctr" fontAlgn="ctr"/>
                      <a:r>
                        <a:rPr lang="en-ZA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2016/17 </a:t>
                      </a:r>
                      <a:r>
                        <a:rPr lang="en-ZA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Third Quarter</a:t>
                      </a:r>
                      <a:endParaRPr lang="en-ZA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</a:tr>
              <a:tr h="213628"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Target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Actual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Achievements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Challenges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Corrective Action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</a:tr>
              <a:tr h="1089499">
                <a:tc rowSpan="5">
                  <a:txBody>
                    <a:bodyPr/>
                    <a:lstStyle/>
                    <a:p>
                      <a:pPr algn="l" fontAlgn="t"/>
                      <a:r>
                        <a:rPr lang="en-ZA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Become Financially Viable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5">
                  <a:txBody>
                    <a:bodyPr/>
                    <a:lstStyle/>
                    <a:p>
                      <a:pPr algn="l" fontAlgn="t"/>
                      <a:r>
                        <a:rPr lang="en-ZA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Financial Management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ZA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# of quarterly section 52(d) MFMA reports submitted to Executive Mayor within legislative timeframes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FV 06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Oper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New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0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en-GB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0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0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Achieved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0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none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0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none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25411"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ZA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Section 72 (midyear) MFMA reports submitted to Executive Mayor within legislative timeframes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FV 06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Oper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New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0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0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Achieved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0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None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0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None</a:t>
                      </a:r>
                      <a:endParaRPr lang="en-GB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44750"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ZA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# of monthly SCM deviation reports submitted to the MM 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FV 07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Oper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New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0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en-GB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0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0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Achieved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0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None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0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None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26333"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ZA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# of municipal fleet vehicle reports submitted each quarter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FV 09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Oper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New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0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0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Achieved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0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None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0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None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83608"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ZA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# of  MFMA checklists submitted per quarter as legislated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FV 06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Oper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New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0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0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Achieved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0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none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0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None</a:t>
                      </a:r>
                      <a:endParaRPr lang="en-GB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940493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096000" y="0"/>
            <a:ext cx="3982029" cy="646331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002060"/>
                </a:solidFill>
              </a:rPr>
              <a:t>EPMLM 2016/2017 Third Quarter PERFORMANCE REVIEW </a:t>
            </a:r>
            <a:endParaRPr lang="en-US" b="1" dirty="0">
              <a:solidFill>
                <a:srgbClr val="002060"/>
              </a:solidFill>
            </a:endParaRPr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71102" y="-28466"/>
            <a:ext cx="914400" cy="703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621217" y="323166"/>
            <a:ext cx="4800600" cy="369332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en-ZA" b="1" dirty="0">
                <a:solidFill>
                  <a:srgbClr val="000000"/>
                </a:solidFill>
                <a:latin typeface="Calibri" panose="020F0502020204030204" pitchFamily="34" charset="0"/>
              </a:rPr>
              <a:t>KPA 5: Municipal Financial </a:t>
            </a:r>
            <a:r>
              <a:rPr lang="en-ZA" b="1" dirty="0" smtClean="0">
                <a:solidFill>
                  <a:srgbClr val="000000"/>
                </a:solidFill>
                <a:latin typeface="Calibri" panose="020F0502020204030204" pitchFamily="34" charset="0"/>
              </a:rPr>
              <a:t>Viability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CFC26-62B4-4113-B485-962636936649}" type="slidenum">
              <a:rPr lang="en-US" smtClean="0"/>
              <a:pPr/>
              <a:t>63</a:t>
            </a:fld>
            <a:endParaRPr lang="en-US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88435120"/>
              </p:ext>
            </p:extLst>
          </p:nvPr>
        </p:nvGraphicFramePr>
        <p:xfrm>
          <a:off x="902997" y="1111910"/>
          <a:ext cx="10320525" cy="3710812"/>
        </p:xfrm>
        <a:graphic>
          <a:graphicData uri="http://schemas.openxmlformats.org/drawingml/2006/table">
            <a:tbl>
              <a:tblPr/>
              <a:tblGrid>
                <a:gridCol w="1283110"/>
                <a:gridCol w="877228"/>
                <a:gridCol w="1286383"/>
                <a:gridCol w="461527"/>
                <a:gridCol w="461527"/>
                <a:gridCol w="536812"/>
                <a:gridCol w="536812"/>
                <a:gridCol w="536812"/>
                <a:gridCol w="706312"/>
                <a:gridCol w="1467118"/>
                <a:gridCol w="1086715"/>
                <a:gridCol w="1080169"/>
              </a:tblGrid>
              <a:tr h="250731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ZA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Strategic Objective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ZA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Priority Programme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ZA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KPI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ZA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IDP Ref No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ZA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Budget R 000's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ZA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Baseline 2014/15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ZA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Annual Target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 gridSpan="5">
                  <a:txBody>
                    <a:bodyPr/>
                    <a:lstStyle/>
                    <a:p>
                      <a:pPr algn="ctr" fontAlgn="ctr"/>
                      <a:r>
                        <a:rPr lang="en-ZA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2016/17 </a:t>
                      </a:r>
                      <a:r>
                        <a:rPr lang="en-ZA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Third Quarter</a:t>
                      </a:r>
                      <a:endParaRPr lang="en-ZA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</a:tr>
              <a:tr h="250731"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Target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Actual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Achievements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Challenges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Corrective Action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</a:tr>
              <a:tr h="1065604">
                <a:tc rowSpan="4">
                  <a:txBody>
                    <a:bodyPr/>
                    <a:lstStyle/>
                    <a:p>
                      <a:pPr algn="l" fontAlgn="t"/>
                      <a:r>
                        <a:rPr lang="en-ZA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Become Financially Viable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4">
                  <a:txBody>
                    <a:bodyPr/>
                    <a:lstStyle/>
                    <a:p>
                      <a:pPr algn="l" fontAlgn="t"/>
                      <a:r>
                        <a:rPr lang="en-ZA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Financial Management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ZA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% of (indigents) households with access to free basic electricity services by 30 Jun 2017 (GKPI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New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Oper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New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0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100%</a:t>
                      </a:r>
                      <a:endParaRPr lang="en-GB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100%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0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Achieved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0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none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0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None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39363"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ZA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Cost coverage ratio by the 30 June 2017 (GKPI)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New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Oper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18,6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4,7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N/A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N/A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-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-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-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52484"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ZA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% outstanding service debtors to revenue by the 30 June 2017 (GKPI) 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New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Oper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35,7%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31,40%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N/A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N/A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-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-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-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51899"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ZA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% Debt coverage ratio by the 30 June 2017 (GKPI) 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New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Oper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12,3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18,8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N/A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N/A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-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-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-</a:t>
                      </a:r>
                      <a:endParaRPr lang="en-GB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457266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096000" y="0"/>
            <a:ext cx="3982029" cy="646331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002060"/>
                </a:solidFill>
              </a:rPr>
              <a:t>EPMLM 2016/2017 Third Quarter PERFORMANCE REVIEW </a:t>
            </a:r>
            <a:endParaRPr lang="en-US" b="1" dirty="0">
              <a:solidFill>
                <a:srgbClr val="002060"/>
              </a:solidFill>
            </a:endParaRPr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71102" y="-28466"/>
            <a:ext cx="914400" cy="703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621217" y="323166"/>
            <a:ext cx="4800600" cy="369332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en-ZA" b="1" dirty="0">
                <a:solidFill>
                  <a:srgbClr val="000000"/>
                </a:solidFill>
                <a:latin typeface="Calibri" panose="020F0502020204030204" pitchFamily="34" charset="0"/>
              </a:rPr>
              <a:t>KPA 6: Good </a:t>
            </a:r>
            <a:r>
              <a:rPr lang="en-ZA" b="1" dirty="0" smtClean="0">
                <a:solidFill>
                  <a:srgbClr val="000000"/>
                </a:solidFill>
                <a:latin typeface="Calibri" panose="020F0502020204030204" pitchFamily="34" charset="0"/>
              </a:rPr>
              <a:t>Governance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CFC26-62B4-4113-B485-962636936649}" type="slidenum">
              <a:rPr lang="en-US" smtClean="0"/>
              <a:pPr/>
              <a:t>64</a:t>
            </a:fld>
            <a:endParaRPr lang="en-US"/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8810092"/>
              </p:ext>
            </p:extLst>
          </p:nvPr>
        </p:nvGraphicFramePr>
        <p:xfrm>
          <a:off x="885982" y="979748"/>
          <a:ext cx="10204804" cy="4329671"/>
        </p:xfrm>
        <a:graphic>
          <a:graphicData uri="http://schemas.openxmlformats.org/drawingml/2006/table">
            <a:tbl>
              <a:tblPr/>
              <a:tblGrid>
                <a:gridCol w="1258743"/>
                <a:gridCol w="860569"/>
                <a:gridCol w="1261954"/>
                <a:gridCol w="452762"/>
                <a:gridCol w="526616"/>
                <a:gridCol w="526616"/>
                <a:gridCol w="526616"/>
                <a:gridCol w="526616"/>
                <a:gridCol w="1066078"/>
                <a:gridCol w="1066078"/>
                <a:gridCol w="1066078"/>
                <a:gridCol w="1066078"/>
              </a:tblGrid>
              <a:tr h="227280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ZA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Strategic Objective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ZA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Priority Programme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ZA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KPI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ZA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IDP Ref No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ZA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Budget R 000's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ZA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Baseline 2014/15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ZA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Annual Target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 gridSpan="5">
                  <a:txBody>
                    <a:bodyPr/>
                    <a:lstStyle/>
                    <a:p>
                      <a:pPr algn="ctr" fontAlgn="ctr"/>
                      <a:r>
                        <a:rPr lang="en-ZA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2016/17 </a:t>
                      </a:r>
                      <a:r>
                        <a:rPr lang="en-ZA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Third Quarter</a:t>
                      </a:r>
                      <a:endParaRPr lang="en-ZA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</a:tr>
              <a:tr h="227280"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Target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Actual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Achievements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Challenges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Corrective Action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</a:tr>
              <a:tr h="965936">
                <a:tc rowSpan="4">
                  <a:txBody>
                    <a:bodyPr/>
                    <a:lstStyle/>
                    <a:p>
                      <a:pPr algn="l" fontAlgn="t"/>
                      <a:r>
                        <a:rPr lang="en-ZA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Build effective and efficient Organization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4">
                  <a:txBody>
                    <a:bodyPr/>
                    <a:lstStyle/>
                    <a:p>
                      <a:pPr algn="l" fontAlgn="t"/>
                      <a:r>
                        <a:rPr lang="en-ZA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Good Governance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ZA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% of Internal Audit Findings resolved per quarter as per the Audit Plan by 30 Jun 2017 (BT)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GG 14/15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Oper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New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0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100%</a:t>
                      </a:r>
                      <a:endParaRPr lang="en-GB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100%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0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Achieved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0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none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0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None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72750"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ZA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% of AG Management Letter findings resolved by 30 Jun 2017 (BT)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GG 11/12/13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Oper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New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100%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100%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0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Achieved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0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none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0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None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59124"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ZA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% execution of identified risk management plan within prescribed timeframes per quarter (BT) 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GG 16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Oper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New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100%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100%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0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Achieved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0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none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0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None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77301"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ZA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Action Plan on issues raised by the Auditor General compiled and tabled to Council by  January 2017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GG 11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Oper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New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Achieved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None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None </a:t>
                      </a:r>
                      <a:endParaRPr lang="en-GB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680130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089073" y="11257"/>
            <a:ext cx="3982029" cy="646331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002060"/>
                </a:solidFill>
              </a:rPr>
              <a:t>EPMLM 2016/2017 Third Quarter PERFORMANCE REVIEW</a:t>
            </a:r>
            <a:endParaRPr lang="en-US" b="1" dirty="0">
              <a:solidFill>
                <a:srgbClr val="002060"/>
              </a:solidFill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71102" y="-28466"/>
            <a:ext cx="914400" cy="703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213764" y="90237"/>
            <a:ext cx="1776208" cy="365125"/>
          </a:xfrm>
        </p:spPr>
        <p:txBody>
          <a:bodyPr/>
          <a:lstStyle/>
          <a:p>
            <a:fld id="{01BCFC26-62B4-4113-B485-962636936649}" type="slidenum">
              <a:rPr lang="en-US" smtClean="0"/>
              <a:pPr/>
              <a:t>65</a:t>
            </a:fld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621217" y="323166"/>
            <a:ext cx="4800600" cy="646331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eaLnBrk="1" hangingPunct="1">
              <a:defRPr/>
            </a:pPr>
            <a:r>
              <a:rPr lang="en-US" dirty="0" smtClean="0"/>
              <a:t>Overall Performance for Budget &amp; Treasury</a:t>
            </a:r>
            <a:endParaRPr lang="en-US" dirty="0"/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94261349"/>
              </p:ext>
            </p:extLst>
          </p:nvPr>
        </p:nvGraphicFramePr>
        <p:xfrm>
          <a:off x="865632" y="938784"/>
          <a:ext cx="10082784" cy="5309615"/>
        </p:xfrm>
        <a:graphic>
          <a:graphicData uri="http://schemas.openxmlformats.org/drawingml/2006/table">
            <a:tbl>
              <a:tblPr firstRow="1" bandRow="1"/>
              <a:tblGrid>
                <a:gridCol w="5041392"/>
                <a:gridCol w="5041392"/>
              </a:tblGrid>
              <a:tr h="984147"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9pPr>
                    </a:lstStyle>
                    <a:p>
                      <a:pPr algn="ctr"/>
                      <a:r>
                        <a:rPr lang="en-ZA" sz="2400" dirty="0" smtClean="0">
                          <a:solidFill>
                            <a:schemeClr val="tx1"/>
                          </a:solidFill>
                        </a:rPr>
                        <a:t>OVERALL</a:t>
                      </a:r>
                      <a:r>
                        <a:rPr lang="en-ZA" sz="2400" baseline="0" dirty="0" smtClean="0">
                          <a:solidFill>
                            <a:schemeClr val="tx1"/>
                          </a:solidFill>
                        </a:rPr>
                        <a:t> PERFORMANCE</a:t>
                      </a:r>
                      <a:endParaRPr lang="en-ZA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/>
                    </a:solidFill>
                  </a:tcPr>
                </a:tc>
                <a:tc hMerge="1"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9pPr>
                    </a:lstStyle>
                    <a:p>
                      <a:endParaRPr lang="en-ZA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/>
                    </a:solidFill>
                  </a:tcPr>
                </a:tc>
              </a:tr>
              <a:tr h="83531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9pPr>
                    </a:lstStyle>
                    <a:p>
                      <a:r>
                        <a:rPr lang="en-ZA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TARGETS ACHIEVED</a:t>
                      </a:r>
                      <a:endParaRPr lang="en-ZA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54" marB="45754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9pPr>
                    </a:lstStyle>
                    <a:p>
                      <a:r>
                        <a:rPr lang="en-ZA" dirty="0" smtClean="0">
                          <a:solidFill>
                            <a:schemeClr val="tx1"/>
                          </a:solidFill>
                        </a:rPr>
                        <a:t>15</a:t>
                      </a:r>
                      <a:endParaRPr lang="en-ZA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40000"/>
                      </a:srgbClr>
                    </a:solidFill>
                  </a:tcPr>
                </a:tc>
              </a:tr>
              <a:tr h="83531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9pPr>
                    </a:lstStyle>
                    <a:p>
                      <a:r>
                        <a:rPr lang="en-ZA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TARGETS NOT ACHIEVED</a:t>
                      </a:r>
                      <a:endParaRPr lang="en-ZA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54" marB="45754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9pPr>
                    </a:lstStyle>
                    <a:p>
                      <a:r>
                        <a:rPr lang="en-ZA" dirty="0" smtClean="0">
                          <a:solidFill>
                            <a:schemeClr val="tx1"/>
                          </a:solidFill>
                        </a:rPr>
                        <a:t>03</a:t>
                      </a:r>
                      <a:endParaRPr lang="en-ZA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20000"/>
                      </a:srgbClr>
                    </a:solidFill>
                  </a:tcPr>
                </a:tc>
              </a:tr>
              <a:tr h="98422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9pPr>
                    </a:lstStyle>
                    <a:p>
                      <a:r>
                        <a:rPr lang="en-ZA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PERCENTAGE FOR ANNUAL</a:t>
                      </a:r>
                      <a:r>
                        <a:rPr lang="en-ZA" sz="16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ZA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PERFORMANCE</a:t>
                      </a:r>
                      <a:endParaRPr lang="en-ZA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54" marB="45754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9pPr>
                    </a:lstStyle>
                    <a:p>
                      <a:r>
                        <a:rPr lang="en-ZA" dirty="0" smtClean="0">
                          <a:solidFill>
                            <a:schemeClr val="tx1"/>
                          </a:solidFill>
                        </a:rPr>
                        <a:t>83.3%</a:t>
                      </a:r>
                      <a:endParaRPr lang="en-ZA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40000"/>
                      </a:srgbClr>
                    </a:solidFill>
                  </a:tcPr>
                </a:tc>
              </a:tr>
              <a:tr h="83531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9pPr>
                    </a:lstStyle>
                    <a:p>
                      <a:r>
                        <a:rPr lang="en-ZA" sz="16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BUDGET </a:t>
                      </a:r>
                      <a:endParaRPr lang="en-ZA" sz="16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54" marB="45754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9pPr>
                    </a:lstStyle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89</a:t>
                      </a:r>
                      <a:r>
                        <a:rPr lang="en-US" baseline="0" dirty="0" smtClean="0">
                          <a:solidFill>
                            <a:schemeClr val="tx1"/>
                          </a:solidFill>
                        </a:rPr>
                        <a:t> 709 276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20000"/>
                      </a:srgbClr>
                    </a:solidFill>
                  </a:tcPr>
                </a:tc>
              </a:tr>
              <a:tr h="83531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9pPr>
                    </a:lstStyle>
                    <a:p>
                      <a:r>
                        <a:rPr lang="en-ZA" sz="16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EXPENDITURE </a:t>
                      </a:r>
                      <a:endParaRPr lang="en-ZA" sz="16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54" marB="45754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9pPr>
                    </a:lstStyle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23</a:t>
                      </a:r>
                      <a:r>
                        <a:rPr lang="en-US" baseline="0" dirty="0" smtClean="0">
                          <a:solidFill>
                            <a:schemeClr val="tx1"/>
                          </a:solidFill>
                        </a:rPr>
                        <a:t> 604 059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40000"/>
                      </a:srgb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543655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CFC26-62B4-4113-B485-962636936649}" type="slidenum">
              <a:rPr lang="en-US" smtClean="0"/>
              <a:pPr/>
              <a:t>66</a:t>
            </a:fld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3048000" y="1905506"/>
            <a:ext cx="6096000" cy="3046988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ctr"/>
            <a:r>
              <a:rPr lang="en-US" sz="9600" u="sng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THANK YOU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111961" y="0"/>
            <a:ext cx="3982029" cy="646331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002060"/>
                </a:solidFill>
              </a:rPr>
              <a:t>EPMLM 2016/2017 Third Quarter PERFORMANCE REVIEW</a:t>
            </a:r>
            <a:endParaRPr lang="en-US" b="1" dirty="0">
              <a:solidFill>
                <a:srgbClr val="002060"/>
              </a:solidFill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93990" y="-71680"/>
            <a:ext cx="914400" cy="703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669287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057400" y="914400"/>
            <a:ext cx="84582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defRPr/>
            </a:pPr>
            <a:endParaRPr lang="en-ZA" altLang="en-US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096000" y="1"/>
            <a:ext cx="3733800" cy="923330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002060"/>
                </a:solidFill>
              </a:rPr>
              <a:t>EPMLM 2016/2017   </a:t>
            </a:r>
            <a:r>
              <a:rPr lang="en-US" b="1" dirty="0" smtClean="0">
                <a:solidFill>
                  <a:srgbClr val="002060"/>
                </a:solidFill>
              </a:rPr>
              <a:t>Third Quarter </a:t>
            </a:r>
            <a:r>
              <a:rPr lang="en-US" b="1" dirty="0">
                <a:solidFill>
                  <a:srgbClr val="002060"/>
                </a:solidFill>
              </a:rPr>
              <a:t>EXCO LEKGOTLA AGENDA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752600" y="138499"/>
            <a:ext cx="4343400" cy="369332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002060"/>
                </a:solidFill>
              </a:rPr>
              <a:t>MUNICIPAL MANAGER’S OVERVIEW </a:t>
            </a:r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29800" y="0"/>
            <a:ext cx="838200" cy="627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17617623"/>
              </p:ext>
            </p:extLst>
          </p:nvPr>
        </p:nvGraphicFramePr>
        <p:xfrm>
          <a:off x="1201004" y="1295401"/>
          <a:ext cx="9617416" cy="352521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166710"/>
                <a:gridCol w="3225353"/>
                <a:gridCol w="3225353"/>
              </a:tblGrid>
              <a:tr h="509648">
                <a:tc gridSpan="3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ZA" sz="2800" dirty="0" smtClean="0">
                          <a:solidFill>
                            <a:schemeClr val="tx1"/>
                          </a:solidFill>
                          <a:latin typeface="Agency FB" panose="020B0503020202020204" pitchFamily="34" charset="0"/>
                        </a:rPr>
                        <a:t>SERVICE DELIVERY PROTESTS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 dirty="0"/>
                    </a:p>
                  </a:txBody>
                  <a:tcPr/>
                </a:tc>
              </a:tr>
              <a:tr h="473413">
                <a:tc>
                  <a:txBody>
                    <a:bodyPr/>
                    <a:lstStyle/>
                    <a:p>
                      <a:r>
                        <a:rPr lang="en-ZA" sz="1800" b="1" dirty="0" smtClean="0">
                          <a:solidFill>
                            <a:schemeClr val="tx1"/>
                          </a:solidFill>
                          <a:latin typeface="Agency FB" panose="020B0503020202020204" pitchFamily="34" charset="0"/>
                          <a:cs typeface="Arial" panose="020B0604020202020204" pitchFamily="34" charset="0"/>
                        </a:rPr>
                        <a:t>NUMBER OF SERVICE DELIVERY PROTESTS</a:t>
                      </a:r>
                      <a:endParaRPr lang="en-ZA" sz="1800" b="1" dirty="0">
                        <a:solidFill>
                          <a:schemeClr val="tx1"/>
                        </a:solidFill>
                        <a:latin typeface="Agency FB" panose="020B0503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3" marR="91443" marT="45673" marB="45673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ZA" sz="1800" b="1" dirty="0" smtClean="0">
                          <a:solidFill>
                            <a:schemeClr val="tx1"/>
                          </a:solidFill>
                          <a:latin typeface="Agency FB" panose="020B0503020202020204" pitchFamily="34" charset="0"/>
                          <a:cs typeface="Arial" panose="020B0604020202020204" pitchFamily="34" charset="0"/>
                        </a:rPr>
                        <a:t>MAIN ISSUES RAISED </a:t>
                      </a:r>
                      <a:endParaRPr lang="en-ZA" sz="1800" b="1" dirty="0">
                        <a:solidFill>
                          <a:schemeClr val="tx1"/>
                        </a:solidFill>
                        <a:latin typeface="Agency FB" panose="020B0503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3" marR="91443" marT="45673" marB="45673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ZA" sz="1800" b="1" dirty="0" smtClean="0">
                          <a:solidFill>
                            <a:schemeClr val="tx1"/>
                          </a:solidFill>
                          <a:latin typeface="Agency FB" panose="020B0503020202020204" pitchFamily="34" charset="0"/>
                          <a:cs typeface="Arial" panose="020B0604020202020204" pitchFamily="34" charset="0"/>
                        </a:rPr>
                        <a:t>LOCATION/VILLAGE</a:t>
                      </a:r>
                      <a:r>
                        <a:rPr lang="en-ZA" sz="1800" b="1" baseline="0" dirty="0" smtClean="0">
                          <a:solidFill>
                            <a:schemeClr val="tx1"/>
                          </a:solidFill>
                          <a:latin typeface="Agency FB" panose="020B0503020202020204" pitchFamily="34" charset="0"/>
                          <a:cs typeface="Arial" panose="020B0604020202020204" pitchFamily="34" charset="0"/>
                        </a:rPr>
                        <a:t> </a:t>
                      </a:r>
                      <a:endParaRPr lang="en-ZA" sz="1800" b="1" dirty="0">
                        <a:solidFill>
                          <a:schemeClr val="tx1"/>
                        </a:solidFill>
                        <a:latin typeface="Agency FB" panose="020B0503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3" marR="91443" marT="45673" marB="45673">
                    <a:solidFill>
                      <a:schemeClr val="bg2"/>
                    </a:solidFill>
                  </a:tcPr>
                </a:tc>
              </a:tr>
              <a:tr h="473413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 marL="91446" marR="91446" marT="45700" marB="45700"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 marL="91446" marR="91446" marT="45700" marB="45700"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 marL="91446" marR="91446" marT="45700" marB="45700"/>
                </a:tc>
              </a:tr>
              <a:tr h="473413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ZA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gency FB" panose="020B0503020202020204" pitchFamily="34" charset="0"/>
                          <a:cs typeface="Arial" panose="020B0604020202020204" pitchFamily="34" charset="0"/>
                        </a:rPr>
                        <a:t>None</a:t>
                      </a:r>
                    </a:p>
                  </a:txBody>
                  <a:tcPr marL="91446" marR="91446" marT="45700" marB="45700"/>
                </a:tc>
                <a:tc>
                  <a:txBody>
                    <a:bodyPr/>
                    <a:lstStyle/>
                    <a:p>
                      <a:r>
                        <a:rPr lang="en-ZA" sz="1800" dirty="0" smtClean="0">
                          <a:latin typeface="Agency FB" panose="020B0503020202020204" pitchFamily="34" charset="0"/>
                          <a:cs typeface="Arial" panose="020B0604020202020204" pitchFamily="34" charset="0"/>
                        </a:rPr>
                        <a:t>None</a:t>
                      </a:r>
                      <a:endParaRPr lang="en-ZA" sz="1800" dirty="0">
                        <a:latin typeface="Agency FB" panose="020B0503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6" marR="91446" marT="45700" marB="45700"/>
                </a:tc>
                <a:tc>
                  <a:txBody>
                    <a:bodyPr/>
                    <a:lstStyle/>
                    <a:p>
                      <a:r>
                        <a:rPr lang="en-ZA" sz="1800" dirty="0" smtClean="0">
                          <a:latin typeface="Agency FB" panose="020B0503020202020204" pitchFamily="34" charset="0"/>
                          <a:cs typeface="Arial" panose="020B0604020202020204" pitchFamily="34" charset="0"/>
                        </a:rPr>
                        <a:t>None </a:t>
                      </a:r>
                      <a:endParaRPr lang="en-ZA" sz="1800" dirty="0">
                        <a:latin typeface="Agency FB" panose="020B0503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6" marR="91446" marT="45700" marB="45700"/>
                </a:tc>
              </a:tr>
              <a:tr h="473413">
                <a:tc>
                  <a:txBody>
                    <a:bodyPr/>
                    <a:lstStyle/>
                    <a:p>
                      <a:endParaRPr lang="en-ZA" b="1" dirty="0">
                        <a:latin typeface="Agency FB" panose="020B0503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ZA" b="1" dirty="0">
                        <a:latin typeface="Agency FB" panose="020B0503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ZA" b="1" dirty="0">
                        <a:latin typeface="Agency FB" panose="020B0503020202020204" pitchFamily="34" charset="0"/>
                      </a:endParaRPr>
                    </a:p>
                  </a:txBody>
                  <a:tcPr/>
                </a:tc>
              </a:tr>
              <a:tr h="473413">
                <a:tc>
                  <a:txBody>
                    <a:bodyPr/>
                    <a:lstStyle/>
                    <a:p>
                      <a:endParaRPr lang="en-ZA" b="1" dirty="0">
                        <a:latin typeface="Agency FB" panose="020B0503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ZA" b="1" dirty="0">
                        <a:latin typeface="Agency FB" panose="020B0503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ZA" b="1" dirty="0">
                        <a:latin typeface="Agency FB" panose="020B0503020202020204" pitchFamily="34" charset="0"/>
                      </a:endParaRPr>
                    </a:p>
                  </a:txBody>
                  <a:tcPr/>
                </a:tc>
              </a:tr>
              <a:tr h="473413">
                <a:tc>
                  <a:txBody>
                    <a:bodyPr/>
                    <a:lstStyle/>
                    <a:p>
                      <a:endParaRPr lang="en-ZA" b="1" dirty="0">
                        <a:latin typeface="Agency FB" panose="020B0503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ZA" b="1" dirty="0">
                        <a:latin typeface="Agency FB" panose="020B0503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ZA" b="1" dirty="0">
                        <a:latin typeface="Agency FB" panose="020B0503020202020204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CFC26-62B4-4113-B485-962636936649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83335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057400" y="914400"/>
            <a:ext cx="84582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defRPr/>
            </a:pPr>
            <a:endParaRPr lang="en-ZA" altLang="en-US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096000" y="1"/>
            <a:ext cx="3733800" cy="923330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002060"/>
                </a:solidFill>
              </a:rPr>
              <a:t>EPMLM 2016/2017   </a:t>
            </a:r>
            <a:r>
              <a:rPr lang="en-US" b="1" dirty="0" smtClean="0">
                <a:solidFill>
                  <a:srgbClr val="002060"/>
                </a:solidFill>
              </a:rPr>
              <a:t>Third Quarter </a:t>
            </a:r>
            <a:r>
              <a:rPr lang="en-US" b="1" dirty="0">
                <a:solidFill>
                  <a:srgbClr val="002060"/>
                </a:solidFill>
              </a:rPr>
              <a:t>EXCO LEKGOTLA AGENDA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752600" y="138499"/>
            <a:ext cx="4343400" cy="369332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002060"/>
                </a:solidFill>
              </a:rPr>
              <a:t>MUNICIPAL MANAGER’S OVERVIEW </a:t>
            </a:r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29800" y="0"/>
            <a:ext cx="838200" cy="627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4525359"/>
              </p:ext>
            </p:extLst>
          </p:nvPr>
        </p:nvGraphicFramePr>
        <p:xfrm>
          <a:off x="1913521" y="1461656"/>
          <a:ext cx="8097376" cy="485017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48688"/>
                <a:gridCol w="4048688"/>
              </a:tblGrid>
              <a:tr h="509648"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ZA" altLang="en-US" sz="3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MAYORAL/SPEAKER OUTREACHES</a:t>
                      </a:r>
                      <a:endParaRPr lang="en-ZA" dirty="0" smtClean="0">
                        <a:solidFill>
                          <a:schemeClr val="tx1"/>
                        </a:solidFill>
                        <a:latin typeface="Agency FB" panose="020B0503020202020204" pitchFamily="34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 dirty="0"/>
                    </a:p>
                  </a:txBody>
                  <a:tcPr/>
                </a:tc>
              </a:tr>
              <a:tr h="473413">
                <a:tc>
                  <a:txBody>
                    <a:bodyPr/>
                    <a:lstStyle/>
                    <a:p>
                      <a:r>
                        <a:rPr lang="en-ZA" sz="14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NUMBER OF OUTREACHES</a:t>
                      </a:r>
                      <a:endParaRPr lang="en-ZA" sz="14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31" marR="91431" marT="45714" marB="45714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ZA" sz="14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LOCATION/VILLAGES</a:t>
                      </a:r>
                      <a:endParaRPr lang="en-ZA" sz="14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31" marR="91431" marT="45714" marB="45714">
                    <a:solidFill>
                      <a:schemeClr val="bg2"/>
                    </a:solidFill>
                  </a:tcPr>
                </a:tc>
              </a:tr>
              <a:tr h="473413">
                <a:tc>
                  <a:txBody>
                    <a:bodyPr/>
                    <a:lstStyle/>
                    <a:p>
                      <a:r>
                        <a:rPr lang="en-ZA" sz="1800" b="1" dirty="0" smtClean="0">
                          <a:latin typeface="Agency FB" panose="020B0503020202020204" pitchFamily="34" charset="0"/>
                          <a:cs typeface="Arial" panose="020B0604020202020204" pitchFamily="34" charset="0"/>
                        </a:rPr>
                        <a:t>03</a:t>
                      </a:r>
                      <a:r>
                        <a:rPr lang="en-ZA" sz="1800" dirty="0" smtClean="0">
                          <a:latin typeface="Agency FB" panose="020B0503020202020204" pitchFamily="34" charset="0"/>
                          <a:cs typeface="Arial" panose="020B0604020202020204" pitchFamily="34" charset="0"/>
                        </a:rPr>
                        <a:t> – Annual Report 2015/16  Public Participation</a:t>
                      </a:r>
                      <a:endParaRPr lang="en-ZA" sz="1800" dirty="0">
                        <a:latin typeface="Agency FB" panose="020B0503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6" marR="91446" marT="45700" marB="45700"/>
                </a:tc>
                <a:tc>
                  <a:txBody>
                    <a:bodyPr/>
                    <a:lstStyle/>
                    <a:p>
                      <a:r>
                        <a:rPr lang="en-ZA" sz="1800" dirty="0" err="1" smtClean="0">
                          <a:latin typeface="Agency FB" panose="020B0503020202020204" pitchFamily="34" charset="0"/>
                          <a:cs typeface="Arial" panose="020B0604020202020204" pitchFamily="34" charset="0"/>
                        </a:rPr>
                        <a:t>Mokgwaneng</a:t>
                      </a:r>
                      <a:r>
                        <a:rPr lang="en-ZA" sz="1800" dirty="0" smtClean="0">
                          <a:latin typeface="Agency FB" panose="020B0503020202020204" pitchFamily="34" charset="0"/>
                          <a:cs typeface="Arial" panose="020B0604020202020204" pitchFamily="34" charset="0"/>
                        </a:rPr>
                        <a:t> Community Hall, </a:t>
                      </a:r>
                      <a:r>
                        <a:rPr lang="en-ZA" sz="1800" dirty="0" err="1" smtClean="0">
                          <a:latin typeface="Agency FB" panose="020B0503020202020204" pitchFamily="34" charset="0"/>
                          <a:cs typeface="Arial" panose="020B0604020202020204" pitchFamily="34" charset="0"/>
                        </a:rPr>
                        <a:t>Manapjane</a:t>
                      </a:r>
                      <a:r>
                        <a:rPr lang="en-ZA" sz="1800" dirty="0" smtClean="0">
                          <a:latin typeface="Agency FB" panose="020B0503020202020204" pitchFamily="34" charset="0"/>
                          <a:cs typeface="Arial" panose="020B0604020202020204" pitchFamily="34" charset="0"/>
                        </a:rPr>
                        <a:t> Sports Ground next to </a:t>
                      </a:r>
                      <a:r>
                        <a:rPr lang="en-ZA" sz="1800" dirty="0" err="1" smtClean="0">
                          <a:latin typeface="Agency FB" panose="020B0503020202020204" pitchFamily="34" charset="0"/>
                          <a:cs typeface="Arial" panose="020B0604020202020204" pitchFamily="34" charset="0"/>
                        </a:rPr>
                        <a:t>Montsosaboshego</a:t>
                      </a:r>
                      <a:r>
                        <a:rPr lang="en-ZA" sz="1800" dirty="0" smtClean="0">
                          <a:latin typeface="Agency FB" panose="020B0503020202020204" pitchFamily="34" charset="0"/>
                          <a:cs typeface="Arial" panose="020B0604020202020204" pitchFamily="34" charset="0"/>
                        </a:rPr>
                        <a:t> Primary School, </a:t>
                      </a:r>
                      <a:r>
                        <a:rPr lang="en-ZA" sz="1800" dirty="0" err="1" smtClean="0">
                          <a:latin typeface="Agency FB" panose="020B0503020202020204" pitchFamily="34" charset="0"/>
                          <a:cs typeface="Arial" panose="020B0604020202020204" pitchFamily="34" charset="0"/>
                        </a:rPr>
                        <a:t>Vaalbank</a:t>
                      </a:r>
                      <a:r>
                        <a:rPr lang="en-ZA" sz="1800" dirty="0" smtClean="0">
                          <a:latin typeface="Agency FB" panose="020B0503020202020204" pitchFamily="34" charset="0"/>
                          <a:cs typeface="Arial" panose="020B0604020202020204" pitchFamily="34" charset="0"/>
                        </a:rPr>
                        <a:t> SASSA Pay Point, </a:t>
                      </a:r>
                      <a:r>
                        <a:rPr lang="en-ZA" sz="1800" dirty="0" err="1" smtClean="0">
                          <a:latin typeface="Agency FB" panose="020B0503020202020204" pitchFamily="34" charset="0"/>
                          <a:cs typeface="Arial" panose="020B0604020202020204" pitchFamily="34" charset="0"/>
                        </a:rPr>
                        <a:t>Mbuzeni</a:t>
                      </a:r>
                      <a:r>
                        <a:rPr lang="en-ZA" sz="1800" dirty="0" smtClean="0">
                          <a:latin typeface="Agency FB" panose="020B0503020202020204" pitchFamily="34" charset="0"/>
                          <a:cs typeface="Arial" panose="020B0604020202020204" pitchFamily="34" charset="0"/>
                        </a:rPr>
                        <a:t> Agricultural Office &amp; Marble Hall Town Hall</a:t>
                      </a:r>
                      <a:endParaRPr lang="en-ZA" sz="1800" dirty="0">
                        <a:latin typeface="Agency FB" panose="020B0503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6" marR="91446" marT="45700" marB="45700"/>
                </a:tc>
              </a:tr>
              <a:tr h="473413">
                <a:tc>
                  <a:txBody>
                    <a:bodyPr/>
                    <a:lstStyle/>
                    <a:p>
                      <a:r>
                        <a:rPr lang="en-ZA" b="0" dirty="0" smtClean="0">
                          <a:solidFill>
                            <a:schemeClr val="tx1"/>
                          </a:solidFill>
                          <a:latin typeface="Agency FB" panose="020B0503020202020204" pitchFamily="34" charset="0"/>
                        </a:rPr>
                        <a:t>      -</a:t>
                      </a:r>
                      <a:r>
                        <a:rPr lang="en-ZA" b="0" baseline="0" dirty="0" smtClean="0">
                          <a:solidFill>
                            <a:schemeClr val="tx1"/>
                          </a:solidFill>
                          <a:latin typeface="Agency FB" panose="020B0503020202020204" pitchFamily="34" charset="0"/>
                        </a:rPr>
                        <a:t> Back to School Opening Campaign </a:t>
                      </a:r>
                      <a:endParaRPr lang="en-ZA" b="0" dirty="0">
                        <a:solidFill>
                          <a:schemeClr val="tx1"/>
                        </a:solidFill>
                        <a:latin typeface="Agency FB" panose="020B0503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dirty="0" err="1" smtClean="0">
                          <a:solidFill>
                            <a:schemeClr val="tx1"/>
                          </a:solidFill>
                          <a:latin typeface="Agency FB" panose="020B0503020202020204" pitchFamily="34" charset="0"/>
                        </a:rPr>
                        <a:t>Moutse</a:t>
                      </a:r>
                      <a:r>
                        <a:rPr lang="en-ZA" dirty="0" smtClean="0">
                          <a:solidFill>
                            <a:schemeClr val="tx1"/>
                          </a:solidFill>
                          <a:latin typeface="Agency FB" panose="020B0503020202020204" pitchFamily="34" charset="0"/>
                        </a:rPr>
                        <a:t> west circuit offices,</a:t>
                      </a:r>
                      <a:r>
                        <a:rPr lang="en-ZA" baseline="0" dirty="0" smtClean="0">
                          <a:solidFill>
                            <a:schemeClr val="tx1"/>
                          </a:solidFill>
                          <a:latin typeface="Agency FB" panose="020B0503020202020204" pitchFamily="34" charset="0"/>
                        </a:rPr>
                        <a:t> </a:t>
                      </a:r>
                      <a:r>
                        <a:rPr lang="en-ZA" baseline="0" dirty="0" err="1" smtClean="0">
                          <a:solidFill>
                            <a:schemeClr val="tx1"/>
                          </a:solidFill>
                          <a:latin typeface="Agency FB" panose="020B0503020202020204" pitchFamily="34" charset="0"/>
                        </a:rPr>
                        <a:t>Rakgwadi</a:t>
                      </a:r>
                      <a:r>
                        <a:rPr lang="en-ZA" baseline="0" dirty="0" smtClean="0">
                          <a:solidFill>
                            <a:schemeClr val="tx1"/>
                          </a:solidFill>
                          <a:latin typeface="Agency FB" panose="020B0503020202020204" pitchFamily="34" charset="0"/>
                        </a:rPr>
                        <a:t> circuit </a:t>
                      </a:r>
                      <a:r>
                        <a:rPr lang="en-ZA" baseline="0" dirty="0" err="1" smtClean="0">
                          <a:solidFill>
                            <a:schemeClr val="tx1"/>
                          </a:solidFill>
                          <a:latin typeface="Agency FB" panose="020B0503020202020204" pitchFamily="34" charset="0"/>
                        </a:rPr>
                        <a:t>Mokone</a:t>
                      </a:r>
                      <a:r>
                        <a:rPr lang="en-ZA" baseline="0" dirty="0" smtClean="0">
                          <a:solidFill>
                            <a:schemeClr val="tx1"/>
                          </a:solidFill>
                          <a:latin typeface="Agency FB" panose="020B0503020202020204" pitchFamily="34" charset="0"/>
                        </a:rPr>
                        <a:t> A </a:t>
                      </a:r>
                      <a:r>
                        <a:rPr lang="en-ZA" baseline="0" dirty="0" err="1" smtClean="0">
                          <a:solidFill>
                            <a:schemeClr val="tx1"/>
                          </a:solidFill>
                          <a:latin typeface="Agency FB" panose="020B0503020202020204" pitchFamily="34" charset="0"/>
                        </a:rPr>
                        <a:t>Mabula</a:t>
                      </a:r>
                      <a:r>
                        <a:rPr lang="en-ZA" baseline="0" dirty="0" smtClean="0">
                          <a:solidFill>
                            <a:schemeClr val="tx1"/>
                          </a:solidFill>
                          <a:latin typeface="Agency FB" panose="020B0503020202020204" pitchFamily="34" charset="0"/>
                        </a:rPr>
                        <a:t> senior secondary school, </a:t>
                      </a:r>
                      <a:r>
                        <a:rPr lang="en-ZA" baseline="0" dirty="0" err="1" smtClean="0">
                          <a:solidFill>
                            <a:schemeClr val="tx1"/>
                          </a:solidFill>
                          <a:latin typeface="Agency FB" panose="020B0503020202020204" pitchFamily="34" charset="0"/>
                        </a:rPr>
                        <a:t>Tsimanyane</a:t>
                      </a:r>
                      <a:r>
                        <a:rPr lang="en-ZA" baseline="0" dirty="0" smtClean="0">
                          <a:solidFill>
                            <a:schemeClr val="tx1"/>
                          </a:solidFill>
                          <a:latin typeface="Agency FB" panose="020B0503020202020204" pitchFamily="34" charset="0"/>
                        </a:rPr>
                        <a:t> circuit office, </a:t>
                      </a:r>
                      <a:r>
                        <a:rPr lang="en-ZA" baseline="0" dirty="0" err="1" smtClean="0">
                          <a:solidFill>
                            <a:schemeClr val="tx1"/>
                          </a:solidFill>
                          <a:latin typeface="Agency FB" panose="020B0503020202020204" pitchFamily="34" charset="0"/>
                        </a:rPr>
                        <a:t>Lepelle</a:t>
                      </a:r>
                      <a:r>
                        <a:rPr lang="en-ZA" baseline="0" dirty="0" smtClean="0">
                          <a:solidFill>
                            <a:schemeClr val="tx1"/>
                          </a:solidFill>
                          <a:latin typeface="Agency FB" panose="020B0503020202020204" pitchFamily="34" charset="0"/>
                        </a:rPr>
                        <a:t> circuit </a:t>
                      </a:r>
                      <a:r>
                        <a:rPr lang="en-ZA" baseline="0" dirty="0" err="1" smtClean="0">
                          <a:solidFill>
                            <a:schemeClr val="tx1"/>
                          </a:solidFill>
                          <a:latin typeface="Agency FB" panose="020B0503020202020204" pitchFamily="34" charset="0"/>
                        </a:rPr>
                        <a:t>Ngala</a:t>
                      </a:r>
                      <a:r>
                        <a:rPr lang="en-ZA" baseline="0" dirty="0" smtClean="0">
                          <a:solidFill>
                            <a:schemeClr val="tx1"/>
                          </a:solidFill>
                          <a:latin typeface="Agency FB" panose="020B0503020202020204" pitchFamily="34" charset="0"/>
                        </a:rPr>
                        <a:t> H School &amp; Marble Hall Town Hall</a:t>
                      </a:r>
                    </a:p>
                  </a:txBody>
                  <a:tcPr/>
                </a:tc>
              </a:tr>
              <a:tr h="473413">
                <a:tc>
                  <a:txBody>
                    <a:bodyPr/>
                    <a:lstStyle/>
                    <a:p>
                      <a:r>
                        <a:rPr lang="en-ZA" b="0" dirty="0" smtClean="0">
                          <a:latin typeface="Agency FB" panose="020B0503020202020204" pitchFamily="34" charset="0"/>
                        </a:rPr>
                        <a:t>      - MPAC</a:t>
                      </a:r>
                      <a:r>
                        <a:rPr lang="en-ZA" b="0" baseline="0" dirty="0" smtClean="0">
                          <a:latin typeface="Agency FB" panose="020B0503020202020204" pitchFamily="34" charset="0"/>
                        </a:rPr>
                        <a:t> Annual Report 2015/16 Public Hearing</a:t>
                      </a:r>
                      <a:endParaRPr lang="en-ZA" b="0" dirty="0">
                        <a:latin typeface="Agency FB" panose="020B0503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b="0" dirty="0" smtClean="0">
                          <a:latin typeface="Agency FB" panose="020B0503020202020204" pitchFamily="34" charset="0"/>
                        </a:rPr>
                        <a:t>Municipal</a:t>
                      </a:r>
                      <a:r>
                        <a:rPr lang="en-ZA" b="0" baseline="0" dirty="0" smtClean="0">
                          <a:latin typeface="Agency FB" panose="020B0503020202020204" pitchFamily="34" charset="0"/>
                        </a:rPr>
                        <a:t> Chamber </a:t>
                      </a:r>
                      <a:endParaRPr lang="en-ZA" b="0" dirty="0">
                        <a:latin typeface="Agency FB" panose="020B0503020202020204" pitchFamily="34" charset="0"/>
                      </a:endParaRPr>
                    </a:p>
                  </a:txBody>
                  <a:tcPr/>
                </a:tc>
              </a:tr>
              <a:tr h="473413">
                <a:tc>
                  <a:txBody>
                    <a:bodyPr/>
                    <a:lstStyle/>
                    <a:p>
                      <a:endParaRPr lang="en-ZA" b="1" dirty="0">
                        <a:latin typeface="Agency FB" panose="020B0503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ZA" b="1" dirty="0">
                        <a:latin typeface="Agency FB" panose="020B0503020202020204" pitchFamily="34" charset="0"/>
                      </a:endParaRPr>
                    </a:p>
                  </a:txBody>
                  <a:tcPr/>
                </a:tc>
              </a:tr>
              <a:tr h="473413">
                <a:tc>
                  <a:txBody>
                    <a:bodyPr/>
                    <a:lstStyle/>
                    <a:p>
                      <a:endParaRPr lang="en-ZA" b="1" dirty="0">
                        <a:latin typeface="Agency FB" panose="020B0503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ZA" b="1" dirty="0">
                        <a:latin typeface="Agency FB" panose="020B0503020202020204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CFC26-62B4-4113-B485-962636936649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79994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057400" y="914400"/>
            <a:ext cx="84582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defRPr/>
            </a:pPr>
            <a:endParaRPr lang="en-ZA" altLang="en-US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096000" y="1"/>
            <a:ext cx="3733800" cy="923330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002060"/>
                </a:solidFill>
              </a:rPr>
              <a:t>EPMLM 2016/2017   </a:t>
            </a:r>
            <a:r>
              <a:rPr lang="en-US" b="1" dirty="0" smtClean="0">
                <a:solidFill>
                  <a:srgbClr val="002060"/>
                </a:solidFill>
              </a:rPr>
              <a:t>Third Quarter </a:t>
            </a:r>
            <a:r>
              <a:rPr lang="en-US" b="1" dirty="0">
                <a:solidFill>
                  <a:srgbClr val="002060"/>
                </a:solidFill>
              </a:rPr>
              <a:t>EXCO LEKGOTLA AGENDA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752600" y="138499"/>
            <a:ext cx="4343400" cy="369332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002060"/>
                </a:solidFill>
              </a:rPr>
              <a:t>MUNICIPAL MANAGER’S OVERVIEW </a:t>
            </a:r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29800" y="0"/>
            <a:ext cx="838200" cy="627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61611997"/>
              </p:ext>
            </p:extLst>
          </p:nvPr>
        </p:nvGraphicFramePr>
        <p:xfrm>
          <a:off x="1913521" y="1461656"/>
          <a:ext cx="8097376" cy="376907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48688"/>
                <a:gridCol w="4048688"/>
              </a:tblGrid>
              <a:tr h="509648"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ZA" altLang="en-US" sz="3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REVENUE GENERATION</a:t>
                      </a:r>
                      <a:endParaRPr lang="en-ZA" b="1" dirty="0" smtClean="0">
                        <a:solidFill>
                          <a:schemeClr val="tx1"/>
                        </a:solidFill>
                        <a:latin typeface="Agency FB" panose="020B0503020202020204" pitchFamily="34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 dirty="0"/>
                    </a:p>
                  </a:txBody>
                  <a:tcPr/>
                </a:tc>
              </a:tr>
              <a:tr h="473413">
                <a:tc>
                  <a:txBody>
                    <a:bodyPr/>
                    <a:lstStyle/>
                    <a:p>
                      <a:r>
                        <a:rPr lang="en-ZA" sz="24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OWN REVENUE BUDGET 2016/2017 ANNUAL</a:t>
                      </a:r>
                      <a:r>
                        <a:rPr lang="en-ZA" sz="2400" b="1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endParaRPr lang="en-ZA" sz="24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38" marR="91438" marT="45685" marB="45685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ZA" sz="24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OWN REVENUE ACTUAL JANUARY-MARCH 2017</a:t>
                      </a:r>
                      <a:endParaRPr lang="en-ZA" sz="24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38" marR="91438" marT="45685" marB="45685">
                    <a:solidFill>
                      <a:schemeClr val="bg2"/>
                    </a:solidFill>
                  </a:tcPr>
                </a:tc>
              </a:tr>
              <a:tr h="473413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 marL="91446" marR="91446" marT="45700" marB="45700"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 marL="91446" marR="91446" marT="45700" marB="45700"/>
                </a:tc>
              </a:tr>
              <a:tr h="473413">
                <a:tc>
                  <a:txBody>
                    <a:bodyPr/>
                    <a:lstStyle/>
                    <a:p>
                      <a:r>
                        <a:rPr lang="en-ZA" sz="2400" b="0" dirty="0" smtClean="0">
                          <a:solidFill>
                            <a:schemeClr val="tx1"/>
                          </a:solidFill>
                          <a:latin typeface="Agency FB" panose="020B0503020202020204" pitchFamily="34" charset="0"/>
                          <a:cs typeface="Arial" panose="020B0604020202020204" pitchFamily="34" charset="0"/>
                        </a:rPr>
                        <a:t>R 107 424 504.00</a:t>
                      </a:r>
                      <a:endParaRPr lang="en-ZA" sz="2400" b="0" dirty="0">
                        <a:solidFill>
                          <a:schemeClr val="tx1"/>
                        </a:solidFill>
                        <a:latin typeface="Agency FB" panose="020B0503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6" marR="91446" marT="45700" marB="45700"/>
                </a:tc>
                <a:tc>
                  <a:txBody>
                    <a:bodyPr/>
                    <a:lstStyle/>
                    <a:p>
                      <a:r>
                        <a:rPr lang="en-ZA" sz="2400" b="0" dirty="0" smtClean="0">
                          <a:solidFill>
                            <a:schemeClr val="tx1"/>
                          </a:solidFill>
                          <a:latin typeface="Agency FB" panose="020B0503020202020204" pitchFamily="34" charset="0"/>
                          <a:cs typeface="Arial" panose="020B0604020202020204" pitchFamily="34" charset="0"/>
                        </a:rPr>
                        <a:t>R</a:t>
                      </a:r>
                      <a:r>
                        <a:rPr lang="en-ZA" sz="2400" b="0" baseline="0" dirty="0" smtClean="0">
                          <a:solidFill>
                            <a:schemeClr val="tx1"/>
                          </a:solidFill>
                          <a:latin typeface="Agency FB" panose="020B0503020202020204" pitchFamily="34" charset="0"/>
                          <a:cs typeface="Arial" panose="020B0604020202020204" pitchFamily="34" charset="0"/>
                        </a:rPr>
                        <a:t> 80 660 126.00</a:t>
                      </a:r>
                      <a:endParaRPr lang="en-ZA" sz="2400" b="0" dirty="0">
                        <a:solidFill>
                          <a:schemeClr val="tx1"/>
                        </a:solidFill>
                        <a:latin typeface="Agency FB" panose="020B0503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6" marR="91446" marT="45700" marB="45700"/>
                </a:tc>
              </a:tr>
              <a:tr h="473413">
                <a:tc>
                  <a:txBody>
                    <a:bodyPr/>
                    <a:lstStyle/>
                    <a:p>
                      <a:endParaRPr lang="en-ZA" b="1" dirty="0">
                        <a:latin typeface="Agency FB" panose="020B0503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ZA" b="1" dirty="0">
                        <a:latin typeface="Agency FB" panose="020B0503020202020204" pitchFamily="34" charset="0"/>
                      </a:endParaRPr>
                    </a:p>
                  </a:txBody>
                  <a:tcPr/>
                </a:tc>
              </a:tr>
              <a:tr h="473413">
                <a:tc>
                  <a:txBody>
                    <a:bodyPr/>
                    <a:lstStyle/>
                    <a:p>
                      <a:endParaRPr lang="en-ZA" b="1" dirty="0">
                        <a:latin typeface="Agency FB" panose="020B0503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ZA" b="1" dirty="0">
                        <a:latin typeface="Agency FB" panose="020B0503020202020204" pitchFamily="34" charset="0"/>
                      </a:endParaRPr>
                    </a:p>
                  </a:txBody>
                  <a:tcPr/>
                </a:tc>
              </a:tr>
              <a:tr h="473413">
                <a:tc>
                  <a:txBody>
                    <a:bodyPr/>
                    <a:lstStyle/>
                    <a:p>
                      <a:endParaRPr lang="en-ZA" b="1" dirty="0">
                        <a:latin typeface="Agency FB" panose="020B0503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ZA" b="1" dirty="0">
                        <a:latin typeface="Agency FB" panose="020B0503020202020204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CFC26-62B4-4113-B485-962636936649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16485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ustin">
  <a:themeElements>
    <a:clrScheme name="Austin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Austin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ustin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Austin">
  <a:themeElements>
    <a:clrScheme name="Austin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Austin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ustin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3_Austin">
  <a:themeElements>
    <a:clrScheme name="Austin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Austin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ustin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8106</TotalTime>
  <Words>7300</Words>
  <Application>Microsoft Office PowerPoint</Application>
  <PresentationFormat>Widescreen</PresentationFormat>
  <Paragraphs>2617</Paragraphs>
  <Slides>66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66</vt:i4>
      </vt:variant>
    </vt:vector>
  </HeadingPairs>
  <TitlesOfParts>
    <vt:vector size="78" baseType="lpstr">
      <vt:lpstr>Agency FB</vt:lpstr>
      <vt:lpstr>Aharoni</vt:lpstr>
      <vt:lpstr>Arial</vt:lpstr>
      <vt:lpstr>Baskerville Old Face</vt:lpstr>
      <vt:lpstr>Calibri</vt:lpstr>
      <vt:lpstr>Cambria</vt:lpstr>
      <vt:lpstr>Century Gothic</vt:lpstr>
      <vt:lpstr>Times New Roman</vt:lpstr>
      <vt:lpstr>Wingdings 2</vt:lpstr>
      <vt:lpstr>Austin</vt:lpstr>
      <vt:lpstr>1_Austin</vt:lpstr>
      <vt:lpstr>3_Austin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PLANNING AND ECONOMIC DEVELOPMENT 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CORPORATE SERVICE  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INFRASTRUCTURE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Community Services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BUDGET AND TREASURY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Hewlett-Packard Company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Johan Durie</dc:creator>
  <cp:lastModifiedBy>Oupa Aphane</cp:lastModifiedBy>
  <cp:revision>1036</cp:revision>
  <cp:lastPrinted>2017-04-12T18:51:25Z</cp:lastPrinted>
  <dcterms:created xsi:type="dcterms:W3CDTF">2015-01-15T10:03:33Z</dcterms:created>
  <dcterms:modified xsi:type="dcterms:W3CDTF">2017-04-13T08:07:04Z</dcterms:modified>
</cp:coreProperties>
</file>